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22"/>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 id="317" r:id="rId17"/>
    <p:sldId id="318" r:id="rId18"/>
    <p:sldId id="324" r:id="rId19"/>
    <p:sldId id="320" r:id="rId20"/>
    <p:sldId id="32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F2D8D7"/>
    <a:srgbClr val="333399"/>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2" autoAdjust="0"/>
    <p:restoredTop sz="94660"/>
  </p:normalViewPr>
  <p:slideViewPr>
    <p:cSldViewPr snapToGrid="0">
      <p:cViewPr>
        <p:scale>
          <a:sx n="66" d="100"/>
          <a:sy n="66" d="100"/>
        </p:scale>
        <p:origin x="4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570923"/>
            <a:ext cx="4797287" cy="1200329"/>
          </a:xfrm>
          <a:prstGeom prst="rect">
            <a:avLst/>
          </a:prstGeom>
          <a:noFill/>
        </p:spPr>
        <p:txBody>
          <a:bodyPr wrap="square" rtlCol="0">
            <a:spAutoFit/>
          </a:bodyPr>
          <a:lstStyle/>
          <a:p>
            <a:pPr algn="ctr"/>
            <a:r>
              <a:rPr lang="en-US" sz="7200" b="1" dirty="0">
                <a:solidFill>
                  <a:srgbClr val="FFC000"/>
                </a:solidFill>
                <a:latin typeface="Bahnschrift Light" panose="020B0502040204020203" pitchFamily="34"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C2AF187C-C60D-47DE-9E35-BB3CFB20294F}"/>
              </a:ext>
            </a:extLst>
          </p:cNvPr>
          <p:cNvSpPr/>
          <p:nvPr/>
        </p:nvSpPr>
        <p:spPr>
          <a:xfrm>
            <a:off x="2973451" y="1520188"/>
            <a:ext cx="6208647"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What will be the experience of those who do not repent?</a:t>
            </a:r>
          </a:p>
        </p:txBody>
      </p:sp>
      <p:sp>
        <p:nvSpPr>
          <p:cNvPr id="4" name="Rectangle 3">
            <a:extLst>
              <a:ext uri="{FF2B5EF4-FFF2-40B4-BE49-F238E27FC236}">
                <a16:creationId xmlns:a16="http://schemas.microsoft.com/office/drawing/2014/main" id="{27969FE3-4F74-4CF9-87DF-D6C65ECFE408}"/>
              </a:ext>
            </a:extLst>
          </p:cNvPr>
          <p:cNvSpPr/>
          <p:nvPr/>
        </p:nvSpPr>
        <p:spPr>
          <a:xfrm>
            <a:off x="2718347" y="2422070"/>
            <a:ext cx="6718853"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How can Doctrine and Covenants 19:5 motivate us to repent?</a:t>
            </a:r>
          </a:p>
        </p:txBody>
      </p:sp>
      <p:sp>
        <p:nvSpPr>
          <p:cNvPr id="5" name="Rectangle 4">
            <a:extLst>
              <a:ext uri="{FF2B5EF4-FFF2-40B4-BE49-F238E27FC236}">
                <a16:creationId xmlns:a16="http://schemas.microsoft.com/office/drawing/2014/main" id="{E766ACC9-AA3D-43BA-8444-710BD340BE8C}"/>
              </a:ext>
            </a:extLst>
          </p:cNvPr>
          <p:cNvSpPr/>
          <p:nvPr/>
        </p:nvSpPr>
        <p:spPr>
          <a:xfrm>
            <a:off x="2524538" y="3257397"/>
            <a:ext cx="7142921" cy="769441"/>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 </a:t>
            </a:r>
            <a:r>
              <a:rPr lang="en-US" sz="2200" b="1" dirty="0">
                <a:solidFill>
                  <a:schemeClr val="bg1"/>
                </a:solidFill>
                <a:latin typeface="Arial" panose="020B0604020202020204" pitchFamily="34" charset="0"/>
                <a:cs typeface="Arial" panose="020B0604020202020204" pitchFamily="34" charset="0"/>
              </a:rPr>
              <a:t>“All men must repent or suffer”: Endless or eternal punishment. </a:t>
            </a:r>
          </a:p>
        </p:txBody>
      </p:sp>
      <p:sp>
        <p:nvSpPr>
          <p:cNvPr id="6" name="Rectangle 5">
            <a:extLst>
              <a:ext uri="{FF2B5EF4-FFF2-40B4-BE49-F238E27FC236}">
                <a16:creationId xmlns:a16="http://schemas.microsoft.com/office/drawing/2014/main" id="{70C6B038-4994-4E3F-935A-6E2318EEAC7E}"/>
              </a:ext>
            </a:extLst>
          </p:cNvPr>
          <p:cNvSpPr/>
          <p:nvPr/>
        </p:nvSpPr>
        <p:spPr>
          <a:xfrm>
            <a:off x="1553813" y="4496234"/>
            <a:ext cx="9047925" cy="353943"/>
          </a:xfrm>
          <a:prstGeom prst="rect">
            <a:avLst/>
          </a:prstGeom>
        </p:spPr>
        <p:txBody>
          <a:bodyPr wrap="square">
            <a:spAutoFit/>
          </a:bodyPr>
          <a:lstStyle/>
          <a:p>
            <a:r>
              <a:rPr lang="en-US" sz="1700" dirty="0">
                <a:solidFill>
                  <a:schemeClr val="bg1"/>
                </a:solidFill>
                <a:latin typeface="Segoe UI Semibold" panose="020B0702040204020203" pitchFamily="34" charset="0"/>
                <a:cs typeface="Segoe UI Semibold" panose="020B0702040204020203" pitchFamily="34" charset="0"/>
              </a:rPr>
              <a:t>What do you think of when you hear or read the phrase “endless or eternal punishment”?</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17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60E6A748-F10C-41BD-B63F-382461F8D075}"/>
              </a:ext>
            </a:extLst>
          </p:cNvPr>
          <p:cNvSpPr/>
          <p:nvPr/>
        </p:nvSpPr>
        <p:spPr>
          <a:xfrm>
            <a:off x="984072" y="1274589"/>
            <a:ext cx="3504293"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19:6–12</a:t>
            </a:r>
          </a:p>
        </p:txBody>
      </p:sp>
      <p:sp>
        <p:nvSpPr>
          <p:cNvPr id="3" name="Rectangle 2">
            <a:extLst>
              <a:ext uri="{FF2B5EF4-FFF2-40B4-BE49-F238E27FC236}">
                <a16:creationId xmlns:a16="http://schemas.microsoft.com/office/drawing/2014/main" id="{1C27EC8E-DCA0-4C1C-85EF-FB7E3EE19881}"/>
              </a:ext>
            </a:extLst>
          </p:cNvPr>
          <p:cNvSpPr/>
          <p:nvPr/>
        </p:nvSpPr>
        <p:spPr>
          <a:xfrm>
            <a:off x="984072" y="1643921"/>
            <a:ext cx="9829702" cy="2308324"/>
          </a:xfrm>
          <a:prstGeom prst="rect">
            <a:avLst/>
          </a:prstGeom>
        </p:spPr>
        <p:txBody>
          <a:bodyPr wrap="square">
            <a:spAutoFit/>
          </a:bodyPr>
          <a:lstStyle/>
          <a:p>
            <a:pPr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Nevertheless, it is not written that there shall be no end to this torment, but it is written </a:t>
            </a:r>
            <a:r>
              <a:rPr lang="en-US" sz="1600" i="1" dirty="0">
                <a:solidFill>
                  <a:schemeClr val="bg1"/>
                </a:solidFill>
                <a:latin typeface="Arial" panose="020B0604020202020204" pitchFamily="34" charset="0"/>
                <a:cs typeface="Arial" panose="020B0604020202020204" pitchFamily="34" charset="0"/>
              </a:rPr>
              <a:t>endless torment.</a:t>
            </a:r>
            <a:endParaRPr lang="en-US" sz="1600" dirty="0">
              <a:solidFill>
                <a:schemeClr val="bg1"/>
              </a:solidFill>
              <a:latin typeface="Arial" panose="020B0604020202020204" pitchFamily="34" charset="0"/>
              <a:cs typeface="Arial" panose="020B0604020202020204" pitchFamily="34" charset="0"/>
            </a:endParaRPr>
          </a:p>
          <a:p>
            <a:pPr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Again, it is written </a:t>
            </a:r>
            <a:r>
              <a:rPr lang="en-US" sz="1600" i="1" dirty="0">
                <a:solidFill>
                  <a:schemeClr val="bg1"/>
                </a:solidFill>
                <a:latin typeface="Arial" panose="020B0604020202020204" pitchFamily="34" charset="0"/>
                <a:cs typeface="Arial" panose="020B0604020202020204" pitchFamily="34" charset="0"/>
              </a:rPr>
              <a:t>eternal damnation;</a:t>
            </a:r>
            <a:r>
              <a:rPr lang="en-US" sz="1600" dirty="0">
                <a:solidFill>
                  <a:schemeClr val="bg1"/>
                </a:solidFill>
                <a:latin typeface="Arial" panose="020B0604020202020204" pitchFamily="34" charset="0"/>
                <a:cs typeface="Arial" panose="020B0604020202020204" pitchFamily="34" charset="0"/>
              </a:rPr>
              <a:t> wherefore it is more express than other scriptures, that it might work upon the hearts of the children of men, altogether for my name’s glory.</a:t>
            </a:r>
          </a:p>
          <a:p>
            <a:pPr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Wherefore, I will explain unto you this mystery, for it is meet unto you to know even as mine apostles.</a:t>
            </a:r>
          </a:p>
          <a:p>
            <a:pPr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I speak unto you that are chosen in this thing, even as one, that you may enter into my rest.</a:t>
            </a:r>
          </a:p>
          <a:p>
            <a:pPr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For, behold, the mystery of godliness, how great is it! For, behold, I am endless, and the punishment which is given from my hand is endless punishment, for Endless is my name. Wherefore—</a:t>
            </a:r>
          </a:p>
          <a:p>
            <a:pPr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Eternal punishment is God’s punishment.</a:t>
            </a:r>
          </a:p>
          <a:p>
            <a:pPr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Endless punishment is God’s punishment.</a:t>
            </a:r>
          </a:p>
        </p:txBody>
      </p:sp>
      <p:sp>
        <p:nvSpPr>
          <p:cNvPr id="5" name="Rectangle 4">
            <a:extLst>
              <a:ext uri="{FF2B5EF4-FFF2-40B4-BE49-F238E27FC236}">
                <a16:creationId xmlns:a16="http://schemas.microsoft.com/office/drawing/2014/main" id="{37577668-024C-4AAC-89C8-5C97FFDBF600}"/>
              </a:ext>
            </a:extLst>
          </p:cNvPr>
          <p:cNvSpPr/>
          <p:nvPr/>
        </p:nvSpPr>
        <p:spPr>
          <a:xfrm>
            <a:off x="1775435" y="4520526"/>
            <a:ext cx="8246975"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What do you think of when you read or hear the phrase “God’s punishment”</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97DC0404-CF6D-4C9F-AC40-EEB02831D64C}"/>
              </a:ext>
            </a:extLst>
          </p:cNvPr>
          <p:cNvSpPr/>
          <p:nvPr/>
        </p:nvSpPr>
        <p:spPr>
          <a:xfrm>
            <a:off x="1397031" y="890974"/>
            <a:ext cx="3632533"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19:13–22</a:t>
            </a:r>
          </a:p>
        </p:txBody>
      </p:sp>
      <p:sp>
        <p:nvSpPr>
          <p:cNvPr id="3" name="Rectangle 2">
            <a:extLst>
              <a:ext uri="{FF2B5EF4-FFF2-40B4-BE49-F238E27FC236}">
                <a16:creationId xmlns:a16="http://schemas.microsoft.com/office/drawing/2014/main" id="{2F02C12D-A798-4D59-9C66-AED1210689B4}"/>
              </a:ext>
            </a:extLst>
          </p:cNvPr>
          <p:cNvSpPr/>
          <p:nvPr/>
        </p:nvSpPr>
        <p:spPr>
          <a:xfrm>
            <a:off x="2257449" y="2782669"/>
            <a:ext cx="7677102" cy="646331"/>
          </a:xfrm>
          <a:prstGeom prst="rect">
            <a:avLst/>
          </a:prstGeom>
        </p:spPr>
        <p:txBody>
          <a:bodyPr wrap="none">
            <a:spAutoFit/>
          </a:bodyPr>
          <a:lstStyle/>
          <a:p>
            <a:r>
              <a:rPr lang="en-US" sz="3600" dirty="0">
                <a:solidFill>
                  <a:schemeClr val="bg1"/>
                </a:solidFill>
                <a:latin typeface="Bahnschrift SemiLight SemiConde" panose="020B0502040204020203" pitchFamily="34" charset="0"/>
              </a:rPr>
              <a:t>“The Savior  speaks of His suffering for sin”</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4" name="Rectangle 3">
            <a:extLst>
              <a:ext uri="{FF2B5EF4-FFF2-40B4-BE49-F238E27FC236}">
                <a16:creationId xmlns:a16="http://schemas.microsoft.com/office/drawing/2014/main" id="{30118642-3C6B-463B-AD39-182D2E4B3C11}"/>
              </a:ext>
            </a:extLst>
          </p:cNvPr>
          <p:cNvSpPr/>
          <p:nvPr/>
        </p:nvSpPr>
        <p:spPr>
          <a:xfrm>
            <a:off x="1397031" y="890974"/>
            <a:ext cx="3592458"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19:13–17</a:t>
            </a:r>
          </a:p>
        </p:txBody>
      </p:sp>
      <p:sp>
        <p:nvSpPr>
          <p:cNvPr id="2" name="Rectangle 1">
            <a:extLst>
              <a:ext uri="{FF2B5EF4-FFF2-40B4-BE49-F238E27FC236}">
                <a16:creationId xmlns:a16="http://schemas.microsoft.com/office/drawing/2014/main" id="{6209E3EC-A24F-400B-84EB-D3717D01D8D4}"/>
              </a:ext>
            </a:extLst>
          </p:cNvPr>
          <p:cNvSpPr/>
          <p:nvPr/>
        </p:nvSpPr>
        <p:spPr>
          <a:xfrm>
            <a:off x="1397031" y="1260306"/>
            <a:ext cx="8701126" cy="2585323"/>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Wherefore, I command you to repent, and keep the commandments which you have received by the hand of my servant Joseph Smith, Jun., in my name;</a:t>
            </a:r>
          </a:p>
          <a:p>
            <a:pPr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it is by my almighty power that you have received them;</a:t>
            </a:r>
          </a:p>
          <a:p>
            <a:pPr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Therefore I command you to repent—repent, lest I smite you by the rod of my mouth, and by my wrath, and by my anger, and your sufferings be sore—how sore you know not, how exquisite you know not, yea, how hard to bear you know not.</a:t>
            </a:r>
          </a:p>
          <a:p>
            <a:pPr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For behold, I, God, have suffered these things for all, that they might not suffer if they would repent;</a:t>
            </a:r>
          </a:p>
          <a:p>
            <a:pPr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if they would not repent they must suffer even as I;</a:t>
            </a:r>
            <a:endParaRPr lang="en-US" b="0" i="0" dirty="0">
              <a:solidFill>
                <a:schemeClr val="bg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27978C8-F454-410D-9DBC-A48F2B5029F7}"/>
              </a:ext>
            </a:extLst>
          </p:cNvPr>
          <p:cNvSpPr/>
          <p:nvPr/>
        </p:nvSpPr>
        <p:spPr>
          <a:xfrm>
            <a:off x="2487559" y="4364791"/>
            <a:ext cx="7216882"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What will happen to those who choose not to repent of their sins?</a:t>
            </a:r>
          </a:p>
        </p:txBody>
      </p:sp>
      <p:sp>
        <p:nvSpPr>
          <p:cNvPr id="5" name="Rectangle 4">
            <a:extLst>
              <a:ext uri="{FF2B5EF4-FFF2-40B4-BE49-F238E27FC236}">
                <a16:creationId xmlns:a16="http://schemas.microsoft.com/office/drawing/2014/main" id="{A3374737-F8BC-49FB-9E4C-1F9C6ED02E51}"/>
              </a:ext>
            </a:extLst>
          </p:cNvPr>
          <p:cNvSpPr/>
          <p:nvPr/>
        </p:nvSpPr>
        <p:spPr>
          <a:xfrm>
            <a:off x="3048000" y="4868564"/>
            <a:ext cx="6096000" cy="769441"/>
          </a:xfrm>
          <a:prstGeom prst="rect">
            <a:avLst/>
          </a:prstGeom>
        </p:spPr>
        <p:txBody>
          <a:bodyPr>
            <a:spAutoFit/>
          </a:bodyPr>
          <a:lstStyle/>
          <a:p>
            <a:pPr algn="ctr"/>
            <a:r>
              <a:rPr lang="en-US" sz="2200" b="1" dirty="0">
                <a:solidFill>
                  <a:schemeClr val="bg1"/>
                </a:solidFill>
                <a:latin typeface="Arial" panose="020B0604020202020204" pitchFamily="34" charset="0"/>
                <a:cs typeface="Arial" panose="020B0604020202020204" pitchFamily="34" charset="0"/>
              </a:rPr>
              <a:t>Those who choose not to repent will suffer the penalty for their sins.</a:t>
            </a:r>
          </a:p>
        </p:txBody>
      </p:sp>
    </p:spTree>
    <p:extLst>
      <p:ext uri="{BB962C8B-B14F-4D97-AF65-F5344CB8AC3E}">
        <p14:creationId xmlns:p14="http://schemas.microsoft.com/office/powerpoint/2010/main" val="4095627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alpha val="86000"/>
          </a:schemeClr>
        </a:soli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A3EE7427-E619-434C-BCD0-90E30B7C45C2}"/>
              </a:ext>
            </a:extLst>
          </p:cNvPr>
          <p:cNvSpPr/>
          <p:nvPr/>
        </p:nvSpPr>
        <p:spPr>
          <a:xfrm>
            <a:off x="1224356" y="727201"/>
            <a:ext cx="4097597" cy="384721"/>
          </a:xfrm>
          <a:prstGeom prst="rect">
            <a:avLst/>
          </a:prstGeom>
        </p:spPr>
        <p:txBody>
          <a:bodyPr wrap="none">
            <a:spAutoFit/>
          </a:bodyPr>
          <a:lstStyle/>
          <a:p>
            <a:r>
              <a:rPr lang="en-US" sz="1900" b="1" dirty="0">
                <a:solidFill>
                  <a:schemeClr val="bg1"/>
                </a:solidFill>
                <a:latin typeface="Arial" panose="020B0604020202020204" pitchFamily="34" charset="0"/>
                <a:cs typeface="Arial" panose="020B0604020202020204" pitchFamily="34" charset="0"/>
              </a:rPr>
              <a:t>Doctrine and Covenants 19:16–19</a:t>
            </a:r>
          </a:p>
        </p:txBody>
      </p:sp>
      <p:sp>
        <p:nvSpPr>
          <p:cNvPr id="6" name="Rectangle 5">
            <a:extLst>
              <a:ext uri="{FF2B5EF4-FFF2-40B4-BE49-F238E27FC236}">
                <a16:creationId xmlns:a16="http://schemas.microsoft.com/office/drawing/2014/main" id="{B35E1504-12CF-4C03-8354-CD9ACE1F3251}"/>
              </a:ext>
            </a:extLst>
          </p:cNvPr>
          <p:cNvSpPr/>
          <p:nvPr/>
        </p:nvSpPr>
        <p:spPr>
          <a:xfrm>
            <a:off x="1224356" y="1096533"/>
            <a:ext cx="8051770" cy="2308324"/>
          </a:xfrm>
          <a:prstGeom prst="rect">
            <a:avLst/>
          </a:prstGeom>
        </p:spPr>
        <p:txBody>
          <a:bodyPr wrap="square">
            <a:spAutoFit/>
          </a:bodyPr>
          <a:lstStyle/>
          <a:p>
            <a:pPr fontAlgn="base"/>
            <a:r>
              <a:rPr lang="en-US" b="1" dirty="0">
                <a:solidFill>
                  <a:schemeClr val="bg1"/>
                </a:solidFill>
                <a:latin typeface="Segoe UI Semibold" panose="020B0702040204020203" pitchFamily="34" charset="0"/>
                <a:cs typeface="Segoe UI Semibold" panose="020B0702040204020203" pitchFamily="34" charset="0"/>
              </a:rPr>
              <a:t>16 </a:t>
            </a:r>
            <a:r>
              <a:rPr lang="en-US" dirty="0">
                <a:solidFill>
                  <a:schemeClr val="bg1"/>
                </a:solidFill>
                <a:latin typeface="Segoe UI Semibold" panose="020B0702040204020203" pitchFamily="34" charset="0"/>
                <a:cs typeface="Segoe UI Semibold" panose="020B0702040204020203" pitchFamily="34" charset="0"/>
              </a:rPr>
              <a:t>For behold, I, God, have suffered these things for all, that they might not suffer if they would repent;</a:t>
            </a:r>
          </a:p>
          <a:p>
            <a:pPr fontAlgn="base"/>
            <a:r>
              <a:rPr lang="en-US" b="1" dirty="0">
                <a:solidFill>
                  <a:schemeClr val="bg1"/>
                </a:solidFill>
                <a:latin typeface="Segoe UI Semibold" panose="020B0702040204020203" pitchFamily="34" charset="0"/>
                <a:cs typeface="Segoe UI Semibold" panose="020B0702040204020203" pitchFamily="34" charset="0"/>
              </a:rPr>
              <a:t>17 </a:t>
            </a:r>
            <a:r>
              <a:rPr lang="en-US" dirty="0">
                <a:solidFill>
                  <a:schemeClr val="bg1"/>
                </a:solidFill>
                <a:latin typeface="Segoe UI Semibold" panose="020B0702040204020203" pitchFamily="34" charset="0"/>
                <a:cs typeface="Segoe UI Semibold" panose="020B0702040204020203" pitchFamily="34" charset="0"/>
              </a:rPr>
              <a:t>But if they would not repent they must suffer even as I;</a:t>
            </a:r>
          </a:p>
          <a:p>
            <a:pPr fontAlgn="base"/>
            <a:r>
              <a:rPr lang="en-US" b="1" dirty="0">
                <a:solidFill>
                  <a:schemeClr val="bg1"/>
                </a:solidFill>
                <a:latin typeface="Segoe UI Semibold" panose="020B0702040204020203" pitchFamily="34" charset="0"/>
                <a:cs typeface="Segoe UI Semibold" panose="020B0702040204020203" pitchFamily="34" charset="0"/>
              </a:rPr>
              <a:t>18 </a:t>
            </a:r>
            <a:r>
              <a:rPr lang="en-US" dirty="0">
                <a:solidFill>
                  <a:schemeClr val="bg1"/>
                </a:solidFill>
                <a:latin typeface="Segoe UI Semibold" panose="020B0702040204020203" pitchFamily="34" charset="0"/>
                <a:cs typeface="Segoe UI Semibold" panose="020B0702040204020203" pitchFamily="34" charset="0"/>
              </a:rPr>
              <a:t>Which suffering caused myself, even God, the greatest of all, to tremble because of pain, and to bleed at every pore, and to suffer both body and spirit—and would that I might not drink the bitter cup, and shrink—</a:t>
            </a:r>
          </a:p>
          <a:p>
            <a:pPr fontAlgn="base"/>
            <a:r>
              <a:rPr lang="en-US" b="1" dirty="0">
                <a:solidFill>
                  <a:schemeClr val="bg1"/>
                </a:solidFill>
                <a:latin typeface="Segoe UI Semibold" panose="020B0702040204020203" pitchFamily="34" charset="0"/>
                <a:cs typeface="Segoe UI Semibold" panose="020B0702040204020203" pitchFamily="34" charset="0"/>
              </a:rPr>
              <a:t>19 </a:t>
            </a:r>
            <a:r>
              <a:rPr lang="en-US" dirty="0">
                <a:solidFill>
                  <a:schemeClr val="bg1"/>
                </a:solidFill>
                <a:latin typeface="Segoe UI Semibold" panose="020B0702040204020203" pitchFamily="34" charset="0"/>
                <a:cs typeface="Segoe UI Semibold" panose="020B0702040204020203" pitchFamily="34" charset="0"/>
              </a:rPr>
              <a:t>Nevertheless, glory be to the Father, and I partook and finished my preparations unto the children of men.</a:t>
            </a:r>
            <a:endParaRPr lang="en-US" b="0" i="0" dirty="0">
              <a:solidFill>
                <a:schemeClr val="bg1"/>
              </a:solidFill>
              <a:effectLst/>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E47BC2A1-F97A-4773-BA9C-532C6689B8E5}"/>
              </a:ext>
            </a:extLst>
          </p:cNvPr>
          <p:cNvSpPr/>
          <p:nvPr/>
        </p:nvSpPr>
        <p:spPr>
          <a:xfrm>
            <a:off x="2340894" y="3774189"/>
            <a:ext cx="7149493"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What reason did the Savior give for why He suffered for our sins?</a:t>
            </a:r>
          </a:p>
        </p:txBody>
      </p:sp>
      <p:sp>
        <p:nvSpPr>
          <p:cNvPr id="9" name="Rectangle 8">
            <a:extLst>
              <a:ext uri="{FF2B5EF4-FFF2-40B4-BE49-F238E27FC236}">
                <a16:creationId xmlns:a16="http://schemas.microsoft.com/office/drawing/2014/main" id="{FACF1109-594B-4B61-A63D-3AF05F4B4F40}"/>
              </a:ext>
            </a:extLst>
          </p:cNvPr>
          <p:cNvSpPr/>
          <p:nvPr/>
        </p:nvSpPr>
        <p:spPr>
          <a:xfrm>
            <a:off x="2867640" y="4401071"/>
            <a:ext cx="6096000" cy="707886"/>
          </a:xfrm>
          <a:prstGeom prst="rect">
            <a:avLst/>
          </a:prstGeom>
        </p:spPr>
        <p:txBody>
          <a:bodyPr>
            <a:spAutoFit/>
          </a:bodyPr>
          <a:lstStyle/>
          <a:p>
            <a:pPr algn="ctr"/>
            <a:r>
              <a:rPr lang="en-US" sz="2000" b="1" dirty="0">
                <a:solidFill>
                  <a:schemeClr val="bg1"/>
                </a:solidFill>
                <a:latin typeface="Arial" panose="020B0604020202020204" pitchFamily="34" charset="0"/>
                <a:cs typeface="Arial" panose="020B0604020202020204" pitchFamily="34" charset="0"/>
              </a:rPr>
              <a:t>The Savior suffered for our sins so we could repent and not have to suffer as He did.</a:t>
            </a:r>
          </a:p>
        </p:txBody>
      </p:sp>
    </p:spTree>
    <p:extLst>
      <p:ext uri="{BB962C8B-B14F-4D97-AF65-F5344CB8AC3E}">
        <p14:creationId xmlns:p14="http://schemas.microsoft.com/office/powerpoint/2010/main" val="288094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edge">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6" name="Rectangle 5">
            <a:extLst>
              <a:ext uri="{FF2B5EF4-FFF2-40B4-BE49-F238E27FC236}">
                <a16:creationId xmlns:a16="http://schemas.microsoft.com/office/drawing/2014/main" id="{934045A8-EC5C-477F-AEB5-9D7A46D93BFE}"/>
              </a:ext>
            </a:extLst>
          </p:cNvPr>
          <p:cNvSpPr/>
          <p:nvPr/>
        </p:nvSpPr>
        <p:spPr>
          <a:xfrm>
            <a:off x="3247303" y="890974"/>
            <a:ext cx="5697394"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 What made it possible for our sins to be forgiven?</a:t>
            </a:r>
          </a:p>
        </p:txBody>
      </p:sp>
      <p:sp>
        <p:nvSpPr>
          <p:cNvPr id="8" name="Rectangle 7">
            <a:extLst>
              <a:ext uri="{FF2B5EF4-FFF2-40B4-BE49-F238E27FC236}">
                <a16:creationId xmlns:a16="http://schemas.microsoft.com/office/drawing/2014/main" id="{8CD2E985-8103-478F-8AFC-E411F846A2AD}"/>
              </a:ext>
            </a:extLst>
          </p:cNvPr>
          <p:cNvSpPr/>
          <p:nvPr/>
        </p:nvSpPr>
        <p:spPr>
          <a:xfrm>
            <a:off x="2874806" y="1272507"/>
            <a:ext cx="6442387" cy="1107996"/>
          </a:xfrm>
          <a:prstGeom prst="rect">
            <a:avLst/>
          </a:prstGeom>
        </p:spPr>
        <p:txBody>
          <a:bodyPr wrap="square">
            <a:spAutoFit/>
          </a:bodyPr>
          <a:lstStyle/>
          <a:p>
            <a:pPr algn="ctr"/>
            <a:r>
              <a:rPr lang="en-US" sz="2200" b="1" dirty="0">
                <a:solidFill>
                  <a:schemeClr val="bg1"/>
                </a:solidFill>
                <a:latin typeface="Arial" panose="020B0604020202020204" pitchFamily="34" charset="0"/>
                <a:cs typeface="Arial" panose="020B0604020202020204" pitchFamily="34" charset="0"/>
              </a:rPr>
              <a:t>Jesus Christ’s suffering and His atoning blood satisfied the demands of justice. Therefore, mercy is extended to those who repent.</a:t>
            </a:r>
          </a:p>
        </p:txBody>
      </p:sp>
      <p:sp>
        <p:nvSpPr>
          <p:cNvPr id="9" name="Rectangle 8">
            <a:extLst>
              <a:ext uri="{FF2B5EF4-FFF2-40B4-BE49-F238E27FC236}">
                <a16:creationId xmlns:a16="http://schemas.microsoft.com/office/drawing/2014/main" id="{764F5BAF-8599-4123-B6FA-A8628EF9CB77}"/>
              </a:ext>
            </a:extLst>
          </p:cNvPr>
          <p:cNvSpPr/>
          <p:nvPr/>
        </p:nvSpPr>
        <p:spPr>
          <a:xfrm>
            <a:off x="1562990" y="2914766"/>
            <a:ext cx="9412406" cy="369332"/>
          </a:xfrm>
          <a:prstGeom prst="rect">
            <a:avLst/>
          </a:prstGeom>
        </p:spPr>
        <p:txBody>
          <a:bodyPr wrap="square">
            <a:spAutoFit/>
          </a:bodyPr>
          <a:lstStyle/>
          <a:p>
            <a:r>
              <a:rPr lang="en-US" dirty="0">
                <a:solidFill>
                  <a:schemeClr val="bg1"/>
                </a:solidFill>
                <a:latin typeface="Segoe UI Semibold" panose="020B0702040204020203" pitchFamily="34" charset="0"/>
                <a:cs typeface="Segoe UI Semibold" panose="020B0702040204020203" pitchFamily="34" charset="0"/>
              </a:rPr>
              <a:t>How does knowing the truths we’ve identified so far today affect your desire to repent?</a:t>
            </a:r>
          </a:p>
        </p:txBody>
      </p:sp>
      <p:sp>
        <p:nvSpPr>
          <p:cNvPr id="10" name="Rectangle 9">
            <a:extLst>
              <a:ext uri="{FF2B5EF4-FFF2-40B4-BE49-F238E27FC236}">
                <a16:creationId xmlns:a16="http://schemas.microsoft.com/office/drawing/2014/main" id="{E9E23540-8DCD-421C-A10E-A0E39EF4F623}"/>
              </a:ext>
            </a:extLst>
          </p:cNvPr>
          <p:cNvSpPr/>
          <p:nvPr/>
        </p:nvSpPr>
        <p:spPr>
          <a:xfrm>
            <a:off x="3138985" y="3616657"/>
            <a:ext cx="5805712" cy="15696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AB091726-168A-4109-8B12-B1A2D4870901}"/>
              </a:ext>
            </a:extLst>
          </p:cNvPr>
          <p:cNvSpPr txBox="1"/>
          <p:nvPr/>
        </p:nvSpPr>
        <p:spPr>
          <a:xfrm>
            <a:off x="4449173" y="3628858"/>
            <a:ext cx="4700244" cy="1569660"/>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“We will end up either choosing Christ’s manner of living or His manner of suffering! It is either ‘suffer even as I’ (D&amp;C 19:16–17), or overcome ‘even as [He] … overcame (Revelation 3:21)” (“Overcome … Even As I Also Overcame,” Ensign, May 1987,72).</a:t>
            </a:r>
          </a:p>
        </p:txBody>
      </p:sp>
      <p:pic>
        <p:nvPicPr>
          <p:cNvPr id="1026" name="Picture 2" descr="Resultado de imagen para neal a maxwell">
            <a:extLst>
              <a:ext uri="{FF2B5EF4-FFF2-40B4-BE49-F238E27FC236}">
                <a16:creationId xmlns:a16="http://schemas.microsoft.com/office/drawing/2014/main" id="{64AB28A7-1901-4226-925B-7EA8AB54D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303" y="3658653"/>
            <a:ext cx="1186218" cy="148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560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vertical)">
                                      <p:cBhvr>
                                        <p:cTn id="17" dur="1750"/>
                                        <p:tgtEl>
                                          <p:spTgt spid="11"/>
                                        </p:tgtEl>
                                      </p:cBhvr>
                                    </p:animEffect>
                                  </p:childTnLst>
                                </p:cTn>
                              </p:par>
                              <p:par>
                                <p:cTn id="18" presetID="14" presetClass="entr" presetSubtype="5"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vertical)">
                                      <p:cBhvr>
                                        <p:cTn id="20" dur="1750"/>
                                        <p:tgtEl>
                                          <p:spTgt spid="1026"/>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vertical)">
                                      <p:cBhvr>
                                        <p:cTn id="23"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5" name="Rectangle 4">
            <a:extLst>
              <a:ext uri="{FF2B5EF4-FFF2-40B4-BE49-F238E27FC236}">
                <a16:creationId xmlns:a16="http://schemas.microsoft.com/office/drawing/2014/main" id="{63016FE7-6540-434B-A069-6FC78F6EDA20}"/>
              </a:ext>
            </a:extLst>
          </p:cNvPr>
          <p:cNvSpPr/>
          <p:nvPr/>
        </p:nvSpPr>
        <p:spPr>
          <a:xfrm>
            <a:off x="1224356" y="727201"/>
            <a:ext cx="4437433" cy="384721"/>
          </a:xfrm>
          <a:prstGeom prst="rect">
            <a:avLst/>
          </a:prstGeom>
        </p:spPr>
        <p:txBody>
          <a:bodyPr wrap="none">
            <a:spAutoFit/>
          </a:bodyPr>
          <a:lstStyle/>
          <a:p>
            <a:r>
              <a:rPr lang="en-US" sz="1900" b="1" dirty="0">
                <a:solidFill>
                  <a:schemeClr val="bg1"/>
                </a:solidFill>
                <a:latin typeface="Arial" panose="020B0604020202020204" pitchFamily="34" charset="0"/>
                <a:cs typeface="Arial" panose="020B0604020202020204" pitchFamily="34" charset="0"/>
              </a:rPr>
              <a:t>Doctrine and Covenants 19:15,18–19</a:t>
            </a:r>
          </a:p>
        </p:txBody>
      </p:sp>
      <p:sp>
        <p:nvSpPr>
          <p:cNvPr id="4" name="Rectangle 3">
            <a:extLst>
              <a:ext uri="{FF2B5EF4-FFF2-40B4-BE49-F238E27FC236}">
                <a16:creationId xmlns:a16="http://schemas.microsoft.com/office/drawing/2014/main" id="{B53C083E-ED1B-41EA-B2CD-7AABB630306F}"/>
              </a:ext>
            </a:extLst>
          </p:cNvPr>
          <p:cNvSpPr/>
          <p:nvPr/>
        </p:nvSpPr>
        <p:spPr>
          <a:xfrm>
            <a:off x="1224356" y="1111922"/>
            <a:ext cx="8134066" cy="2585323"/>
          </a:xfrm>
          <a:prstGeom prst="rect">
            <a:avLst/>
          </a:prstGeom>
        </p:spPr>
        <p:txBody>
          <a:bodyPr wrap="square">
            <a:spAutoFit/>
          </a:bodyPr>
          <a:lstStyle/>
          <a:p>
            <a:pPr algn="just" fontAlgn="base"/>
            <a:r>
              <a:rPr lang="en-US" b="1" dirty="0">
                <a:solidFill>
                  <a:schemeClr val="bg1"/>
                </a:solidFill>
                <a:latin typeface="Segoe UI Semibold" panose="020B0702040204020203" pitchFamily="34" charset="0"/>
                <a:cs typeface="Segoe UI Semibold" panose="020B0702040204020203" pitchFamily="34" charset="0"/>
              </a:rPr>
              <a:t>15 </a:t>
            </a:r>
            <a:r>
              <a:rPr lang="en-US" dirty="0">
                <a:solidFill>
                  <a:schemeClr val="bg1"/>
                </a:solidFill>
                <a:latin typeface="Segoe UI Semibold" panose="020B0702040204020203" pitchFamily="34" charset="0"/>
                <a:cs typeface="Segoe UI Semibold" panose="020B0702040204020203" pitchFamily="34" charset="0"/>
              </a:rPr>
              <a:t>Therefore I command you to repent—repent, lest I smite you by the rod of my mouth, and by my wrath, and by my anger, and your sufferings be sore—how sore you know not, how exquisite you know not, yea, how hard to bear you know not.</a:t>
            </a:r>
          </a:p>
          <a:p>
            <a:pPr algn="just" fontAlgn="base"/>
            <a:r>
              <a:rPr lang="en-US" b="1" dirty="0">
                <a:solidFill>
                  <a:schemeClr val="bg1"/>
                </a:solidFill>
                <a:latin typeface="Segoe UI Semibold" panose="020B0702040204020203" pitchFamily="34" charset="0"/>
                <a:cs typeface="Segoe UI Semibold" panose="020B0702040204020203" pitchFamily="34" charset="0"/>
              </a:rPr>
              <a:t>18 </a:t>
            </a:r>
            <a:r>
              <a:rPr lang="en-US" dirty="0">
                <a:solidFill>
                  <a:schemeClr val="bg1"/>
                </a:solidFill>
                <a:latin typeface="Segoe UI Semibold" panose="020B0702040204020203" pitchFamily="34" charset="0"/>
                <a:cs typeface="Segoe UI Semibold" panose="020B0702040204020203" pitchFamily="34" charset="0"/>
              </a:rPr>
              <a:t>Which suffering caused myself, even God, the greatest of all, to tremble because of pain, and to bleed at every pore, and to suffer both body and spirit—and would that I might not drink the bitter cup, and shrink—</a:t>
            </a:r>
          </a:p>
          <a:p>
            <a:pPr algn="just" fontAlgn="base"/>
            <a:r>
              <a:rPr lang="en-US" b="1" dirty="0">
                <a:solidFill>
                  <a:schemeClr val="bg1"/>
                </a:solidFill>
                <a:latin typeface="Segoe UI Semibold" panose="020B0702040204020203" pitchFamily="34" charset="0"/>
                <a:cs typeface="Segoe UI Semibold" panose="020B0702040204020203" pitchFamily="34" charset="0"/>
              </a:rPr>
              <a:t>19 </a:t>
            </a:r>
            <a:r>
              <a:rPr lang="en-US" dirty="0">
                <a:solidFill>
                  <a:schemeClr val="bg1"/>
                </a:solidFill>
                <a:latin typeface="Segoe UI Semibold" panose="020B0702040204020203" pitchFamily="34" charset="0"/>
                <a:cs typeface="Segoe UI Semibold" panose="020B0702040204020203" pitchFamily="34" charset="0"/>
              </a:rPr>
              <a:t>Nevertheless, glory be to the Father, and I partook and finished my preparations unto the children of men.</a:t>
            </a:r>
          </a:p>
        </p:txBody>
      </p:sp>
    </p:spTree>
    <p:extLst>
      <p:ext uri="{BB962C8B-B14F-4D97-AF65-F5344CB8AC3E}">
        <p14:creationId xmlns:p14="http://schemas.microsoft.com/office/powerpoint/2010/main" val="1130127302"/>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10" name="Rectangle 9">
            <a:extLst>
              <a:ext uri="{FF2B5EF4-FFF2-40B4-BE49-F238E27FC236}">
                <a16:creationId xmlns:a16="http://schemas.microsoft.com/office/drawing/2014/main" id="{64F42631-07D9-4CBF-A869-1DAAAA377082}"/>
              </a:ext>
            </a:extLst>
          </p:cNvPr>
          <p:cNvSpPr/>
          <p:nvPr/>
        </p:nvSpPr>
        <p:spPr>
          <a:xfrm>
            <a:off x="2333767" y="1173707"/>
            <a:ext cx="6706244" cy="41898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CE74FE94-0E37-488E-B671-50808991893B}"/>
              </a:ext>
            </a:extLst>
          </p:cNvPr>
          <p:cNvSpPr txBox="1"/>
          <p:nvPr/>
        </p:nvSpPr>
        <p:spPr>
          <a:xfrm>
            <a:off x="2374068" y="1236161"/>
            <a:ext cx="3147763" cy="584775"/>
          </a:xfrm>
          <a:prstGeom prst="rect">
            <a:avLst/>
          </a:prstGeom>
          <a:no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Jesus Christ fulfilled the will of His Father.</a:t>
            </a:r>
          </a:p>
        </p:txBody>
      </p:sp>
      <p:sp>
        <p:nvSpPr>
          <p:cNvPr id="12" name="TextBox 11">
            <a:extLst>
              <a:ext uri="{FF2B5EF4-FFF2-40B4-BE49-F238E27FC236}">
                <a16:creationId xmlns:a16="http://schemas.microsoft.com/office/drawing/2014/main" id="{8CB40FE7-3803-40A3-B651-DC2AE3F77BE7}"/>
              </a:ext>
            </a:extLst>
          </p:cNvPr>
          <p:cNvSpPr txBox="1"/>
          <p:nvPr/>
        </p:nvSpPr>
        <p:spPr>
          <a:xfrm>
            <a:off x="5645624" y="1251655"/>
            <a:ext cx="3147763" cy="584775"/>
          </a:xfrm>
          <a:prstGeom prst="rect">
            <a:avLst/>
          </a:prstGeom>
          <a:no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Jesus Christ will judge us according to our works.</a:t>
            </a:r>
          </a:p>
        </p:txBody>
      </p:sp>
      <p:cxnSp>
        <p:nvCxnSpPr>
          <p:cNvPr id="13" name="Straight Connector 12">
            <a:extLst>
              <a:ext uri="{FF2B5EF4-FFF2-40B4-BE49-F238E27FC236}">
                <a16:creationId xmlns:a16="http://schemas.microsoft.com/office/drawing/2014/main" id="{FB6F1479-F268-4095-919E-6B1C5490EA66}"/>
              </a:ext>
            </a:extLst>
          </p:cNvPr>
          <p:cNvCxnSpPr>
            <a:cxnSpLocks/>
            <a:stCxn id="10" idx="0"/>
            <a:endCxn id="10" idx="2"/>
          </p:cNvCxnSpPr>
          <p:nvPr/>
        </p:nvCxnSpPr>
        <p:spPr>
          <a:xfrm>
            <a:off x="5686889" y="1173707"/>
            <a:ext cx="0" cy="4189862"/>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25FCBB7-C274-4CE3-96C2-0D89F4E96723}"/>
              </a:ext>
            </a:extLst>
          </p:cNvPr>
          <p:cNvCxnSpPr/>
          <p:nvPr/>
        </p:nvCxnSpPr>
        <p:spPr>
          <a:xfrm>
            <a:off x="2333767" y="1820936"/>
            <a:ext cx="6706244" cy="15494"/>
          </a:xfrm>
          <a:prstGeom prst="line">
            <a:avLst/>
          </a:prstGeom>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37759FB8-4BD2-4013-9077-8433BB62D625}"/>
              </a:ext>
            </a:extLst>
          </p:cNvPr>
          <p:cNvSpPr txBox="1"/>
          <p:nvPr/>
        </p:nvSpPr>
        <p:spPr>
          <a:xfrm>
            <a:off x="2374068" y="1990725"/>
            <a:ext cx="3271553" cy="3277820"/>
          </a:xfrm>
          <a:prstGeom prst="rect">
            <a:avLst/>
          </a:prstGeom>
          <a:noFill/>
        </p:spPr>
        <p:txBody>
          <a:bodyPr wrap="square" rtlCol="0">
            <a:spAutoFit/>
          </a:bodyPr>
          <a:lstStyle/>
          <a:p>
            <a:pPr>
              <a:spcBef>
                <a:spcPts val="600"/>
              </a:spcBef>
            </a:pPr>
            <a:r>
              <a:rPr lang="en-US" sz="1400" dirty="0">
                <a:solidFill>
                  <a:schemeClr val="bg1"/>
                </a:solidFill>
                <a:latin typeface="Arial" panose="020B0604020202020204" pitchFamily="34" charset="0"/>
                <a:cs typeface="Arial" panose="020B0604020202020204" pitchFamily="34" charset="0"/>
              </a:rPr>
              <a:t>D&amp;C 19:15, 18–19 </a:t>
            </a:r>
          </a:p>
          <a:p>
            <a:pPr>
              <a:spcBef>
                <a:spcPts val="600"/>
              </a:spcBef>
            </a:pPr>
            <a:r>
              <a:rPr lang="en-US" sz="1400" dirty="0">
                <a:solidFill>
                  <a:schemeClr val="bg1"/>
                </a:solidFill>
                <a:latin typeface="Arial" panose="020B0604020202020204" pitchFamily="34" charset="0"/>
                <a:cs typeface="Arial" panose="020B0604020202020204" pitchFamily="34" charset="0"/>
              </a:rPr>
              <a:t>The Savior’s suffering was sore, exquisite, and hard to bear. </a:t>
            </a:r>
          </a:p>
          <a:p>
            <a:pPr>
              <a:spcBef>
                <a:spcPts val="600"/>
              </a:spcBef>
            </a:pPr>
            <a:r>
              <a:rPr lang="en-US" sz="1400" dirty="0">
                <a:solidFill>
                  <a:schemeClr val="bg1"/>
                </a:solidFill>
                <a:latin typeface="Arial" panose="020B0604020202020204" pitchFamily="34" charset="0"/>
                <a:cs typeface="Arial" panose="020B0604020202020204" pitchFamily="34" charset="0"/>
              </a:rPr>
              <a:t>The Savior’s suffering caused Him to tremble because of pain and to bleed from every pore. </a:t>
            </a:r>
          </a:p>
          <a:p>
            <a:pPr>
              <a:spcBef>
                <a:spcPts val="600"/>
              </a:spcBef>
            </a:pPr>
            <a:r>
              <a:rPr lang="en-US" sz="1400" dirty="0">
                <a:solidFill>
                  <a:schemeClr val="bg1"/>
                </a:solidFill>
                <a:latin typeface="Arial" panose="020B0604020202020204" pitchFamily="34" charset="0"/>
                <a:cs typeface="Arial" panose="020B0604020202020204" pitchFamily="34" charset="0"/>
              </a:rPr>
              <a:t>Jesus Christ suffered both physically and spiritually. </a:t>
            </a:r>
          </a:p>
          <a:p>
            <a:pPr>
              <a:spcBef>
                <a:spcPts val="600"/>
              </a:spcBef>
            </a:pPr>
            <a:r>
              <a:rPr lang="en-US" sz="1400" dirty="0">
                <a:solidFill>
                  <a:schemeClr val="bg1"/>
                </a:solidFill>
                <a:latin typeface="Arial" panose="020B0604020202020204" pitchFamily="34" charset="0"/>
                <a:cs typeface="Arial" panose="020B0604020202020204" pitchFamily="34" charset="0"/>
              </a:rPr>
              <a:t>The Savior prayed that He might be spared from partaking of the bitter cup.</a:t>
            </a:r>
          </a:p>
          <a:p>
            <a:pPr>
              <a:spcBef>
                <a:spcPts val="600"/>
              </a:spcBef>
            </a:pPr>
            <a:r>
              <a:rPr lang="en-US" sz="1400" dirty="0">
                <a:solidFill>
                  <a:schemeClr val="bg1"/>
                </a:solidFill>
                <a:latin typeface="Arial" panose="020B0604020202020204" pitchFamily="34" charset="0"/>
                <a:cs typeface="Arial" panose="020B0604020202020204" pitchFamily="34" charset="0"/>
              </a:rPr>
              <a:t>The Savior fulfilled the Father’s will and “finished [His] preparations unto the children of men” (D&amp;C 19:19).</a:t>
            </a:r>
          </a:p>
        </p:txBody>
      </p:sp>
      <p:sp>
        <p:nvSpPr>
          <p:cNvPr id="21" name="TextBox 20">
            <a:extLst>
              <a:ext uri="{FF2B5EF4-FFF2-40B4-BE49-F238E27FC236}">
                <a16:creationId xmlns:a16="http://schemas.microsoft.com/office/drawing/2014/main" id="{A05422CE-20C5-4A5B-8864-C7CDDC6482EB}"/>
              </a:ext>
            </a:extLst>
          </p:cNvPr>
          <p:cNvSpPr txBox="1"/>
          <p:nvPr/>
        </p:nvSpPr>
        <p:spPr>
          <a:xfrm>
            <a:off x="5751008" y="1959872"/>
            <a:ext cx="3271553" cy="2923877"/>
          </a:xfrm>
          <a:prstGeom prst="rect">
            <a:avLst/>
          </a:prstGeom>
          <a:noFill/>
        </p:spPr>
        <p:txBody>
          <a:bodyPr wrap="square" rtlCol="0">
            <a:spAutoFit/>
          </a:bodyPr>
          <a:lstStyle/>
          <a:p>
            <a:pPr>
              <a:spcBef>
                <a:spcPts val="600"/>
              </a:spcBef>
            </a:pPr>
            <a:r>
              <a:rPr lang="en-US" sz="1400" dirty="0">
                <a:solidFill>
                  <a:schemeClr val="bg1"/>
                </a:solidFill>
                <a:latin typeface="Arial" panose="020B0604020202020204" pitchFamily="34" charset="0"/>
                <a:cs typeface="Arial" panose="020B0604020202020204" pitchFamily="34" charset="0"/>
              </a:rPr>
              <a:t>D&amp;C 19:4–12. </a:t>
            </a:r>
          </a:p>
          <a:p>
            <a:pPr>
              <a:spcBef>
                <a:spcPts val="600"/>
              </a:spcBef>
            </a:pPr>
            <a:r>
              <a:rPr lang="en-US" sz="1400" dirty="0">
                <a:solidFill>
                  <a:schemeClr val="bg1"/>
                </a:solidFill>
                <a:latin typeface="Arial" panose="020B0604020202020204" pitchFamily="34" charset="0"/>
                <a:cs typeface="Arial" panose="020B0604020202020204" pitchFamily="34" charset="0"/>
              </a:rPr>
              <a:t>All men must repent or suffer. </a:t>
            </a:r>
          </a:p>
          <a:p>
            <a:pPr>
              <a:spcBef>
                <a:spcPts val="600"/>
              </a:spcBef>
            </a:pPr>
            <a:r>
              <a:rPr lang="en-US" sz="1400" dirty="0">
                <a:solidFill>
                  <a:schemeClr val="bg1"/>
                </a:solidFill>
                <a:latin typeface="Arial" panose="020B0604020202020204" pitchFamily="34" charset="0"/>
                <a:cs typeface="Arial" panose="020B0604020202020204" pitchFamily="34" charset="0"/>
              </a:rPr>
              <a:t>God’s punishment. </a:t>
            </a:r>
          </a:p>
          <a:p>
            <a:pPr>
              <a:spcBef>
                <a:spcPts val="600"/>
              </a:spcBef>
            </a:pPr>
            <a:r>
              <a:rPr lang="en-US" sz="1400" dirty="0">
                <a:solidFill>
                  <a:schemeClr val="bg1"/>
                </a:solidFill>
                <a:latin typeface="Arial" panose="020B0604020202020204" pitchFamily="34" charset="0"/>
                <a:cs typeface="Arial" panose="020B0604020202020204" pitchFamily="34" charset="0"/>
              </a:rPr>
              <a:t>D&amp;C 19:13–17. </a:t>
            </a:r>
          </a:p>
          <a:p>
            <a:pPr>
              <a:spcBef>
                <a:spcPts val="600"/>
              </a:spcBef>
            </a:pPr>
            <a:r>
              <a:rPr lang="en-US" sz="1400" dirty="0">
                <a:solidFill>
                  <a:schemeClr val="bg1"/>
                </a:solidFill>
                <a:latin typeface="Arial" panose="020B0604020202020204" pitchFamily="34" charset="0"/>
                <a:cs typeface="Arial" panose="020B0604020202020204" pitchFamily="34" charset="0"/>
              </a:rPr>
              <a:t>Those who choose not to repent will suffer the penalty for their sins. </a:t>
            </a:r>
          </a:p>
          <a:p>
            <a:pPr>
              <a:spcBef>
                <a:spcPts val="600"/>
              </a:spcBef>
            </a:pPr>
            <a:r>
              <a:rPr lang="en-US" sz="1400" dirty="0">
                <a:solidFill>
                  <a:schemeClr val="bg1"/>
                </a:solidFill>
                <a:latin typeface="Arial" panose="020B0604020202020204" pitchFamily="34" charset="0"/>
                <a:cs typeface="Arial" panose="020B0604020202020204" pitchFamily="34" charset="0"/>
              </a:rPr>
              <a:t>D&amp;C 19:16–19. </a:t>
            </a:r>
          </a:p>
          <a:p>
            <a:pPr>
              <a:spcBef>
                <a:spcPts val="600"/>
              </a:spcBef>
            </a:pPr>
            <a:r>
              <a:rPr lang="en-US" sz="1400" dirty="0">
                <a:solidFill>
                  <a:schemeClr val="bg1"/>
                </a:solidFill>
                <a:latin typeface="Arial" panose="020B0604020202020204" pitchFamily="34" charset="0"/>
                <a:cs typeface="Arial" panose="020B0604020202020204" pitchFamily="34" charset="0"/>
              </a:rPr>
              <a:t>Jesus Christ’s suffering and His atoning blood satisfied the demands of justice. Therefore, mercy is extended to those who repent.</a:t>
            </a:r>
          </a:p>
        </p:txBody>
      </p:sp>
    </p:spTree>
    <p:extLst>
      <p:ext uri="{BB962C8B-B14F-4D97-AF65-F5344CB8AC3E}">
        <p14:creationId xmlns:p14="http://schemas.microsoft.com/office/powerpoint/2010/main" val="18683363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30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E11B029E-FAE6-4584-828E-4F34DB914C52}"/>
              </a:ext>
            </a:extLst>
          </p:cNvPr>
          <p:cNvSpPr/>
          <p:nvPr/>
        </p:nvSpPr>
        <p:spPr>
          <a:xfrm>
            <a:off x="2173512" y="1398722"/>
            <a:ext cx="7844972" cy="384721"/>
          </a:xfrm>
          <a:prstGeom prst="rect">
            <a:avLst/>
          </a:prstGeom>
        </p:spPr>
        <p:txBody>
          <a:bodyPr wrap="square">
            <a:spAutoFit/>
          </a:bodyPr>
          <a:lstStyle/>
          <a:p>
            <a:r>
              <a:rPr lang="en-US" sz="1900" dirty="0">
                <a:solidFill>
                  <a:schemeClr val="bg1"/>
                </a:solidFill>
                <a:latin typeface="Segoe UI Semibold" panose="020B0702040204020203" pitchFamily="34" charset="0"/>
                <a:cs typeface="Segoe UI Semibold" panose="020B0702040204020203" pitchFamily="34" charset="0"/>
              </a:rPr>
              <a:t>How do you feel about the Savior suffering the penalty for your sins?</a:t>
            </a:r>
          </a:p>
        </p:txBody>
      </p:sp>
      <p:sp>
        <p:nvSpPr>
          <p:cNvPr id="3" name="Rectangle 2">
            <a:extLst>
              <a:ext uri="{FF2B5EF4-FFF2-40B4-BE49-F238E27FC236}">
                <a16:creationId xmlns:a16="http://schemas.microsoft.com/office/drawing/2014/main" id="{789F9A51-10FB-46EC-B161-F1794E6FA486}"/>
              </a:ext>
            </a:extLst>
          </p:cNvPr>
          <p:cNvSpPr/>
          <p:nvPr/>
        </p:nvSpPr>
        <p:spPr>
          <a:xfrm>
            <a:off x="1676398" y="2291192"/>
            <a:ext cx="8839200" cy="969496"/>
          </a:xfrm>
          <a:prstGeom prst="rect">
            <a:avLst/>
          </a:prstGeom>
        </p:spPr>
        <p:txBody>
          <a:bodyPr wrap="square">
            <a:spAutoFit/>
          </a:bodyPr>
          <a:lstStyle/>
          <a:p>
            <a:pPr algn="ctr"/>
            <a:r>
              <a:rPr lang="en-US" sz="1900" dirty="0">
                <a:solidFill>
                  <a:schemeClr val="bg1"/>
                </a:solidFill>
                <a:latin typeface="Segoe UI Semibold" panose="020B0702040204020203" pitchFamily="34" charset="0"/>
                <a:cs typeface="Segoe UI Semibold" panose="020B0702040204020203" pitchFamily="34" charset="0"/>
              </a:rPr>
              <a:t>How might knowing about the Savior’s suffering have helped Martin Harris as he considered things like the loss of the 116 manuscript pages or giving up part of his property to finance the printing of the Book of Mormon?</a:t>
            </a:r>
          </a:p>
        </p:txBody>
      </p:sp>
      <p:sp>
        <p:nvSpPr>
          <p:cNvPr id="4" name="Rectangle 3">
            <a:extLst>
              <a:ext uri="{FF2B5EF4-FFF2-40B4-BE49-F238E27FC236}">
                <a16:creationId xmlns:a16="http://schemas.microsoft.com/office/drawing/2014/main" id="{663D6D1A-C70F-44F4-A644-8C73575842A1}"/>
              </a:ext>
            </a:extLst>
          </p:cNvPr>
          <p:cNvSpPr/>
          <p:nvPr/>
        </p:nvSpPr>
        <p:spPr>
          <a:xfrm>
            <a:off x="2209798" y="3983798"/>
            <a:ext cx="7772399" cy="677108"/>
          </a:xfrm>
          <a:prstGeom prst="rect">
            <a:avLst/>
          </a:prstGeom>
        </p:spPr>
        <p:txBody>
          <a:bodyPr wrap="square">
            <a:spAutoFit/>
          </a:bodyPr>
          <a:lstStyle/>
          <a:p>
            <a:pPr algn="ctr"/>
            <a:r>
              <a:rPr lang="en-US" sz="1900" dirty="0">
                <a:solidFill>
                  <a:schemeClr val="bg1"/>
                </a:solidFill>
                <a:latin typeface="Segoe UI Semibold" panose="020B0702040204020203" pitchFamily="34" charset="0"/>
                <a:cs typeface="Segoe UI Semibold" panose="020B0702040204020203" pitchFamily="34" charset="0"/>
              </a:rPr>
              <a:t>When has your knowledge of the Savior’s Atonement helped you face something difficult? </a:t>
            </a:r>
          </a:p>
        </p:txBody>
      </p:sp>
    </p:spTree>
    <p:extLst>
      <p:ext uri="{BB962C8B-B14F-4D97-AF65-F5344CB8AC3E}">
        <p14:creationId xmlns:p14="http://schemas.microsoft.com/office/powerpoint/2010/main" val="18120799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Effect transition="in" filter="fade">
                                      <p:cBhvr>
                                        <p:cTn id="9" dur="1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3" name="Rectangle 2">
            <a:extLst>
              <a:ext uri="{FF2B5EF4-FFF2-40B4-BE49-F238E27FC236}">
                <a16:creationId xmlns:a16="http://schemas.microsoft.com/office/drawing/2014/main" id="{B1B3FC71-3640-4D3A-A77C-401E249B9C6B}"/>
              </a:ext>
            </a:extLst>
          </p:cNvPr>
          <p:cNvSpPr/>
          <p:nvPr/>
        </p:nvSpPr>
        <p:spPr>
          <a:xfrm>
            <a:off x="3062513" y="2072866"/>
            <a:ext cx="6066971" cy="1754326"/>
          </a:xfrm>
          <a:prstGeom prst="rect">
            <a:avLst/>
          </a:prstGeom>
        </p:spPr>
        <p:txBody>
          <a:bodyPr wrap="square">
            <a:spAutoFit/>
          </a:bodyPr>
          <a:lstStyle/>
          <a:p>
            <a:pPr algn="just"/>
            <a:r>
              <a:rPr lang="en-US" dirty="0">
                <a:solidFill>
                  <a:schemeClr val="bg1"/>
                </a:solidFill>
                <a:latin typeface="Segoe UI Semibold" panose="020B0702040204020203" pitchFamily="34" charset="0"/>
                <a:cs typeface="Segoe UI Semibold" panose="020B0702040204020203" pitchFamily="34" charset="0"/>
              </a:rPr>
              <a:t>Wherefore, I command you again to repent, lest I humble you with my almighty power; and that you confess your sins, lest you suffer these punishments of which I have spoken, of which in the smallest, yea, even in the least degree you have tasted at the time I withdrew my Spirit.</a:t>
            </a:r>
          </a:p>
        </p:txBody>
      </p:sp>
      <p:sp>
        <p:nvSpPr>
          <p:cNvPr id="5" name="Rectangle 4">
            <a:extLst>
              <a:ext uri="{FF2B5EF4-FFF2-40B4-BE49-F238E27FC236}">
                <a16:creationId xmlns:a16="http://schemas.microsoft.com/office/drawing/2014/main" id="{06D0BD99-E68A-4661-AEB9-32CFDA86E122}"/>
              </a:ext>
            </a:extLst>
          </p:cNvPr>
          <p:cNvSpPr/>
          <p:nvPr/>
        </p:nvSpPr>
        <p:spPr>
          <a:xfrm>
            <a:off x="4251584" y="1525487"/>
            <a:ext cx="3688830" cy="384721"/>
          </a:xfrm>
          <a:prstGeom prst="rect">
            <a:avLst/>
          </a:prstGeom>
        </p:spPr>
        <p:txBody>
          <a:bodyPr wrap="none">
            <a:spAutoFit/>
          </a:bodyPr>
          <a:lstStyle/>
          <a:p>
            <a:r>
              <a:rPr lang="en-US" sz="1900" b="1" dirty="0">
                <a:solidFill>
                  <a:schemeClr val="bg1"/>
                </a:solidFill>
                <a:latin typeface="Arial" panose="020B0604020202020204" pitchFamily="34" charset="0"/>
                <a:cs typeface="Arial" panose="020B0604020202020204" pitchFamily="34" charset="0"/>
              </a:rPr>
              <a:t>Doctrine and Covenants 19:20</a:t>
            </a:r>
          </a:p>
        </p:txBody>
      </p:sp>
      <p:sp>
        <p:nvSpPr>
          <p:cNvPr id="4" name="Rectangle 3">
            <a:extLst>
              <a:ext uri="{FF2B5EF4-FFF2-40B4-BE49-F238E27FC236}">
                <a16:creationId xmlns:a16="http://schemas.microsoft.com/office/drawing/2014/main" id="{5A9276E7-A541-4AE1-BC87-4AF4C8CC6D35}"/>
              </a:ext>
            </a:extLst>
          </p:cNvPr>
          <p:cNvSpPr/>
          <p:nvPr/>
        </p:nvSpPr>
        <p:spPr>
          <a:xfrm>
            <a:off x="1895925" y="4033571"/>
            <a:ext cx="8400146" cy="400110"/>
          </a:xfrm>
          <a:prstGeom prst="rect">
            <a:avLst/>
          </a:prstGeom>
        </p:spPr>
        <p:txBody>
          <a:bodyPr wrap="square">
            <a:spAutoFit/>
          </a:bodyPr>
          <a:lstStyle/>
          <a:p>
            <a:r>
              <a:rPr lang="en-US" sz="2000" dirty="0">
                <a:solidFill>
                  <a:schemeClr val="bg1"/>
                </a:solidFill>
                <a:latin typeface="Segoe UI Semibold" panose="020B0702040204020203" pitchFamily="34" charset="0"/>
                <a:cs typeface="Segoe UI Semibold" panose="020B0702040204020203" pitchFamily="34" charset="0"/>
              </a:rPr>
              <a:t>Why do you think the withdrawal of the Spirit would lead to suffering?</a:t>
            </a:r>
          </a:p>
        </p:txBody>
      </p:sp>
    </p:spTree>
    <p:extLst>
      <p:ext uri="{BB962C8B-B14F-4D97-AF65-F5344CB8AC3E}">
        <p14:creationId xmlns:p14="http://schemas.microsoft.com/office/powerpoint/2010/main" val="98690013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4" name="Rectangle 3">
            <a:extLst>
              <a:ext uri="{FF2B5EF4-FFF2-40B4-BE49-F238E27FC236}">
                <a16:creationId xmlns:a16="http://schemas.microsoft.com/office/drawing/2014/main" id="{B905BBBC-0070-4477-A0E8-4B768C69B10C}"/>
              </a:ext>
            </a:extLst>
          </p:cNvPr>
          <p:cNvSpPr/>
          <p:nvPr/>
        </p:nvSpPr>
        <p:spPr>
          <a:xfrm>
            <a:off x="3503783" y="3009538"/>
            <a:ext cx="5349926" cy="523220"/>
          </a:xfrm>
          <a:prstGeom prst="rect">
            <a:avLst/>
          </a:prstGeom>
        </p:spPr>
        <p:txBody>
          <a:bodyPr wrap="none">
            <a:spAutoFit/>
          </a:bodyPr>
          <a:lstStyle/>
          <a:p>
            <a:r>
              <a:rPr lang="en-US" sz="2800" b="1" dirty="0">
                <a:solidFill>
                  <a:schemeClr val="bg1"/>
                </a:solidFill>
                <a:latin typeface="Segoe UI Semibold" panose="020B0702040204020203" pitchFamily="34" charset="0"/>
                <a:cs typeface="Segoe UI Semibold" panose="020B0702040204020203" pitchFamily="34" charset="0"/>
              </a:rPr>
              <a:t>Doctrine and Covenants 19:1–22</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33F5E821-4D6E-4449-BB57-D4CCD8907CE2}"/>
              </a:ext>
            </a:extLst>
          </p:cNvPr>
          <p:cNvSpPr/>
          <p:nvPr/>
        </p:nvSpPr>
        <p:spPr>
          <a:xfrm>
            <a:off x="3624668" y="1183306"/>
            <a:ext cx="4395370" cy="400110"/>
          </a:xfrm>
          <a:prstGeom prst="rect">
            <a:avLst/>
          </a:prstGeom>
        </p:spPr>
        <p:txBody>
          <a:bodyPr wrap="none">
            <a:spAutoFit/>
          </a:bodyPr>
          <a:lstStyle/>
          <a:p>
            <a:r>
              <a:rPr lang="en-US" sz="2000" b="1" dirty="0">
                <a:solidFill>
                  <a:schemeClr val="bg1"/>
                </a:solidFill>
                <a:latin typeface="Segoe UI Semibold" panose="020B0702040204020203" pitchFamily="34" charset="0"/>
                <a:cs typeface="Segoe UI Semibold" panose="020B0702040204020203" pitchFamily="34" charset="0"/>
              </a:rPr>
              <a:t>Doctrine and Covenants 19:13, 15, 20</a:t>
            </a:r>
          </a:p>
        </p:txBody>
      </p:sp>
      <p:sp>
        <p:nvSpPr>
          <p:cNvPr id="3" name="Rectangle 2">
            <a:extLst>
              <a:ext uri="{FF2B5EF4-FFF2-40B4-BE49-F238E27FC236}">
                <a16:creationId xmlns:a16="http://schemas.microsoft.com/office/drawing/2014/main" id="{5335D657-5480-4B9A-A12B-8DF6D56B922D}"/>
              </a:ext>
            </a:extLst>
          </p:cNvPr>
          <p:cNvSpPr/>
          <p:nvPr/>
        </p:nvSpPr>
        <p:spPr>
          <a:xfrm>
            <a:off x="1669142" y="1720840"/>
            <a:ext cx="8200571" cy="286232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Wherefore, I command you to repent, and keep the commandments which you have received by the hand of my servant Joseph Smith, Jun., in my name;</a:t>
            </a:r>
          </a:p>
          <a:p>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Therefore I command you to repent—repent, lest I smite you by the rod of my mouth, and by my wrath, and by my anger, and your sufferings be sore—how sore you know not, how exquisite you know not, yea, how hard to bear you know not.</a:t>
            </a:r>
          </a:p>
          <a:p>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Wherefore, I command you again to repent, lest I humble you with my almighty power; and that you confess your sins, lest you suffer these punishments of which I have spoken, of which in the smallest, yea, even in the least degree you have tasted at the time I withdrew my Spirit.</a:t>
            </a:r>
          </a:p>
        </p:txBody>
      </p:sp>
      <p:sp>
        <p:nvSpPr>
          <p:cNvPr id="4" name="Rectangle 3">
            <a:extLst>
              <a:ext uri="{FF2B5EF4-FFF2-40B4-BE49-F238E27FC236}">
                <a16:creationId xmlns:a16="http://schemas.microsoft.com/office/drawing/2014/main" id="{2CD1D911-9EF0-4D45-9B6C-5DDE4B1A65D5}"/>
              </a:ext>
            </a:extLst>
          </p:cNvPr>
          <p:cNvSpPr/>
          <p:nvPr/>
        </p:nvSpPr>
        <p:spPr>
          <a:xfrm>
            <a:off x="2110772" y="4997529"/>
            <a:ext cx="7423162" cy="830997"/>
          </a:xfrm>
          <a:prstGeom prst="rect">
            <a:avLst/>
          </a:prstGeom>
        </p:spPr>
        <p:txBody>
          <a:bodyPr wrap="square">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How is the Lord’s commandment to repent evidence of His love for us?</a:t>
            </a:r>
          </a:p>
        </p:txBody>
      </p:sp>
    </p:spTree>
    <p:extLst>
      <p:ext uri="{BB962C8B-B14F-4D97-AF65-F5344CB8AC3E}">
        <p14:creationId xmlns:p14="http://schemas.microsoft.com/office/powerpoint/2010/main" val="40040263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4" name="Rectangle 3">
            <a:extLst>
              <a:ext uri="{FF2B5EF4-FFF2-40B4-BE49-F238E27FC236}">
                <a16:creationId xmlns:a16="http://schemas.microsoft.com/office/drawing/2014/main" id="{F78F98E2-2EF1-4B7A-848D-1EEBF5204F2A}"/>
              </a:ext>
            </a:extLst>
          </p:cNvPr>
          <p:cNvSpPr/>
          <p:nvPr/>
        </p:nvSpPr>
        <p:spPr>
          <a:xfrm>
            <a:off x="1134793" y="890974"/>
            <a:ext cx="4151521" cy="430887"/>
          </a:xfrm>
          <a:prstGeom prst="rect">
            <a:avLst/>
          </a:prstGeom>
        </p:spPr>
        <p:txBody>
          <a:bodyPr wrap="none">
            <a:spAutoFit/>
          </a:bodyPr>
          <a:lstStyle/>
          <a:p>
            <a:r>
              <a:rPr lang="en-US" sz="2200" dirty="0">
                <a:solidFill>
                  <a:schemeClr val="bg1"/>
                </a:solidFill>
                <a:latin typeface="Segoe UI Semibold" panose="020B0702040204020203" pitchFamily="34" charset="0"/>
                <a:cs typeface="Segoe UI Semibold" panose="020B0702040204020203" pitchFamily="34" charset="0"/>
              </a:rPr>
              <a:t>Doctrine and Covenants 19:1–3.</a:t>
            </a:r>
          </a:p>
        </p:txBody>
      </p:sp>
      <p:sp>
        <p:nvSpPr>
          <p:cNvPr id="2" name="Rectangle 1">
            <a:extLst>
              <a:ext uri="{FF2B5EF4-FFF2-40B4-BE49-F238E27FC236}">
                <a16:creationId xmlns:a16="http://schemas.microsoft.com/office/drawing/2014/main" id="{C2DA8F4B-ED86-413B-84E1-7689A9D74CCF}"/>
              </a:ext>
            </a:extLst>
          </p:cNvPr>
          <p:cNvSpPr/>
          <p:nvPr/>
        </p:nvSpPr>
        <p:spPr>
          <a:xfrm>
            <a:off x="2575645" y="2486731"/>
            <a:ext cx="7040710" cy="1200329"/>
          </a:xfrm>
          <a:prstGeom prst="rect">
            <a:avLst/>
          </a:prstGeom>
        </p:spPr>
        <p:txBody>
          <a:bodyPr wrap="none">
            <a:spAutoFit/>
          </a:bodyPr>
          <a:lstStyle/>
          <a:p>
            <a:pPr algn="ctr"/>
            <a:r>
              <a:rPr lang="en-US" sz="3600" b="1" dirty="0">
                <a:solidFill>
                  <a:schemeClr val="bg1"/>
                </a:solidFill>
                <a:latin typeface="Bahnschrift SemiLight SemiConde" panose="020B0502040204020203" pitchFamily="34" charset="0"/>
                <a:cs typeface="Segoe UI Semibold" panose="020B0702040204020203" pitchFamily="34" charset="0"/>
              </a:rPr>
              <a:t>“The Savior declares that </a:t>
            </a:r>
          </a:p>
          <a:p>
            <a:pPr algn="ctr"/>
            <a:r>
              <a:rPr lang="en-US" sz="3600" b="1" dirty="0">
                <a:solidFill>
                  <a:schemeClr val="bg1"/>
                </a:solidFill>
                <a:latin typeface="Bahnschrift SemiLight SemiConde" panose="020B0502040204020203" pitchFamily="34" charset="0"/>
                <a:cs typeface="Segoe UI Semibold" panose="020B0702040204020203" pitchFamily="34" charset="0"/>
              </a:rPr>
              <a:t>He accomplished the will of the Father”</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E4039F7D-7F87-4414-A24C-489A778E4E90}"/>
              </a:ext>
            </a:extLst>
          </p:cNvPr>
          <p:cNvSpPr/>
          <p:nvPr/>
        </p:nvSpPr>
        <p:spPr>
          <a:xfrm>
            <a:off x="2516763" y="1357952"/>
            <a:ext cx="2214837" cy="461665"/>
          </a:xfrm>
          <a:prstGeom prst="rect">
            <a:avLst/>
          </a:prstGeom>
        </p:spPr>
        <p:txBody>
          <a:bodyPr wrap="none">
            <a:spAutoFit/>
          </a:bodyPr>
          <a:lstStyle/>
          <a:p>
            <a:r>
              <a:rPr lang="en-US" sz="2400" dirty="0">
                <a:solidFill>
                  <a:schemeClr val="bg1"/>
                </a:solidFill>
                <a:latin typeface="Segoe UI Semibold" panose="020B0702040204020203" pitchFamily="34" charset="0"/>
                <a:cs typeface="Segoe UI Semibold" panose="020B0702040204020203" pitchFamily="34" charset="0"/>
              </a:rPr>
              <a:t> Paying tithing</a:t>
            </a:r>
          </a:p>
        </p:txBody>
      </p:sp>
      <p:sp>
        <p:nvSpPr>
          <p:cNvPr id="5" name="Rectangle 4">
            <a:extLst>
              <a:ext uri="{FF2B5EF4-FFF2-40B4-BE49-F238E27FC236}">
                <a16:creationId xmlns:a16="http://schemas.microsoft.com/office/drawing/2014/main" id="{F8648005-3DDA-4B12-8C39-AC7B1862FB3E}"/>
              </a:ext>
            </a:extLst>
          </p:cNvPr>
          <p:cNvSpPr/>
          <p:nvPr/>
        </p:nvSpPr>
        <p:spPr>
          <a:xfrm>
            <a:off x="7459062" y="1360943"/>
            <a:ext cx="2636747" cy="461665"/>
          </a:xfrm>
          <a:prstGeom prst="rect">
            <a:avLst/>
          </a:prstGeom>
        </p:spPr>
        <p:txBody>
          <a:bodyPr wrap="none">
            <a:spAutoFit/>
          </a:bodyPr>
          <a:lstStyle/>
          <a:p>
            <a:r>
              <a:rPr lang="en-US" sz="2400" dirty="0">
                <a:solidFill>
                  <a:schemeClr val="bg1"/>
                </a:solidFill>
                <a:latin typeface="Segoe UI Semibold" panose="020B0702040204020203" pitchFamily="34" charset="0"/>
                <a:cs typeface="Segoe UI Semibold" panose="020B0702040204020203" pitchFamily="34" charset="0"/>
              </a:rPr>
              <a:t>Serving a mission</a:t>
            </a:r>
          </a:p>
        </p:txBody>
      </p:sp>
      <p:sp>
        <p:nvSpPr>
          <p:cNvPr id="8" name="Rectangle 7">
            <a:extLst>
              <a:ext uri="{FF2B5EF4-FFF2-40B4-BE49-F238E27FC236}">
                <a16:creationId xmlns:a16="http://schemas.microsoft.com/office/drawing/2014/main" id="{45FE8CED-3C6C-402E-B6B4-C89F74AC2620}"/>
              </a:ext>
            </a:extLst>
          </p:cNvPr>
          <p:cNvSpPr/>
          <p:nvPr/>
        </p:nvSpPr>
        <p:spPr>
          <a:xfrm>
            <a:off x="5287189" y="2316286"/>
            <a:ext cx="1617622" cy="461665"/>
          </a:xfrm>
          <a:prstGeom prst="rect">
            <a:avLst/>
          </a:prstGeom>
        </p:spPr>
        <p:txBody>
          <a:bodyPr wrap="none">
            <a:spAutoFit/>
          </a:bodyPr>
          <a:lstStyle/>
          <a:p>
            <a:r>
              <a:rPr lang="en-US" sz="2400" dirty="0">
                <a:solidFill>
                  <a:schemeClr val="bg1"/>
                </a:solidFill>
                <a:latin typeface="Segoe UI Semibold" panose="020B0702040204020203" pitchFamily="34" charset="0"/>
                <a:cs typeface="Segoe UI Semibold" panose="020B0702040204020203" pitchFamily="34" charset="0"/>
              </a:rPr>
              <a:t>Repenting</a:t>
            </a:r>
          </a:p>
        </p:txBody>
      </p:sp>
      <p:sp>
        <p:nvSpPr>
          <p:cNvPr id="9" name="Rectangle 8">
            <a:extLst>
              <a:ext uri="{FF2B5EF4-FFF2-40B4-BE49-F238E27FC236}">
                <a16:creationId xmlns:a16="http://schemas.microsoft.com/office/drawing/2014/main" id="{20BE937F-DBDD-4D7A-86E0-F4ECCEC54EB7}"/>
              </a:ext>
            </a:extLst>
          </p:cNvPr>
          <p:cNvSpPr/>
          <p:nvPr/>
        </p:nvSpPr>
        <p:spPr>
          <a:xfrm>
            <a:off x="3143534" y="3244334"/>
            <a:ext cx="6096000" cy="369332"/>
          </a:xfrm>
          <a:prstGeom prst="rect">
            <a:avLst/>
          </a:prstGeom>
        </p:spPr>
        <p:txBody>
          <a:bodyPr>
            <a:spAutoFit/>
          </a:bodyPr>
          <a:lstStyle/>
          <a:p>
            <a:r>
              <a:rPr lang="en-US" dirty="0">
                <a:solidFill>
                  <a:schemeClr val="bg1"/>
                </a:solidFill>
                <a:latin typeface="Segoe UI Semibold" panose="020B0702040204020203" pitchFamily="34" charset="0"/>
                <a:cs typeface="Segoe UI Semibold" panose="020B0702040204020203" pitchFamily="34" charset="0"/>
              </a:rPr>
              <a:t>Why might these things be hard for some people to do?</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l="-3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F81ABEF1-839A-4B35-A1F1-33802E034B5B}"/>
              </a:ext>
            </a:extLst>
          </p:cNvPr>
          <p:cNvSpPr/>
          <p:nvPr/>
        </p:nvSpPr>
        <p:spPr>
          <a:xfrm>
            <a:off x="2926361" y="1457031"/>
            <a:ext cx="6339277" cy="2308324"/>
          </a:xfrm>
          <a:prstGeom prst="rect">
            <a:avLst/>
          </a:prstGeom>
        </p:spPr>
        <p:txBody>
          <a:bodyPr wrap="square">
            <a:spAutoFit/>
          </a:bodyPr>
          <a:lstStyle/>
          <a:p>
            <a:endParaRPr lang="en-US" dirty="0">
              <a:solidFill>
                <a:schemeClr val="bg1"/>
              </a:solidFill>
              <a:latin typeface="Segoe UI Semibold" panose="020B0702040204020203" pitchFamily="34" charset="0"/>
              <a:cs typeface="Segoe UI Semibold" panose="020B0702040204020203" pitchFamily="34" charset="0"/>
            </a:endParaRPr>
          </a:p>
          <a:p>
            <a:pPr algn="ctr"/>
            <a:r>
              <a:rPr lang="en-US" dirty="0">
                <a:solidFill>
                  <a:schemeClr val="bg1"/>
                </a:solidFill>
                <a:latin typeface="Segoe UI Semibold" panose="020B0702040204020203" pitchFamily="34" charset="0"/>
                <a:cs typeface="Segoe UI Semibold" panose="020B0702040204020203" pitchFamily="34" charset="0"/>
              </a:rPr>
              <a:t>Introduction</a:t>
            </a:r>
          </a:p>
          <a:p>
            <a:pPr algn="ctr"/>
            <a:r>
              <a:rPr lang="en-US" dirty="0">
                <a:solidFill>
                  <a:schemeClr val="bg1"/>
                </a:solidFill>
                <a:latin typeface="Segoe UI Semibold" panose="020B0702040204020203" pitchFamily="34" charset="0"/>
                <a:cs typeface="Segoe UI Semibold" panose="020B0702040204020203" pitchFamily="34" charset="0"/>
              </a:rPr>
              <a:t>Doctrine and Covenants 19</a:t>
            </a:r>
          </a:p>
          <a:p>
            <a:endParaRPr lang="en-US" dirty="0">
              <a:solidFill>
                <a:schemeClr val="bg1"/>
              </a:solidFill>
              <a:latin typeface="Segoe UI Semibold" panose="020B0702040204020203" pitchFamily="34" charset="0"/>
              <a:cs typeface="Segoe UI Semibold" panose="020B0702040204020203" pitchFamily="34" charset="0"/>
            </a:endParaRPr>
          </a:p>
          <a:p>
            <a:pPr algn="just"/>
            <a:r>
              <a:rPr lang="en-US" dirty="0">
                <a:solidFill>
                  <a:schemeClr val="bg1"/>
                </a:solidFill>
                <a:latin typeface="Segoe UI Semibold" panose="020B0702040204020203" pitchFamily="34" charset="0"/>
                <a:cs typeface="Segoe UI Semibold" panose="020B0702040204020203" pitchFamily="34" charset="0"/>
              </a:rPr>
              <a:t>Revelation given through Joseph Smith, at Manchester, New York, likely in the summer of 1829. In his history, the Prophet introduces it as “a commandment of God and not of man, to Martin Harris, given by him who is Eternal.”</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4" name="Rectangle 3">
            <a:extLst>
              <a:ext uri="{FF2B5EF4-FFF2-40B4-BE49-F238E27FC236}">
                <a16:creationId xmlns:a16="http://schemas.microsoft.com/office/drawing/2014/main" id="{655D4CC8-87CB-4529-B7B2-A0CBD028C797}"/>
              </a:ext>
            </a:extLst>
          </p:cNvPr>
          <p:cNvSpPr/>
          <p:nvPr/>
        </p:nvSpPr>
        <p:spPr>
          <a:xfrm>
            <a:off x="4407974" y="1142579"/>
            <a:ext cx="3432158"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19:1–3.</a:t>
            </a:r>
          </a:p>
        </p:txBody>
      </p:sp>
      <p:sp>
        <p:nvSpPr>
          <p:cNvPr id="5" name="Rectangle 4">
            <a:extLst>
              <a:ext uri="{FF2B5EF4-FFF2-40B4-BE49-F238E27FC236}">
                <a16:creationId xmlns:a16="http://schemas.microsoft.com/office/drawing/2014/main" id="{EC707D66-A48D-44BE-8285-4C0562EA3CF5}"/>
              </a:ext>
            </a:extLst>
          </p:cNvPr>
          <p:cNvSpPr/>
          <p:nvPr/>
        </p:nvSpPr>
        <p:spPr>
          <a:xfrm>
            <a:off x="3239069" y="1511911"/>
            <a:ext cx="6096000" cy="3139321"/>
          </a:xfrm>
          <a:prstGeom prst="rect">
            <a:avLst/>
          </a:prstGeom>
        </p:spPr>
        <p:txBody>
          <a:bodyPr>
            <a:spAutoFit/>
          </a:bodyPr>
          <a:lstStyle/>
          <a:p>
            <a:pPr algn="just" fontAlgn="base"/>
            <a:r>
              <a:rPr lang="en-US" b="1" dirty="0">
                <a:solidFill>
                  <a:schemeClr val="bg1"/>
                </a:solidFill>
                <a:latin typeface="Segoe UI Semibold" panose="020B0702040204020203" pitchFamily="34" charset="0"/>
                <a:cs typeface="Segoe UI Semibold" panose="020B0702040204020203" pitchFamily="34" charset="0"/>
              </a:rPr>
              <a:t>1 </a:t>
            </a:r>
            <a:r>
              <a:rPr lang="en-US" dirty="0">
                <a:solidFill>
                  <a:schemeClr val="bg1"/>
                </a:solidFill>
                <a:latin typeface="Segoe UI Semibold" panose="020B0702040204020203" pitchFamily="34" charset="0"/>
                <a:cs typeface="Segoe UI Semibold" panose="020B0702040204020203" pitchFamily="34" charset="0"/>
              </a:rPr>
              <a:t>I am Alpha and Omega, Christ the Lord; yea, even I am he, the beginning and the end, the Redeemer of the world.</a:t>
            </a:r>
          </a:p>
          <a:p>
            <a:pPr algn="just" fontAlgn="base"/>
            <a:r>
              <a:rPr lang="en-US" b="1" dirty="0">
                <a:solidFill>
                  <a:schemeClr val="bg1"/>
                </a:solidFill>
                <a:latin typeface="Segoe UI Semibold" panose="020B0702040204020203" pitchFamily="34" charset="0"/>
                <a:cs typeface="Segoe UI Semibold" panose="020B0702040204020203" pitchFamily="34" charset="0"/>
              </a:rPr>
              <a:t>2 </a:t>
            </a:r>
            <a:r>
              <a:rPr lang="en-US" dirty="0">
                <a:solidFill>
                  <a:schemeClr val="bg1"/>
                </a:solidFill>
                <a:latin typeface="Segoe UI Semibold" panose="020B0702040204020203" pitchFamily="34" charset="0"/>
                <a:cs typeface="Segoe UI Semibold" panose="020B0702040204020203" pitchFamily="34" charset="0"/>
              </a:rPr>
              <a:t>I, having accomplished and finished the will of him whose I am, even the Father, concerning me—having done this that I might subdue all things unto myself—</a:t>
            </a:r>
          </a:p>
          <a:p>
            <a:pPr algn="just" fontAlgn="base"/>
            <a:r>
              <a:rPr lang="en-US" b="1" dirty="0">
                <a:solidFill>
                  <a:schemeClr val="bg1"/>
                </a:solidFill>
                <a:latin typeface="Segoe UI Semibold" panose="020B0702040204020203" pitchFamily="34" charset="0"/>
                <a:cs typeface="Segoe UI Semibold" panose="020B0702040204020203" pitchFamily="34" charset="0"/>
              </a:rPr>
              <a:t>3 </a:t>
            </a:r>
            <a:r>
              <a:rPr lang="en-US" dirty="0">
                <a:solidFill>
                  <a:schemeClr val="bg1"/>
                </a:solidFill>
                <a:latin typeface="Segoe UI Semibold" panose="020B0702040204020203" pitchFamily="34" charset="0"/>
                <a:cs typeface="Segoe UI Semibold" panose="020B0702040204020203" pitchFamily="34" charset="0"/>
              </a:rPr>
              <a:t>Retaining all power, even to the destroying of Satan and his works at the end of the world, and the last great day of judgment, which I shall pass upon the inhabitants thereof, judging every man according to his works and the deeds which he hath done.</a:t>
            </a:r>
            <a:endParaRPr lang="en-US" b="0" i="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6C09ED06-561E-4853-BE52-537717422251}"/>
              </a:ext>
            </a:extLst>
          </p:cNvPr>
          <p:cNvSpPr/>
          <p:nvPr/>
        </p:nvSpPr>
        <p:spPr>
          <a:xfrm>
            <a:off x="2024418" y="1140558"/>
            <a:ext cx="8143164" cy="738664"/>
          </a:xfrm>
          <a:prstGeom prst="rect">
            <a:avLst/>
          </a:prstGeom>
        </p:spPr>
        <p:txBody>
          <a:bodyPr wrap="square">
            <a:spAutoFit/>
          </a:bodyPr>
          <a:lstStyle/>
          <a:p>
            <a:pPr algn="ctr"/>
            <a:r>
              <a:rPr lang="en-US" sz="2100" b="1" dirty="0">
                <a:solidFill>
                  <a:schemeClr val="bg1"/>
                </a:solidFill>
                <a:latin typeface="Segoe UI Semibold" panose="020B0702040204020203" pitchFamily="34" charset="0"/>
                <a:cs typeface="Segoe UI Semibold" panose="020B0702040204020203" pitchFamily="34" charset="0"/>
              </a:rPr>
              <a:t>Jesus Christ fulfilled the will of His Father. Jesus Christ will judge us according to our works.</a:t>
            </a:r>
          </a:p>
        </p:txBody>
      </p:sp>
      <p:sp>
        <p:nvSpPr>
          <p:cNvPr id="5" name="Rectangle 4">
            <a:extLst>
              <a:ext uri="{FF2B5EF4-FFF2-40B4-BE49-F238E27FC236}">
                <a16:creationId xmlns:a16="http://schemas.microsoft.com/office/drawing/2014/main" id="{33394D22-BA4E-4020-A41A-FFC93572B7B8}"/>
              </a:ext>
            </a:extLst>
          </p:cNvPr>
          <p:cNvSpPr/>
          <p:nvPr/>
        </p:nvSpPr>
        <p:spPr>
          <a:xfrm>
            <a:off x="2784143" y="2129051"/>
            <a:ext cx="6706244" cy="15012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3BF1EE5-20CE-4891-BE2A-42114EB1BEE8}"/>
              </a:ext>
            </a:extLst>
          </p:cNvPr>
          <p:cNvCxnSpPr>
            <a:cxnSpLocks/>
            <a:stCxn id="5" idx="0"/>
            <a:endCxn id="5" idx="2"/>
          </p:cNvCxnSpPr>
          <p:nvPr/>
        </p:nvCxnSpPr>
        <p:spPr>
          <a:xfrm>
            <a:off x="6137265" y="2129051"/>
            <a:ext cx="0" cy="1501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D45CFD-86D4-4370-960C-47CFF711C849}"/>
              </a:ext>
            </a:extLst>
          </p:cNvPr>
          <p:cNvCxnSpPr/>
          <p:nvPr/>
        </p:nvCxnSpPr>
        <p:spPr>
          <a:xfrm>
            <a:off x="2784143" y="2838734"/>
            <a:ext cx="67062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F9C793-BA1B-4A17-8EE4-699B4B6DFD5E}"/>
              </a:ext>
            </a:extLst>
          </p:cNvPr>
          <p:cNvSpPr txBox="1"/>
          <p:nvPr/>
        </p:nvSpPr>
        <p:spPr>
          <a:xfrm>
            <a:off x="2824444" y="2191505"/>
            <a:ext cx="3147763" cy="584775"/>
          </a:xfrm>
          <a:prstGeom prst="rect">
            <a:avLst/>
          </a:prstGeom>
          <a:no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Jesus Christ fulfilled the will of His Father.</a:t>
            </a:r>
          </a:p>
        </p:txBody>
      </p:sp>
      <p:sp>
        <p:nvSpPr>
          <p:cNvPr id="15" name="TextBox 14">
            <a:extLst>
              <a:ext uri="{FF2B5EF4-FFF2-40B4-BE49-F238E27FC236}">
                <a16:creationId xmlns:a16="http://schemas.microsoft.com/office/drawing/2014/main" id="{009FD984-1803-46D4-81A2-D8546D826C48}"/>
              </a:ext>
            </a:extLst>
          </p:cNvPr>
          <p:cNvSpPr txBox="1"/>
          <p:nvPr/>
        </p:nvSpPr>
        <p:spPr>
          <a:xfrm>
            <a:off x="6096000" y="2206999"/>
            <a:ext cx="3147763" cy="584775"/>
          </a:xfrm>
          <a:prstGeom prst="rect">
            <a:avLst/>
          </a:prstGeom>
          <a:no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Jesus Christ will judge us according to our works.</a:t>
            </a:r>
          </a:p>
        </p:txBody>
      </p:sp>
      <p:sp>
        <p:nvSpPr>
          <p:cNvPr id="18" name="Rectangle 17">
            <a:extLst>
              <a:ext uri="{FF2B5EF4-FFF2-40B4-BE49-F238E27FC236}">
                <a16:creationId xmlns:a16="http://schemas.microsoft.com/office/drawing/2014/main" id="{365E22FA-5690-4782-BE35-4F4022ACC117}"/>
              </a:ext>
            </a:extLst>
          </p:cNvPr>
          <p:cNvSpPr/>
          <p:nvPr/>
        </p:nvSpPr>
        <p:spPr>
          <a:xfrm>
            <a:off x="1649105" y="4589524"/>
            <a:ext cx="8893790" cy="646331"/>
          </a:xfrm>
          <a:prstGeom prst="rect">
            <a:avLst/>
          </a:prstGeom>
        </p:spPr>
        <p:txBody>
          <a:bodyPr wrap="square">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How might knowing these truths about the Savior have helped Martin Harris feel peace concerning his decision to sell a large part of his farm?</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25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out)">
                                      <p:cBhvr>
                                        <p:cTn id="10" dur="2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out)">
                                      <p:cBhvr>
                                        <p:cTn id="13" dur="2250"/>
                                        <p:tgtEl>
                                          <p:spTgt spid="12"/>
                                        </p:tgtEl>
                                      </p:cBhvr>
                                    </p:animEffect>
                                  </p:childTnLst>
                                </p:cTn>
                              </p:par>
                              <p:par>
                                <p:cTn id="14" presetID="6" presetClass="entr" presetSubtype="3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2250"/>
                                        <p:tgtEl>
                                          <p:spTgt spid="10"/>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3" name="Rectangle 2">
            <a:extLst>
              <a:ext uri="{FF2B5EF4-FFF2-40B4-BE49-F238E27FC236}">
                <a16:creationId xmlns:a16="http://schemas.microsoft.com/office/drawing/2014/main" id="{9C41C12D-8654-4CA5-93A1-B240B00D986F}"/>
              </a:ext>
            </a:extLst>
          </p:cNvPr>
          <p:cNvSpPr/>
          <p:nvPr/>
        </p:nvSpPr>
        <p:spPr>
          <a:xfrm>
            <a:off x="1029385" y="706308"/>
            <a:ext cx="3509102"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19:4–12</a:t>
            </a:r>
          </a:p>
        </p:txBody>
      </p:sp>
      <p:sp>
        <p:nvSpPr>
          <p:cNvPr id="4" name="Rectangle 3">
            <a:extLst>
              <a:ext uri="{FF2B5EF4-FFF2-40B4-BE49-F238E27FC236}">
                <a16:creationId xmlns:a16="http://schemas.microsoft.com/office/drawing/2014/main" id="{2D0969D9-3329-4AD2-B117-D95FA8AFFD96}"/>
              </a:ext>
            </a:extLst>
          </p:cNvPr>
          <p:cNvSpPr/>
          <p:nvPr/>
        </p:nvSpPr>
        <p:spPr>
          <a:xfrm>
            <a:off x="1086455" y="2782669"/>
            <a:ext cx="10019089" cy="646331"/>
          </a:xfrm>
          <a:prstGeom prst="rect">
            <a:avLst/>
          </a:prstGeom>
        </p:spPr>
        <p:txBody>
          <a:bodyPr wrap="none">
            <a:spAutoFit/>
          </a:bodyPr>
          <a:lstStyle/>
          <a:p>
            <a:pPr algn="ctr"/>
            <a:r>
              <a:rPr lang="en-US" sz="3600" dirty="0">
                <a:solidFill>
                  <a:schemeClr val="bg1"/>
                </a:solidFill>
                <a:latin typeface="Bahnschrift SemiLight SemiConde" panose="020B0502040204020203" pitchFamily="34" charset="0"/>
              </a:rPr>
              <a:t>“Jesus Christ explains eternal and endless punishment”</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ambria Math" panose="02040503050406030204" pitchFamily="18" charset="0"/>
                <a:ea typeface="Cambria Math" panose="02040503050406030204" pitchFamily="18" charset="0"/>
              </a:rPr>
              <a:t>LESSON 24</a:t>
            </a:r>
          </a:p>
        </p:txBody>
      </p:sp>
      <p:sp>
        <p:nvSpPr>
          <p:cNvPr id="2" name="Rectangle 1">
            <a:extLst>
              <a:ext uri="{FF2B5EF4-FFF2-40B4-BE49-F238E27FC236}">
                <a16:creationId xmlns:a16="http://schemas.microsoft.com/office/drawing/2014/main" id="{55390887-2E5E-4B6F-ADED-9ED8A7427814}"/>
              </a:ext>
            </a:extLst>
          </p:cNvPr>
          <p:cNvSpPr/>
          <p:nvPr/>
        </p:nvSpPr>
        <p:spPr>
          <a:xfrm>
            <a:off x="4341449" y="1866108"/>
            <a:ext cx="3509102" cy="369332"/>
          </a:xfrm>
          <a:prstGeom prst="rect">
            <a:avLst/>
          </a:prstGeom>
        </p:spPr>
        <p:txBody>
          <a:bodyPr wrap="none">
            <a:spAutoFit/>
          </a:bodyPr>
          <a:lstStyle/>
          <a:p>
            <a:r>
              <a:rPr lang="en-US" dirty="0">
                <a:solidFill>
                  <a:schemeClr val="bg1"/>
                </a:solidFill>
                <a:latin typeface="Segoe UI Semibold" panose="020B0702040204020203" pitchFamily="34" charset="0"/>
                <a:cs typeface="Segoe UI Semibold" panose="020B0702040204020203" pitchFamily="34" charset="0"/>
              </a:rPr>
              <a:t>Doctrine and Covenants 19:4–12</a:t>
            </a:r>
          </a:p>
        </p:txBody>
      </p:sp>
      <p:sp>
        <p:nvSpPr>
          <p:cNvPr id="5" name="Rectangle 4">
            <a:extLst>
              <a:ext uri="{FF2B5EF4-FFF2-40B4-BE49-F238E27FC236}">
                <a16:creationId xmlns:a16="http://schemas.microsoft.com/office/drawing/2014/main" id="{FB1DB580-518D-4582-8888-4CC3FA9B79B8}"/>
              </a:ext>
            </a:extLst>
          </p:cNvPr>
          <p:cNvSpPr/>
          <p:nvPr/>
        </p:nvSpPr>
        <p:spPr>
          <a:xfrm>
            <a:off x="2733092" y="1256508"/>
            <a:ext cx="6725816" cy="430887"/>
          </a:xfrm>
          <a:prstGeom prst="rect">
            <a:avLst/>
          </a:prstGeom>
        </p:spPr>
        <p:txBody>
          <a:bodyPr wrap="none">
            <a:spAutoFit/>
          </a:bodyPr>
          <a:lstStyle/>
          <a:p>
            <a:r>
              <a:rPr lang="en-US" sz="2200" dirty="0">
                <a:solidFill>
                  <a:schemeClr val="bg1"/>
                </a:solidFill>
                <a:latin typeface="Segoe UI Semibold" panose="020B0702040204020203" pitchFamily="34" charset="0"/>
                <a:cs typeface="Segoe UI Semibold" panose="020B0702040204020203" pitchFamily="34" charset="0"/>
              </a:rPr>
              <a:t>“Jesus Christ will judge us according to our works.” </a:t>
            </a:r>
          </a:p>
        </p:txBody>
      </p:sp>
      <p:sp>
        <p:nvSpPr>
          <p:cNvPr id="8" name="Rectangle 7">
            <a:extLst>
              <a:ext uri="{FF2B5EF4-FFF2-40B4-BE49-F238E27FC236}">
                <a16:creationId xmlns:a16="http://schemas.microsoft.com/office/drawing/2014/main" id="{38B0EFA8-D23E-4922-AEC0-CF071A1CC96C}"/>
              </a:ext>
            </a:extLst>
          </p:cNvPr>
          <p:cNvSpPr/>
          <p:nvPr/>
        </p:nvSpPr>
        <p:spPr>
          <a:xfrm>
            <a:off x="4004502" y="5601492"/>
            <a:ext cx="3970959" cy="415498"/>
          </a:xfrm>
          <a:prstGeom prst="rect">
            <a:avLst/>
          </a:prstGeom>
        </p:spPr>
        <p:txBody>
          <a:bodyPr wrap="none">
            <a:spAutoFit/>
          </a:bodyPr>
          <a:lstStyle/>
          <a:p>
            <a:r>
              <a:rPr lang="en-US" sz="2100" b="1" dirty="0">
                <a:solidFill>
                  <a:schemeClr val="bg1"/>
                </a:solidFill>
                <a:latin typeface="Segoe UI Semibold" panose="020B0702040204020203" pitchFamily="34" charset="0"/>
                <a:cs typeface="Segoe UI Semibold" panose="020B0702040204020203" pitchFamily="34" charset="0"/>
              </a:rPr>
              <a:t>All men must repent or suffer.</a:t>
            </a:r>
          </a:p>
        </p:txBody>
      </p:sp>
      <p:sp>
        <p:nvSpPr>
          <p:cNvPr id="9" name="Rectangle 8">
            <a:extLst>
              <a:ext uri="{FF2B5EF4-FFF2-40B4-BE49-F238E27FC236}">
                <a16:creationId xmlns:a16="http://schemas.microsoft.com/office/drawing/2014/main" id="{A282363E-C1D5-4418-981B-271AF129F4ED}"/>
              </a:ext>
            </a:extLst>
          </p:cNvPr>
          <p:cNvSpPr/>
          <p:nvPr/>
        </p:nvSpPr>
        <p:spPr>
          <a:xfrm>
            <a:off x="1733311" y="2367698"/>
            <a:ext cx="9302656" cy="3093154"/>
          </a:xfrm>
          <a:prstGeom prst="rect">
            <a:avLst/>
          </a:prstGeom>
        </p:spPr>
        <p:txBody>
          <a:bodyPr wrap="square">
            <a:spAutoFit/>
          </a:bodyPr>
          <a:lstStyle/>
          <a:p>
            <a:pPr fontAlgn="base"/>
            <a:r>
              <a:rPr lang="en-US" sz="1500" b="1" dirty="0">
                <a:solidFill>
                  <a:schemeClr val="bg1"/>
                </a:solidFill>
                <a:latin typeface="Segoe UI Semibold" panose="020B0702040204020203" pitchFamily="34" charset="0"/>
                <a:cs typeface="Segoe UI Semibold" panose="020B0702040204020203" pitchFamily="34" charset="0"/>
              </a:rPr>
              <a:t>4 </a:t>
            </a:r>
            <a:r>
              <a:rPr lang="en-US" sz="1500" dirty="0">
                <a:solidFill>
                  <a:schemeClr val="bg1"/>
                </a:solidFill>
                <a:latin typeface="Segoe UI Semibold" panose="020B0702040204020203" pitchFamily="34" charset="0"/>
                <a:cs typeface="Segoe UI Semibold" panose="020B0702040204020203" pitchFamily="34" charset="0"/>
              </a:rPr>
              <a:t>And surely every man must repent or suffer, for I, God, am endless.</a:t>
            </a:r>
          </a:p>
          <a:p>
            <a:pPr fontAlgn="base"/>
            <a:r>
              <a:rPr lang="en-US" sz="1500" b="1" dirty="0">
                <a:solidFill>
                  <a:schemeClr val="bg1"/>
                </a:solidFill>
                <a:latin typeface="Segoe UI Semibold" panose="020B0702040204020203" pitchFamily="34" charset="0"/>
                <a:cs typeface="Segoe UI Semibold" panose="020B0702040204020203" pitchFamily="34" charset="0"/>
              </a:rPr>
              <a:t>5 </a:t>
            </a:r>
            <a:r>
              <a:rPr lang="en-US" sz="1500" dirty="0">
                <a:solidFill>
                  <a:schemeClr val="bg1"/>
                </a:solidFill>
                <a:latin typeface="Segoe UI Semibold" panose="020B0702040204020203" pitchFamily="34" charset="0"/>
                <a:cs typeface="Segoe UI Semibold" panose="020B0702040204020203" pitchFamily="34" charset="0"/>
              </a:rPr>
              <a:t>Wherefore, I revoke not the judgments which I shall pass, but woes shall go forth, weeping, wailing and gnashing of teeth, yea, to those who are found on my left hand.</a:t>
            </a:r>
          </a:p>
          <a:p>
            <a:pPr fontAlgn="base"/>
            <a:r>
              <a:rPr lang="en-US" sz="1500" b="1" dirty="0">
                <a:solidFill>
                  <a:schemeClr val="bg1"/>
                </a:solidFill>
                <a:latin typeface="Segoe UI Semibold" panose="020B0702040204020203" pitchFamily="34" charset="0"/>
                <a:cs typeface="Segoe UI Semibold" panose="020B0702040204020203" pitchFamily="34" charset="0"/>
              </a:rPr>
              <a:t>6 </a:t>
            </a:r>
            <a:r>
              <a:rPr lang="en-US" sz="1500" dirty="0">
                <a:solidFill>
                  <a:schemeClr val="bg1"/>
                </a:solidFill>
                <a:latin typeface="Segoe UI Semibold" panose="020B0702040204020203" pitchFamily="34" charset="0"/>
                <a:cs typeface="Segoe UI Semibold" panose="020B0702040204020203" pitchFamily="34" charset="0"/>
              </a:rPr>
              <a:t>Nevertheless, it is not written that there shall be no end to this torment, but it is written </a:t>
            </a:r>
            <a:r>
              <a:rPr lang="en-US" sz="1500" i="1" dirty="0">
                <a:solidFill>
                  <a:schemeClr val="bg1"/>
                </a:solidFill>
                <a:latin typeface="Segoe UI Semibold" panose="020B0702040204020203" pitchFamily="34" charset="0"/>
                <a:cs typeface="Segoe UI Semibold" panose="020B0702040204020203" pitchFamily="34" charset="0"/>
              </a:rPr>
              <a:t>endless torment.</a:t>
            </a:r>
            <a:endParaRPr lang="en-US" sz="1500" dirty="0">
              <a:solidFill>
                <a:schemeClr val="bg1"/>
              </a:solidFill>
              <a:latin typeface="Segoe UI Semibold" panose="020B0702040204020203" pitchFamily="34" charset="0"/>
              <a:cs typeface="Segoe UI Semibold" panose="020B0702040204020203" pitchFamily="34" charset="0"/>
            </a:endParaRPr>
          </a:p>
          <a:p>
            <a:pPr fontAlgn="base"/>
            <a:r>
              <a:rPr lang="en-US" sz="1500" b="1" dirty="0">
                <a:solidFill>
                  <a:schemeClr val="bg1"/>
                </a:solidFill>
                <a:latin typeface="Segoe UI Semibold" panose="020B0702040204020203" pitchFamily="34" charset="0"/>
                <a:cs typeface="Segoe UI Semibold" panose="020B0702040204020203" pitchFamily="34" charset="0"/>
              </a:rPr>
              <a:t>7 </a:t>
            </a:r>
            <a:r>
              <a:rPr lang="en-US" sz="1500" dirty="0">
                <a:solidFill>
                  <a:schemeClr val="bg1"/>
                </a:solidFill>
                <a:latin typeface="Segoe UI Semibold" panose="020B0702040204020203" pitchFamily="34" charset="0"/>
                <a:cs typeface="Segoe UI Semibold" panose="020B0702040204020203" pitchFamily="34" charset="0"/>
              </a:rPr>
              <a:t>Again, it is written </a:t>
            </a:r>
            <a:r>
              <a:rPr lang="en-US" sz="1500" i="1" dirty="0">
                <a:solidFill>
                  <a:schemeClr val="bg1"/>
                </a:solidFill>
                <a:latin typeface="Segoe UI Semibold" panose="020B0702040204020203" pitchFamily="34" charset="0"/>
                <a:cs typeface="Segoe UI Semibold" panose="020B0702040204020203" pitchFamily="34" charset="0"/>
              </a:rPr>
              <a:t>eternal damnation;</a:t>
            </a:r>
            <a:r>
              <a:rPr lang="en-US" sz="1500" dirty="0">
                <a:solidFill>
                  <a:schemeClr val="bg1"/>
                </a:solidFill>
                <a:latin typeface="Segoe UI Semibold" panose="020B0702040204020203" pitchFamily="34" charset="0"/>
                <a:cs typeface="Segoe UI Semibold" panose="020B0702040204020203" pitchFamily="34" charset="0"/>
              </a:rPr>
              <a:t> wherefore it is more express than other scriptures, that it might work upon the hearts of the children of men, altogether for my name’s glory.</a:t>
            </a:r>
          </a:p>
          <a:p>
            <a:pPr fontAlgn="base"/>
            <a:r>
              <a:rPr lang="en-US" sz="1500" b="1" dirty="0">
                <a:solidFill>
                  <a:schemeClr val="bg1"/>
                </a:solidFill>
                <a:latin typeface="Segoe UI Semibold" panose="020B0702040204020203" pitchFamily="34" charset="0"/>
                <a:cs typeface="Segoe UI Semibold" panose="020B0702040204020203" pitchFamily="34" charset="0"/>
              </a:rPr>
              <a:t>8 </a:t>
            </a:r>
            <a:r>
              <a:rPr lang="en-US" sz="1500" dirty="0">
                <a:solidFill>
                  <a:schemeClr val="bg1"/>
                </a:solidFill>
                <a:latin typeface="Segoe UI Semibold" panose="020B0702040204020203" pitchFamily="34" charset="0"/>
                <a:cs typeface="Segoe UI Semibold" panose="020B0702040204020203" pitchFamily="34" charset="0"/>
              </a:rPr>
              <a:t>Wherefore, I will explain unto you this mystery, for it is meet unto you to know even as mine apostles.</a:t>
            </a:r>
          </a:p>
          <a:p>
            <a:pPr fontAlgn="base"/>
            <a:r>
              <a:rPr lang="en-US" sz="1500" b="1" dirty="0">
                <a:solidFill>
                  <a:schemeClr val="bg1"/>
                </a:solidFill>
                <a:latin typeface="Segoe UI Semibold" panose="020B0702040204020203" pitchFamily="34" charset="0"/>
                <a:cs typeface="Segoe UI Semibold" panose="020B0702040204020203" pitchFamily="34" charset="0"/>
              </a:rPr>
              <a:t>9 </a:t>
            </a:r>
            <a:r>
              <a:rPr lang="en-US" sz="1500" dirty="0">
                <a:solidFill>
                  <a:schemeClr val="bg1"/>
                </a:solidFill>
                <a:latin typeface="Segoe UI Semibold" panose="020B0702040204020203" pitchFamily="34" charset="0"/>
                <a:cs typeface="Segoe UI Semibold" panose="020B0702040204020203" pitchFamily="34" charset="0"/>
              </a:rPr>
              <a:t>I speak unto you that are chosen in this thing, even as one, that you may enter into my rest.</a:t>
            </a:r>
          </a:p>
          <a:p>
            <a:pPr fontAlgn="base"/>
            <a:r>
              <a:rPr lang="en-US" sz="1500" b="1" dirty="0">
                <a:solidFill>
                  <a:schemeClr val="bg1"/>
                </a:solidFill>
                <a:latin typeface="Segoe UI Semibold" panose="020B0702040204020203" pitchFamily="34" charset="0"/>
                <a:cs typeface="Segoe UI Semibold" panose="020B0702040204020203" pitchFamily="34" charset="0"/>
              </a:rPr>
              <a:t>10 </a:t>
            </a:r>
            <a:r>
              <a:rPr lang="en-US" sz="1500" dirty="0">
                <a:solidFill>
                  <a:schemeClr val="bg1"/>
                </a:solidFill>
                <a:latin typeface="Segoe UI Semibold" panose="020B0702040204020203" pitchFamily="34" charset="0"/>
                <a:cs typeface="Segoe UI Semibold" panose="020B0702040204020203" pitchFamily="34" charset="0"/>
              </a:rPr>
              <a:t>For, behold, the mystery of godliness, how great is it! For, behold, I am endless, and the punishment which is given from my hand is endless punishment, for Endless is my name. Wherefore—</a:t>
            </a:r>
          </a:p>
          <a:p>
            <a:pPr fontAlgn="base"/>
            <a:r>
              <a:rPr lang="en-US" sz="1500" b="1" dirty="0">
                <a:solidFill>
                  <a:schemeClr val="bg1"/>
                </a:solidFill>
                <a:latin typeface="Segoe UI Semibold" panose="020B0702040204020203" pitchFamily="34" charset="0"/>
                <a:cs typeface="Segoe UI Semibold" panose="020B0702040204020203" pitchFamily="34" charset="0"/>
              </a:rPr>
              <a:t>11 </a:t>
            </a:r>
            <a:r>
              <a:rPr lang="en-US" sz="1500" dirty="0">
                <a:solidFill>
                  <a:schemeClr val="bg1"/>
                </a:solidFill>
                <a:latin typeface="Segoe UI Semibold" panose="020B0702040204020203" pitchFamily="34" charset="0"/>
                <a:cs typeface="Segoe UI Semibold" panose="020B0702040204020203" pitchFamily="34" charset="0"/>
              </a:rPr>
              <a:t>Eternal punishment is God’s punishment.</a:t>
            </a:r>
          </a:p>
          <a:p>
            <a:pPr fontAlgn="base"/>
            <a:r>
              <a:rPr lang="en-US" sz="1500" b="1" dirty="0">
                <a:solidFill>
                  <a:schemeClr val="bg1"/>
                </a:solidFill>
                <a:latin typeface="Segoe UI Semibold" panose="020B0702040204020203" pitchFamily="34" charset="0"/>
                <a:cs typeface="Segoe UI Semibold" panose="020B0702040204020203" pitchFamily="34" charset="0"/>
              </a:rPr>
              <a:t>12 </a:t>
            </a:r>
            <a:r>
              <a:rPr lang="en-US" sz="1500" dirty="0">
                <a:solidFill>
                  <a:schemeClr val="bg1"/>
                </a:solidFill>
                <a:latin typeface="Segoe UI Semibold" panose="020B0702040204020203" pitchFamily="34" charset="0"/>
                <a:cs typeface="Segoe UI Semibold" panose="020B0702040204020203" pitchFamily="34" charset="0"/>
              </a:rPr>
              <a:t>Endless punishment is God’s punishment.</a:t>
            </a:r>
            <a:endParaRPr lang="en-US" sz="1500" b="0" i="0" dirty="0">
              <a:solidFill>
                <a:schemeClr val="bg1"/>
              </a:solidFill>
              <a:effectLst/>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231DD579-4288-4B74-B56B-D0236AFB7373}"/>
              </a:ext>
            </a:extLst>
          </p:cNvPr>
          <p:cNvSpPr/>
          <p:nvPr/>
        </p:nvSpPr>
        <p:spPr>
          <a:xfrm>
            <a:off x="1733311" y="2367698"/>
            <a:ext cx="9302656" cy="3093154"/>
          </a:xfrm>
          <a:prstGeom prst="rect">
            <a:avLst/>
          </a:prstGeom>
        </p:spPr>
        <p:txBody>
          <a:bodyPr wrap="square">
            <a:spAutoFit/>
          </a:bodyPr>
          <a:lstStyle/>
          <a:p>
            <a:pPr fontAlgn="base"/>
            <a:r>
              <a:rPr lang="en-US" sz="1500" b="1" dirty="0">
                <a:solidFill>
                  <a:schemeClr val="bg1"/>
                </a:solidFill>
                <a:latin typeface="Segoe UI Semibold" panose="020B0702040204020203" pitchFamily="34" charset="0"/>
                <a:cs typeface="Segoe UI Semibold" panose="020B0702040204020203" pitchFamily="34" charset="0"/>
              </a:rPr>
              <a:t>4 </a:t>
            </a:r>
            <a:r>
              <a:rPr lang="en-US" sz="1500" dirty="0">
                <a:solidFill>
                  <a:schemeClr val="bg1"/>
                </a:solidFill>
                <a:latin typeface="Segoe UI Semibold" panose="020B0702040204020203" pitchFamily="34" charset="0"/>
                <a:cs typeface="Segoe UI Semibold" panose="020B0702040204020203" pitchFamily="34" charset="0"/>
              </a:rPr>
              <a:t>And surely every man must repent or suffer, for I, God, am endless.</a:t>
            </a:r>
          </a:p>
          <a:p>
            <a:pPr fontAlgn="base"/>
            <a:r>
              <a:rPr lang="en-US" sz="1500" b="1" dirty="0">
                <a:solidFill>
                  <a:schemeClr val="bg1"/>
                </a:solidFill>
                <a:latin typeface="Segoe UI Semibold" panose="020B0702040204020203" pitchFamily="34" charset="0"/>
                <a:cs typeface="Segoe UI Semibold" panose="020B0702040204020203" pitchFamily="34" charset="0"/>
              </a:rPr>
              <a:t>5 </a:t>
            </a:r>
            <a:r>
              <a:rPr lang="en-US" sz="1500" dirty="0">
                <a:solidFill>
                  <a:srgbClr val="FFFF00"/>
                </a:solidFill>
                <a:latin typeface="Segoe UI Semibold" panose="020B0702040204020203" pitchFamily="34" charset="0"/>
                <a:cs typeface="Segoe UI Semibold" panose="020B0702040204020203" pitchFamily="34" charset="0"/>
              </a:rPr>
              <a:t>Wherefore, I revoke not the judgments which I shall pass, but woes shall go forth, weeping, wailing and gnashing of teeth, yea, to those who are found on my left hand.</a:t>
            </a:r>
          </a:p>
          <a:p>
            <a:pPr fontAlgn="base"/>
            <a:r>
              <a:rPr lang="en-US" sz="1500" b="1" dirty="0">
                <a:solidFill>
                  <a:schemeClr val="bg1"/>
                </a:solidFill>
                <a:latin typeface="Segoe UI Semibold" panose="020B0702040204020203" pitchFamily="34" charset="0"/>
                <a:cs typeface="Segoe UI Semibold" panose="020B0702040204020203" pitchFamily="34" charset="0"/>
              </a:rPr>
              <a:t>6 </a:t>
            </a:r>
            <a:r>
              <a:rPr lang="en-US" sz="1500" dirty="0">
                <a:solidFill>
                  <a:schemeClr val="bg1"/>
                </a:solidFill>
                <a:latin typeface="Segoe UI Semibold" panose="020B0702040204020203" pitchFamily="34" charset="0"/>
                <a:cs typeface="Segoe UI Semibold" panose="020B0702040204020203" pitchFamily="34" charset="0"/>
              </a:rPr>
              <a:t>Nevertheless, it is not written that there shall be no end to this torment, but it is written </a:t>
            </a:r>
            <a:r>
              <a:rPr lang="en-US" sz="1500" i="1" dirty="0">
                <a:solidFill>
                  <a:schemeClr val="bg1"/>
                </a:solidFill>
                <a:latin typeface="Segoe UI Semibold" panose="020B0702040204020203" pitchFamily="34" charset="0"/>
                <a:cs typeface="Segoe UI Semibold" panose="020B0702040204020203" pitchFamily="34" charset="0"/>
              </a:rPr>
              <a:t>endless torment.</a:t>
            </a:r>
            <a:endParaRPr lang="en-US" sz="1500" dirty="0">
              <a:solidFill>
                <a:schemeClr val="bg1"/>
              </a:solidFill>
              <a:latin typeface="Segoe UI Semibold" panose="020B0702040204020203" pitchFamily="34" charset="0"/>
              <a:cs typeface="Segoe UI Semibold" panose="020B0702040204020203" pitchFamily="34" charset="0"/>
            </a:endParaRPr>
          </a:p>
          <a:p>
            <a:pPr fontAlgn="base"/>
            <a:r>
              <a:rPr lang="en-US" sz="1500" b="1" dirty="0">
                <a:solidFill>
                  <a:schemeClr val="bg1"/>
                </a:solidFill>
                <a:latin typeface="Segoe UI Semibold" panose="020B0702040204020203" pitchFamily="34" charset="0"/>
                <a:cs typeface="Segoe UI Semibold" panose="020B0702040204020203" pitchFamily="34" charset="0"/>
              </a:rPr>
              <a:t>7 </a:t>
            </a:r>
            <a:r>
              <a:rPr lang="en-US" sz="1500" dirty="0">
                <a:solidFill>
                  <a:schemeClr val="bg1"/>
                </a:solidFill>
                <a:latin typeface="Segoe UI Semibold" panose="020B0702040204020203" pitchFamily="34" charset="0"/>
                <a:cs typeface="Segoe UI Semibold" panose="020B0702040204020203" pitchFamily="34" charset="0"/>
              </a:rPr>
              <a:t>Again, it is written </a:t>
            </a:r>
            <a:r>
              <a:rPr lang="en-US" sz="1500" i="1" dirty="0">
                <a:solidFill>
                  <a:schemeClr val="bg1"/>
                </a:solidFill>
                <a:latin typeface="Segoe UI Semibold" panose="020B0702040204020203" pitchFamily="34" charset="0"/>
                <a:cs typeface="Segoe UI Semibold" panose="020B0702040204020203" pitchFamily="34" charset="0"/>
              </a:rPr>
              <a:t>eternal damnation;</a:t>
            </a:r>
            <a:r>
              <a:rPr lang="en-US" sz="1500" dirty="0">
                <a:solidFill>
                  <a:schemeClr val="bg1"/>
                </a:solidFill>
                <a:latin typeface="Segoe UI Semibold" panose="020B0702040204020203" pitchFamily="34" charset="0"/>
                <a:cs typeface="Segoe UI Semibold" panose="020B0702040204020203" pitchFamily="34" charset="0"/>
              </a:rPr>
              <a:t> wherefore it is more express than other scriptures, that it might work upon the hearts of the children of men, altogether for my name’s glory.</a:t>
            </a:r>
          </a:p>
          <a:p>
            <a:pPr fontAlgn="base"/>
            <a:r>
              <a:rPr lang="en-US" sz="1500" b="1" dirty="0">
                <a:solidFill>
                  <a:schemeClr val="bg1"/>
                </a:solidFill>
                <a:latin typeface="Segoe UI Semibold" panose="020B0702040204020203" pitchFamily="34" charset="0"/>
                <a:cs typeface="Segoe UI Semibold" panose="020B0702040204020203" pitchFamily="34" charset="0"/>
              </a:rPr>
              <a:t>8 </a:t>
            </a:r>
            <a:r>
              <a:rPr lang="en-US" sz="1500" dirty="0">
                <a:solidFill>
                  <a:schemeClr val="bg1"/>
                </a:solidFill>
                <a:latin typeface="Segoe UI Semibold" panose="020B0702040204020203" pitchFamily="34" charset="0"/>
                <a:cs typeface="Segoe UI Semibold" panose="020B0702040204020203" pitchFamily="34" charset="0"/>
              </a:rPr>
              <a:t>Wherefore, I will explain unto you this mystery, for it is meet unto you to know even as mine apostles.</a:t>
            </a:r>
          </a:p>
          <a:p>
            <a:pPr fontAlgn="base"/>
            <a:r>
              <a:rPr lang="en-US" sz="1500" b="1" dirty="0">
                <a:solidFill>
                  <a:schemeClr val="bg1"/>
                </a:solidFill>
                <a:latin typeface="Segoe UI Semibold" panose="020B0702040204020203" pitchFamily="34" charset="0"/>
                <a:cs typeface="Segoe UI Semibold" panose="020B0702040204020203" pitchFamily="34" charset="0"/>
              </a:rPr>
              <a:t>9 </a:t>
            </a:r>
            <a:r>
              <a:rPr lang="en-US" sz="1500" dirty="0">
                <a:solidFill>
                  <a:schemeClr val="bg1"/>
                </a:solidFill>
                <a:latin typeface="Segoe UI Semibold" panose="020B0702040204020203" pitchFamily="34" charset="0"/>
                <a:cs typeface="Segoe UI Semibold" panose="020B0702040204020203" pitchFamily="34" charset="0"/>
              </a:rPr>
              <a:t>I speak unto you that are chosen in this thing, even as one, that you may enter into my rest.</a:t>
            </a:r>
          </a:p>
          <a:p>
            <a:pPr fontAlgn="base"/>
            <a:r>
              <a:rPr lang="en-US" sz="1500" b="1" dirty="0">
                <a:solidFill>
                  <a:schemeClr val="bg1"/>
                </a:solidFill>
                <a:latin typeface="Segoe UI Semibold" panose="020B0702040204020203" pitchFamily="34" charset="0"/>
                <a:cs typeface="Segoe UI Semibold" panose="020B0702040204020203" pitchFamily="34" charset="0"/>
              </a:rPr>
              <a:t>10 </a:t>
            </a:r>
            <a:r>
              <a:rPr lang="en-US" sz="1500" dirty="0">
                <a:solidFill>
                  <a:schemeClr val="bg1"/>
                </a:solidFill>
                <a:latin typeface="Segoe UI Semibold" panose="020B0702040204020203" pitchFamily="34" charset="0"/>
                <a:cs typeface="Segoe UI Semibold" panose="020B0702040204020203" pitchFamily="34" charset="0"/>
              </a:rPr>
              <a:t>For, behold, the mystery of godliness, how great is it! For, behold, I am endless, and the punishment which is given from my hand is endless punishment, for Endless is my name. Wherefore—</a:t>
            </a:r>
          </a:p>
          <a:p>
            <a:pPr fontAlgn="base"/>
            <a:r>
              <a:rPr lang="en-US" sz="1500" b="1" dirty="0">
                <a:solidFill>
                  <a:schemeClr val="bg1"/>
                </a:solidFill>
                <a:latin typeface="Segoe UI Semibold" panose="020B0702040204020203" pitchFamily="34" charset="0"/>
                <a:cs typeface="Segoe UI Semibold" panose="020B0702040204020203" pitchFamily="34" charset="0"/>
              </a:rPr>
              <a:t>11 </a:t>
            </a:r>
            <a:r>
              <a:rPr lang="en-US" sz="1500" dirty="0">
                <a:solidFill>
                  <a:schemeClr val="bg1"/>
                </a:solidFill>
                <a:latin typeface="Segoe UI Semibold" panose="020B0702040204020203" pitchFamily="34" charset="0"/>
                <a:cs typeface="Segoe UI Semibold" panose="020B0702040204020203" pitchFamily="34" charset="0"/>
              </a:rPr>
              <a:t>Eternal punishment is God’s punishment.</a:t>
            </a:r>
          </a:p>
          <a:p>
            <a:pPr fontAlgn="base"/>
            <a:r>
              <a:rPr lang="en-US" sz="1500" b="1" dirty="0">
                <a:solidFill>
                  <a:schemeClr val="bg1"/>
                </a:solidFill>
                <a:latin typeface="Segoe UI Semibold" panose="020B0702040204020203" pitchFamily="34" charset="0"/>
                <a:cs typeface="Segoe UI Semibold" panose="020B0702040204020203" pitchFamily="34" charset="0"/>
              </a:rPr>
              <a:t>12 </a:t>
            </a:r>
            <a:r>
              <a:rPr lang="en-US" sz="1500" dirty="0">
                <a:solidFill>
                  <a:schemeClr val="bg1"/>
                </a:solidFill>
                <a:latin typeface="Segoe UI Semibold" panose="020B0702040204020203" pitchFamily="34" charset="0"/>
                <a:cs typeface="Segoe UI Semibold" panose="020B0702040204020203" pitchFamily="34" charset="0"/>
              </a:rPr>
              <a:t>Endless punishment is God’s punishment.</a:t>
            </a:r>
            <a:endParaRPr lang="en-US" sz="1500" b="0" i="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strVal val="#ppt_w*0.70"/>
                                          </p:val>
                                        </p:tav>
                                        <p:tav tm="100000">
                                          <p:val>
                                            <p:strVal val="#ppt_w"/>
                                          </p:val>
                                        </p:tav>
                                      </p:tavLst>
                                    </p:anim>
                                    <p:anim calcmode="lin" valueType="num">
                                      <p:cBhvr>
                                        <p:cTn id="8" dur="1500" fill="hold"/>
                                        <p:tgtEl>
                                          <p:spTgt spid="2"/>
                                        </p:tgtEl>
                                        <p:attrNameLst>
                                          <p:attrName>ppt_h</p:attrName>
                                        </p:attrNameLst>
                                      </p:cBhvr>
                                      <p:tavLst>
                                        <p:tav tm="0">
                                          <p:val>
                                            <p:strVal val="#ppt_h"/>
                                          </p:val>
                                        </p:tav>
                                        <p:tav tm="100000">
                                          <p:val>
                                            <p:strVal val="#ppt_h"/>
                                          </p:val>
                                        </p:tav>
                                      </p:tavLst>
                                    </p:anim>
                                    <p:animEffect transition="in" filter="fade">
                                      <p:cBhvr>
                                        <p:cTn id="9" dur="1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strVal val="#ppt_w*0.70"/>
                                          </p:val>
                                        </p:tav>
                                        <p:tav tm="100000">
                                          <p:val>
                                            <p:strVal val="#ppt_w"/>
                                          </p:val>
                                        </p:tav>
                                      </p:tavLst>
                                    </p:anim>
                                    <p:anim calcmode="lin" valueType="num">
                                      <p:cBhvr>
                                        <p:cTn id="13" dur="1500" fill="hold"/>
                                        <p:tgtEl>
                                          <p:spTgt spid="9"/>
                                        </p:tgtEl>
                                        <p:attrNameLst>
                                          <p:attrName>ppt_h</p:attrName>
                                        </p:attrNameLst>
                                      </p:cBhvr>
                                      <p:tavLst>
                                        <p:tav tm="0">
                                          <p:val>
                                            <p:strVal val="#ppt_h"/>
                                          </p:val>
                                        </p:tav>
                                        <p:tav tm="100000">
                                          <p:val>
                                            <p:strVal val="#ppt_h"/>
                                          </p:val>
                                        </p:tav>
                                      </p:tavLst>
                                    </p:anim>
                                    <p:animEffect transition="in" filter="fade">
                                      <p:cBhvr>
                                        <p:cTn id="14" dur="1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811</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Bahnschrift Light</vt:lpstr>
      <vt:lpstr>Bahnschrift SemiLight SemiConde</vt:lpstr>
      <vt:lpstr>Calibri</vt:lpstr>
      <vt:lpstr>Cambria Math</vt:lpstr>
      <vt:lpstr>Century Gothic</vt:lpstr>
      <vt:lpstr>Segoe UI Semibold</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717</cp:revision>
  <dcterms:created xsi:type="dcterms:W3CDTF">2018-08-29T04:26:39Z</dcterms:created>
  <dcterms:modified xsi:type="dcterms:W3CDTF">2018-09-14T22:50:42Z</dcterms:modified>
</cp:coreProperties>
</file>