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29" r:id="rId1"/>
  </p:sldMasterIdLst>
  <p:notesMasterIdLst>
    <p:notesMasterId r:id="rId20"/>
  </p:notesMasterIdLst>
  <p:sldIdLst>
    <p:sldId id="296" r:id="rId2"/>
    <p:sldId id="304" r:id="rId3"/>
    <p:sldId id="299" r:id="rId4"/>
    <p:sldId id="305" r:id="rId5"/>
    <p:sldId id="306" r:id="rId6"/>
    <p:sldId id="307" r:id="rId7"/>
    <p:sldId id="308" r:id="rId8"/>
    <p:sldId id="309" r:id="rId9"/>
    <p:sldId id="310" r:id="rId10"/>
    <p:sldId id="311" r:id="rId11"/>
    <p:sldId id="312" r:id="rId12"/>
    <p:sldId id="313" r:id="rId13"/>
    <p:sldId id="314" r:id="rId14"/>
    <p:sldId id="315" r:id="rId15"/>
    <p:sldId id="316" r:id="rId16"/>
    <p:sldId id="317" r:id="rId17"/>
    <p:sldId id="318" r:id="rId18"/>
    <p:sldId id="320"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nald Esquerra" initials="RE" lastIdx="1" clrIdx="0">
    <p:extLst>
      <p:ext uri="{19B8F6BF-5375-455C-9EA6-DF929625EA0E}">
        <p15:presenceInfo xmlns:p15="http://schemas.microsoft.com/office/powerpoint/2012/main" userId="cdeda1aeaf90b9f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E6E6E6"/>
    <a:srgbClr val="F2D8D7"/>
    <a:srgbClr val="333399"/>
    <a:srgbClr val="13BD23"/>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462" autoAdjust="0"/>
    <p:restoredTop sz="94660"/>
  </p:normalViewPr>
  <p:slideViewPr>
    <p:cSldViewPr snapToGrid="0">
      <p:cViewPr varScale="1">
        <p:scale>
          <a:sx n="70" d="100"/>
          <a:sy n="70" d="100"/>
        </p:scale>
        <p:origin x="60" y="1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18E6F4-4A24-4637-903E-B0B1742766B0}" type="datetimeFigureOut">
              <a:rPr lang="en-US" smtClean="0"/>
              <a:t>9/14/2018</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2F80BE-C61D-4FF6-A9D6-85F634C9F475}" type="slidenum">
              <a:rPr lang="en-US" smtClean="0"/>
              <a:t>‹#›</a:t>
            </a:fld>
            <a:endParaRPr lang="en-US" dirty="0"/>
          </a:p>
        </p:txBody>
      </p:sp>
    </p:spTree>
    <p:extLst>
      <p:ext uri="{BB962C8B-B14F-4D97-AF65-F5344CB8AC3E}">
        <p14:creationId xmlns:p14="http://schemas.microsoft.com/office/powerpoint/2010/main" val="37851771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9/14/2018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9471340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9/14/2018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9830060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75640873-EF0B-4AC7-AF11-57FEBA4985EA}" type="datetimeFigureOut">
              <a:rPr lang="en-US" smtClean="0"/>
              <a:t>9/14/2018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326816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75640873-EF0B-4AC7-AF11-57FEBA4985EA}" type="datetimeFigureOut">
              <a:rPr lang="en-US" smtClean="0"/>
              <a:t>9/14/2018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6123766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5640873-EF0B-4AC7-AF11-57FEBA4985EA}" type="datetimeFigureOut">
              <a:rPr lang="en-US" smtClean="0"/>
              <a:t>9/14/2018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4255862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75640873-EF0B-4AC7-AF11-57FEBA4985EA}" type="datetimeFigureOut">
              <a:rPr lang="en-US" smtClean="0"/>
              <a:t>9/14/2018</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2794557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75640873-EF0B-4AC7-AF11-57FEBA4985EA}" type="datetimeFigureOut">
              <a:rPr lang="en-US" smtClean="0"/>
              <a:t>9/14/2018</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410187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9/14/2018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4293676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9/14/2018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41789400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75640873-EF0B-4AC7-AF11-57FEBA4985EA}" type="datetimeFigureOut">
              <a:rPr lang="en-US" smtClean="0"/>
              <a:t>9/14/2018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5001778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5640873-EF0B-4AC7-AF11-57FEBA4985EA}" type="datetimeFigureOut">
              <a:rPr lang="en-US" smtClean="0"/>
              <a:t>9/14/2018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2697788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5640873-EF0B-4AC7-AF11-57FEBA4985EA}" type="datetimeFigureOut">
              <a:rPr lang="en-US" smtClean="0"/>
              <a:t>9/14/2018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2719578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5640873-EF0B-4AC7-AF11-57FEBA4985EA}" type="datetimeFigureOut">
              <a:rPr lang="en-US" smtClean="0"/>
              <a:t>9/14/2018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2968521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75640873-EF0B-4AC7-AF11-57FEBA4985EA}" type="datetimeFigureOut">
              <a:rPr lang="en-US" smtClean="0"/>
              <a:t>9/14/2018</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104458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75640873-EF0B-4AC7-AF11-57FEBA4985EA}" type="datetimeFigureOut">
              <a:rPr lang="en-US" smtClean="0"/>
              <a:t>9/14/2018</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8172890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fld id="{75640873-EF0B-4AC7-AF11-57FEBA4985EA}" type="datetimeFigureOut">
              <a:rPr lang="en-US" smtClean="0"/>
              <a:t>9/14/2018</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5727428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9/14/2018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3704223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C00000"/>
            </a:gs>
            <a:gs pos="35000">
              <a:schemeClr val="accent1">
                <a:lumMod val="0"/>
                <a:lumOff val="100000"/>
              </a:schemeClr>
            </a:gs>
            <a:gs pos="100000">
              <a:schemeClr val="accent1">
                <a:lumMod val="100000"/>
              </a:schemeClr>
            </a:gs>
          </a:gsLst>
          <a:lin ang="2700000" scaled="1"/>
          <a:tileRect/>
        </a:grad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75640873-EF0B-4AC7-AF11-57FEBA4985EA}" type="datetimeFigureOut">
              <a:rPr lang="en-US" smtClean="0"/>
              <a:t>9/14/2018</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2B93B05A-D8BA-4E04-8927-7D3B765C5B2D}" type="slidenum">
              <a:rPr lang="en-US" smtClean="0"/>
              <a:t>‹#›</a:t>
            </a:fld>
            <a:endParaRPr lang="en-US" dirty="0"/>
          </a:p>
        </p:txBody>
      </p:sp>
    </p:spTree>
    <p:extLst>
      <p:ext uri="{BB962C8B-B14F-4D97-AF65-F5344CB8AC3E}">
        <p14:creationId xmlns:p14="http://schemas.microsoft.com/office/powerpoint/2010/main" val="2700932054"/>
      </p:ext>
    </p:extLst>
  </p:cSld>
  <p:clrMap bg1="dk1" tx1="lt1" bg2="dk2" tx2="lt2" accent1="accent1" accent2="accent2" accent3="accent3" accent4="accent4" accent5="accent5" accent6="accent6" hlink="hlink" folHlink="folHlink"/>
  <p:sldLayoutIdLst>
    <p:sldLayoutId id="2147484130" r:id="rId1"/>
    <p:sldLayoutId id="2147484131" r:id="rId2"/>
    <p:sldLayoutId id="2147484132" r:id="rId3"/>
    <p:sldLayoutId id="2147484133" r:id="rId4"/>
    <p:sldLayoutId id="2147484134" r:id="rId5"/>
    <p:sldLayoutId id="2147484135" r:id="rId6"/>
    <p:sldLayoutId id="2147484136" r:id="rId7"/>
    <p:sldLayoutId id="2147484137" r:id="rId8"/>
    <p:sldLayoutId id="2147484138" r:id="rId9"/>
    <p:sldLayoutId id="2147484139" r:id="rId10"/>
    <p:sldLayoutId id="2147484140" r:id="rId11"/>
    <p:sldLayoutId id="2147484141" r:id="rId12"/>
    <p:sldLayoutId id="2147484142" r:id="rId13"/>
    <p:sldLayoutId id="2147484143" r:id="rId14"/>
    <p:sldLayoutId id="2147484144" r:id="rId15"/>
    <p:sldLayoutId id="2147484145" r:id="rId16"/>
    <p:sldLayoutId id="2147484146"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ubtitle 4">
            <a:extLst>
              <a:ext uri="{FF2B5EF4-FFF2-40B4-BE49-F238E27FC236}">
                <a16:creationId xmlns:a16="http://schemas.microsoft.com/office/drawing/2014/main" id="{4F2B27ED-CE69-43C4-854C-35DA059B270B}"/>
              </a:ext>
            </a:extLst>
          </p:cNvPr>
          <p:cNvSpPr txBox="1">
            <a:spLocks/>
          </p:cNvSpPr>
          <p:nvPr/>
        </p:nvSpPr>
        <p:spPr>
          <a:xfrm>
            <a:off x="9490386" y="420493"/>
            <a:ext cx="2001079" cy="47048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rgbClr val="FF6600"/>
                </a:solidFill>
              </a:rPr>
              <a:t>LESSON 15</a:t>
            </a:r>
          </a:p>
        </p:txBody>
      </p:sp>
      <p:pic>
        <p:nvPicPr>
          <p:cNvPr id="8" name="Picture 2" descr="https://html1-f.scribdassets.com/8wio8d6utc4g5ese/images/1-6d60390e3c.jpg">
            <a:extLst>
              <a:ext uri="{FF2B5EF4-FFF2-40B4-BE49-F238E27FC236}">
                <a16:creationId xmlns:a16="http://schemas.microsoft.com/office/drawing/2014/main" id="{55FDD61B-D499-4BC6-9AF2-1907B4AFF6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46058" y="0"/>
            <a:ext cx="6545942" cy="6858000"/>
          </a:xfrm>
          <a:prstGeom prst="rect">
            <a:avLst/>
          </a:prstGeom>
          <a:noFill/>
          <a:ln>
            <a:gradFill flip="none" rotWithShape="1">
              <a:gsLst>
                <a:gs pos="0">
                  <a:schemeClr val="accent1">
                    <a:lumMod val="5000"/>
                    <a:lumOff val="95000"/>
                  </a:schemeClr>
                </a:gs>
                <a:gs pos="25000">
                  <a:schemeClr val="accent1">
                    <a:lumMod val="45000"/>
                    <a:lumOff val="55000"/>
                  </a:schemeClr>
                </a:gs>
                <a:gs pos="83000">
                  <a:schemeClr val="accent1">
                    <a:lumMod val="45000"/>
                    <a:lumOff val="55000"/>
                  </a:schemeClr>
                </a:gs>
                <a:gs pos="100000">
                  <a:schemeClr val="accent1">
                    <a:lumMod val="30000"/>
                    <a:lumOff val="70000"/>
                  </a:schemeClr>
                </a:gs>
              </a:gsLst>
              <a:path path="rect">
                <a:fillToRect l="100000" t="100000"/>
              </a:path>
              <a:tileRect r="-100000" b="-100000"/>
            </a:gradFill>
          </a:ln>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40453D80-1807-47DD-9F91-3E3FDD322FB6}"/>
              </a:ext>
            </a:extLst>
          </p:cNvPr>
          <p:cNvSpPr txBox="1"/>
          <p:nvPr/>
        </p:nvSpPr>
        <p:spPr>
          <a:xfrm>
            <a:off x="6268278" y="5247862"/>
            <a:ext cx="4969565" cy="830997"/>
          </a:xfrm>
          <a:prstGeom prst="rect">
            <a:avLst/>
          </a:prstGeom>
          <a:noFill/>
        </p:spPr>
        <p:txBody>
          <a:bodyPr wrap="square" rtlCol="0">
            <a:spAutoFit/>
          </a:bodyPr>
          <a:lstStyle/>
          <a:p>
            <a:r>
              <a:rPr lang="en-US" sz="2400" b="1" dirty="0">
                <a:solidFill>
                  <a:schemeClr val="bg1"/>
                </a:solidFill>
              </a:rPr>
              <a:t>Doctrine and Covenants </a:t>
            </a:r>
          </a:p>
          <a:p>
            <a:r>
              <a:rPr lang="en-US" sz="2400" b="1" dirty="0">
                <a:solidFill>
                  <a:schemeClr val="bg1"/>
                </a:solidFill>
              </a:rPr>
              <a:t>and Church History</a:t>
            </a:r>
          </a:p>
        </p:txBody>
      </p:sp>
      <p:sp>
        <p:nvSpPr>
          <p:cNvPr id="10" name="TextBox 9">
            <a:extLst>
              <a:ext uri="{FF2B5EF4-FFF2-40B4-BE49-F238E27FC236}">
                <a16:creationId xmlns:a16="http://schemas.microsoft.com/office/drawing/2014/main" id="{0561AD48-C1FF-4315-91C1-654541E58BDD}"/>
              </a:ext>
            </a:extLst>
          </p:cNvPr>
          <p:cNvSpPr txBox="1"/>
          <p:nvPr/>
        </p:nvSpPr>
        <p:spPr>
          <a:xfrm>
            <a:off x="669551" y="2570923"/>
            <a:ext cx="4797287" cy="1200329"/>
          </a:xfrm>
          <a:prstGeom prst="rect">
            <a:avLst/>
          </a:prstGeom>
          <a:noFill/>
        </p:spPr>
        <p:txBody>
          <a:bodyPr wrap="square" rtlCol="0">
            <a:spAutoFit/>
          </a:bodyPr>
          <a:lstStyle/>
          <a:p>
            <a:pPr algn="ctr"/>
            <a:r>
              <a:rPr lang="en-US" sz="7200" b="1" dirty="0">
                <a:solidFill>
                  <a:schemeClr val="bg1"/>
                </a:solidFill>
                <a:latin typeface="Cambria Math" panose="02040503050406030204" pitchFamily="18" charset="0"/>
                <a:ea typeface="Cambria Math" panose="02040503050406030204" pitchFamily="18" charset="0"/>
              </a:rPr>
              <a:t>SEMINARY</a:t>
            </a:r>
          </a:p>
        </p:txBody>
      </p:sp>
    </p:spTree>
    <p:extLst>
      <p:ext uri="{BB962C8B-B14F-4D97-AF65-F5344CB8AC3E}">
        <p14:creationId xmlns:p14="http://schemas.microsoft.com/office/powerpoint/2010/main" val="1366171026"/>
      </p:ext>
    </p:extLst>
  </p:cSld>
  <p:clrMapOvr>
    <a:masterClrMapping/>
  </p:clrMapOvr>
  <p:transition spd="slow">
    <p:randomBar dir="vert"/>
  </p:transition>
</p:sld>
</file>

<file path=ppt/slides/slide10.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rgbClr val="C00000"/>
            </a:gs>
            <a:gs pos="50000">
              <a:schemeClr val="accent1">
                <a:lumMod val="0"/>
                <a:lumOff val="100000"/>
              </a:schemeClr>
            </a:gs>
            <a:gs pos="100000">
              <a:schemeClr val="accent1">
                <a:lumMod val="100000"/>
              </a:schemeClr>
            </a:gs>
          </a:gsLst>
          <a:lin ang="2400000" scaled="0"/>
          <a:tileRect/>
        </a:gradFill>
        <a:effectLst/>
      </p:bgPr>
    </p:bg>
    <p:spTree>
      <p:nvGrpSpPr>
        <p:cNvPr id="1" name=""/>
        <p:cNvGrpSpPr/>
        <p:nvPr/>
      </p:nvGrpSpPr>
      <p:grpSpPr>
        <a:xfrm>
          <a:off x="0" y="0"/>
          <a:ext cx="0" cy="0"/>
          <a:chOff x="0" y="0"/>
          <a:chExt cx="0" cy="0"/>
        </a:xfrm>
      </p:grpSpPr>
      <p:sp>
        <p:nvSpPr>
          <p:cNvPr id="7" name="Subtitle 4">
            <a:extLst>
              <a:ext uri="{FF2B5EF4-FFF2-40B4-BE49-F238E27FC236}">
                <a16:creationId xmlns:a16="http://schemas.microsoft.com/office/drawing/2014/main" id="{4F2B27ED-CE69-43C4-854C-35DA059B270B}"/>
              </a:ext>
            </a:extLst>
          </p:cNvPr>
          <p:cNvSpPr txBox="1">
            <a:spLocks/>
          </p:cNvSpPr>
          <p:nvPr/>
        </p:nvSpPr>
        <p:spPr>
          <a:xfrm>
            <a:off x="9490387" y="420493"/>
            <a:ext cx="1566820" cy="47048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bg1"/>
                </a:solidFill>
                <a:latin typeface="Cambria Math" panose="02040503050406030204" pitchFamily="18" charset="0"/>
                <a:ea typeface="Cambria Math" panose="02040503050406030204" pitchFamily="18" charset="0"/>
              </a:rPr>
              <a:t>LESSON 23</a:t>
            </a:r>
          </a:p>
        </p:txBody>
      </p:sp>
      <p:sp>
        <p:nvSpPr>
          <p:cNvPr id="3" name="Rectangle 2">
            <a:extLst>
              <a:ext uri="{FF2B5EF4-FFF2-40B4-BE49-F238E27FC236}">
                <a16:creationId xmlns:a16="http://schemas.microsoft.com/office/drawing/2014/main" id="{859B2521-B9EA-4AA2-9DA3-DBADC2F4DD07}"/>
              </a:ext>
            </a:extLst>
          </p:cNvPr>
          <p:cNvSpPr/>
          <p:nvPr/>
        </p:nvSpPr>
        <p:spPr>
          <a:xfrm>
            <a:off x="4113726" y="987454"/>
            <a:ext cx="3719095" cy="369332"/>
          </a:xfrm>
          <a:prstGeom prst="rect">
            <a:avLst/>
          </a:prstGeom>
        </p:spPr>
        <p:txBody>
          <a:bodyPr wrap="none">
            <a:spAutoFit/>
          </a:bodyPr>
          <a:lstStyle/>
          <a:p>
            <a:r>
              <a:rPr lang="en-US" dirty="0">
                <a:solidFill>
                  <a:schemeClr val="bg1"/>
                </a:solidFill>
                <a:latin typeface="Segoe UI Semibold" panose="020B0702040204020203" pitchFamily="34" charset="0"/>
                <a:cs typeface="Segoe UI Semibold" panose="020B0702040204020203" pitchFamily="34" charset="0"/>
              </a:rPr>
              <a:t>Doctrine and Covenants 18:27–32.</a:t>
            </a:r>
          </a:p>
        </p:txBody>
      </p:sp>
      <p:sp>
        <p:nvSpPr>
          <p:cNvPr id="8" name="Rectangle 7">
            <a:extLst>
              <a:ext uri="{FF2B5EF4-FFF2-40B4-BE49-F238E27FC236}">
                <a16:creationId xmlns:a16="http://schemas.microsoft.com/office/drawing/2014/main" id="{A32EFB95-1BC2-4D79-B524-F31972BA304D}"/>
              </a:ext>
            </a:extLst>
          </p:cNvPr>
          <p:cNvSpPr/>
          <p:nvPr/>
        </p:nvSpPr>
        <p:spPr>
          <a:xfrm>
            <a:off x="1708245" y="1443841"/>
            <a:ext cx="8775510" cy="3970318"/>
          </a:xfrm>
          <a:prstGeom prst="rect">
            <a:avLst/>
          </a:prstGeom>
        </p:spPr>
        <p:txBody>
          <a:bodyPr wrap="square">
            <a:spAutoFit/>
          </a:bodyPr>
          <a:lstStyle/>
          <a:p>
            <a:pPr fontAlgn="base"/>
            <a:r>
              <a:rPr lang="en-US" b="1" dirty="0">
                <a:solidFill>
                  <a:srgbClr val="333333"/>
                </a:solidFill>
                <a:latin typeface="Segoe UI Semibold" panose="020B0702040204020203" pitchFamily="34" charset="0"/>
                <a:cs typeface="Segoe UI Semibold" panose="020B0702040204020203" pitchFamily="34" charset="0"/>
              </a:rPr>
              <a:t>27 </a:t>
            </a:r>
            <a:r>
              <a:rPr lang="en-US" dirty="0">
                <a:solidFill>
                  <a:srgbClr val="333333"/>
                </a:solidFill>
                <a:latin typeface="Segoe UI Semibold" panose="020B0702040204020203" pitchFamily="34" charset="0"/>
                <a:cs typeface="Segoe UI Semibold" panose="020B0702040204020203" pitchFamily="34" charset="0"/>
              </a:rPr>
              <a:t>Yea, even twelve; and the Twelve shall be my disciples, and they shall take upon them my name; and the Twelve are they who shall desire to take upon them my name with full purpose of heart.</a:t>
            </a:r>
          </a:p>
          <a:p>
            <a:pPr fontAlgn="base"/>
            <a:r>
              <a:rPr lang="en-US" b="1" dirty="0">
                <a:solidFill>
                  <a:srgbClr val="333333"/>
                </a:solidFill>
                <a:latin typeface="Segoe UI Semibold" panose="020B0702040204020203" pitchFamily="34" charset="0"/>
                <a:cs typeface="Segoe UI Semibold" panose="020B0702040204020203" pitchFamily="34" charset="0"/>
              </a:rPr>
              <a:t>28 </a:t>
            </a:r>
            <a:r>
              <a:rPr lang="en-US" dirty="0">
                <a:solidFill>
                  <a:srgbClr val="333333"/>
                </a:solidFill>
                <a:latin typeface="Segoe UI Semibold" panose="020B0702040204020203" pitchFamily="34" charset="0"/>
                <a:cs typeface="Segoe UI Semibold" panose="020B0702040204020203" pitchFamily="34" charset="0"/>
              </a:rPr>
              <a:t>And if they desire to take upon them my name with full purpose of heart, they are called to go into all the world to preach my gospel unto every creature.</a:t>
            </a:r>
          </a:p>
          <a:p>
            <a:pPr fontAlgn="base"/>
            <a:r>
              <a:rPr lang="en-US" b="1" dirty="0">
                <a:solidFill>
                  <a:srgbClr val="333333"/>
                </a:solidFill>
                <a:latin typeface="Segoe UI Semibold" panose="020B0702040204020203" pitchFamily="34" charset="0"/>
                <a:cs typeface="Segoe UI Semibold" panose="020B0702040204020203" pitchFamily="34" charset="0"/>
              </a:rPr>
              <a:t>29 </a:t>
            </a:r>
            <a:r>
              <a:rPr lang="en-US" dirty="0">
                <a:solidFill>
                  <a:srgbClr val="333333"/>
                </a:solidFill>
                <a:latin typeface="Segoe UI Semibold" panose="020B0702040204020203" pitchFamily="34" charset="0"/>
                <a:cs typeface="Segoe UI Semibold" panose="020B0702040204020203" pitchFamily="34" charset="0"/>
              </a:rPr>
              <a:t>And they are they who are ordained of me to baptize in my name, according to that which is written;</a:t>
            </a:r>
          </a:p>
          <a:p>
            <a:pPr fontAlgn="base"/>
            <a:r>
              <a:rPr lang="en-US" b="1" dirty="0">
                <a:solidFill>
                  <a:srgbClr val="333333"/>
                </a:solidFill>
                <a:latin typeface="Segoe UI Semibold" panose="020B0702040204020203" pitchFamily="34" charset="0"/>
                <a:cs typeface="Segoe UI Semibold" panose="020B0702040204020203" pitchFamily="34" charset="0"/>
              </a:rPr>
              <a:t>30 </a:t>
            </a:r>
            <a:r>
              <a:rPr lang="en-US" dirty="0">
                <a:solidFill>
                  <a:srgbClr val="333333"/>
                </a:solidFill>
                <a:latin typeface="Segoe UI Semibold" panose="020B0702040204020203" pitchFamily="34" charset="0"/>
                <a:cs typeface="Segoe UI Semibold" panose="020B0702040204020203" pitchFamily="34" charset="0"/>
              </a:rPr>
              <a:t>And you have that which is written before you; wherefore, you must perform it according to the words which are written.</a:t>
            </a:r>
          </a:p>
          <a:p>
            <a:pPr fontAlgn="base"/>
            <a:r>
              <a:rPr lang="en-US" b="1" dirty="0">
                <a:solidFill>
                  <a:srgbClr val="333333"/>
                </a:solidFill>
                <a:latin typeface="Segoe UI Semibold" panose="020B0702040204020203" pitchFamily="34" charset="0"/>
                <a:cs typeface="Segoe UI Semibold" panose="020B0702040204020203" pitchFamily="34" charset="0"/>
              </a:rPr>
              <a:t>31 </a:t>
            </a:r>
            <a:r>
              <a:rPr lang="en-US" dirty="0">
                <a:solidFill>
                  <a:srgbClr val="333333"/>
                </a:solidFill>
                <a:latin typeface="Segoe UI Semibold" panose="020B0702040204020203" pitchFamily="34" charset="0"/>
                <a:cs typeface="Segoe UI Semibold" panose="020B0702040204020203" pitchFamily="34" charset="0"/>
              </a:rPr>
              <a:t>And now I speak unto you, the Twelve—Behold, my grace is sufficient for you; you must walk uprightly before me and sin not.</a:t>
            </a:r>
          </a:p>
          <a:p>
            <a:pPr fontAlgn="base"/>
            <a:r>
              <a:rPr lang="en-US" b="1" dirty="0">
                <a:solidFill>
                  <a:srgbClr val="333333"/>
                </a:solidFill>
                <a:latin typeface="Segoe UI Semibold" panose="020B0702040204020203" pitchFamily="34" charset="0"/>
                <a:cs typeface="Segoe UI Semibold" panose="020B0702040204020203" pitchFamily="34" charset="0"/>
              </a:rPr>
              <a:t>32 </a:t>
            </a:r>
            <a:r>
              <a:rPr lang="en-US" dirty="0">
                <a:solidFill>
                  <a:srgbClr val="333333"/>
                </a:solidFill>
                <a:latin typeface="Segoe UI Semibold" panose="020B0702040204020203" pitchFamily="34" charset="0"/>
                <a:cs typeface="Segoe UI Semibold" panose="020B0702040204020203" pitchFamily="34" charset="0"/>
              </a:rPr>
              <a:t>And, behold, you are they who are ordained of me to ordain priests and teachers; to declare my gospel, according to the power of the Holy Ghost which is in you, and according to the callings and gifts of God unto men;</a:t>
            </a:r>
            <a:endParaRPr lang="en-US" b="0" i="0" dirty="0">
              <a:solidFill>
                <a:srgbClr val="333333"/>
              </a:solidFill>
              <a:effectLst/>
              <a:latin typeface="Segoe UI Semibold" panose="020B0702040204020203" pitchFamily="34" charset="0"/>
              <a:cs typeface="Segoe UI Semibold" panose="020B0702040204020203" pitchFamily="34" charset="0"/>
            </a:endParaRPr>
          </a:p>
        </p:txBody>
      </p:sp>
    </p:spTree>
    <p:extLst>
      <p:ext uri="{BB962C8B-B14F-4D97-AF65-F5344CB8AC3E}">
        <p14:creationId xmlns:p14="http://schemas.microsoft.com/office/powerpoint/2010/main" val="382413794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rgbClr val="C00000"/>
            </a:gs>
            <a:gs pos="35000">
              <a:schemeClr val="accent1">
                <a:lumMod val="0"/>
                <a:lumOff val="100000"/>
              </a:schemeClr>
            </a:gs>
            <a:gs pos="100000">
              <a:schemeClr val="accent1">
                <a:lumMod val="100000"/>
              </a:schemeClr>
            </a:gs>
          </a:gsLst>
          <a:lin ang="5400000" scaled="0"/>
          <a:tileRect/>
        </a:gradFill>
        <a:effectLst/>
      </p:bgPr>
    </p:bg>
    <p:spTree>
      <p:nvGrpSpPr>
        <p:cNvPr id="1" name=""/>
        <p:cNvGrpSpPr/>
        <p:nvPr/>
      </p:nvGrpSpPr>
      <p:grpSpPr>
        <a:xfrm>
          <a:off x="0" y="0"/>
          <a:ext cx="0" cy="0"/>
          <a:chOff x="0" y="0"/>
          <a:chExt cx="0" cy="0"/>
        </a:xfrm>
      </p:grpSpPr>
      <p:sp>
        <p:nvSpPr>
          <p:cNvPr id="7" name="Subtitle 4">
            <a:extLst>
              <a:ext uri="{FF2B5EF4-FFF2-40B4-BE49-F238E27FC236}">
                <a16:creationId xmlns:a16="http://schemas.microsoft.com/office/drawing/2014/main" id="{4F2B27ED-CE69-43C4-854C-35DA059B270B}"/>
              </a:ext>
            </a:extLst>
          </p:cNvPr>
          <p:cNvSpPr txBox="1">
            <a:spLocks/>
          </p:cNvSpPr>
          <p:nvPr/>
        </p:nvSpPr>
        <p:spPr>
          <a:xfrm>
            <a:off x="9490387" y="420493"/>
            <a:ext cx="1566820" cy="47048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bg1"/>
                </a:solidFill>
                <a:latin typeface="Cambria Math" panose="02040503050406030204" pitchFamily="18" charset="0"/>
                <a:ea typeface="Cambria Math" panose="02040503050406030204" pitchFamily="18" charset="0"/>
              </a:rPr>
              <a:t>LESSON 23</a:t>
            </a:r>
          </a:p>
        </p:txBody>
      </p:sp>
      <p:sp>
        <p:nvSpPr>
          <p:cNvPr id="4" name="Rectangle 3">
            <a:extLst>
              <a:ext uri="{FF2B5EF4-FFF2-40B4-BE49-F238E27FC236}">
                <a16:creationId xmlns:a16="http://schemas.microsoft.com/office/drawing/2014/main" id="{E968F8AE-0018-4E07-AA4E-7CF53741224A}"/>
              </a:ext>
            </a:extLst>
          </p:cNvPr>
          <p:cNvSpPr/>
          <p:nvPr/>
        </p:nvSpPr>
        <p:spPr>
          <a:xfrm>
            <a:off x="837062" y="1063051"/>
            <a:ext cx="9194041" cy="369332"/>
          </a:xfrm>
          <a:prstGeom prst="rect">
            <a:avLst/>
          </a:prstGeom>
        </p:spPr>
        <p:txBody>
          <a:bodyPr wrap="square">
            <a:spAutoFit/>
          </a:bodyPr>
          <a:lstStyle/>
          <a:p>
            <a:r>
              <a:rPr lang="en-US" dirty="0">
                <a:solidFill>
                  <a:schemeClr val="bg1"/>
                </a:solidFill>
                <a:latin typeface="Arial" panose="020B0604020202020204" pitchFamily="34" charset="0"/>
                <a:cs typeface="Arial" panose="020B0604020202020204" pitchFamily="34" charset="0"/>
              </a:rPr>
              <a:t>1. What desires would these twelve disciples have? </a:t>
            </a:r>
          </a:p>
        </p:txBody>
      </p:sp>
      <p:sp>
        <p:nvSpPr>
          <p:cNvPr id="13" name="Rectangle 12">
            <a:extLst>
              <a:ext uri="{FF2B5EF4-FFF2-40B4-BE49-F238E27FC236}">
                <a16:creationId xmlns:a16="http://schemas.microsoft.com/office/drawing/2014/main" id="{AFD85737-F677-4DBE-8F54-6F54139E1D3C}"/>
              </a:ext>
            </a:extLst>
          </p:cNvPr>
          <p:cNvSpPr/>
          <p:nvPr/>
        </p:nvSpPr>
        <p:spPr>
          <a:xfrm>
            <a:off x="2376985" y="4394702"/>
            <a:ext cx="7438030" cy="646331"/>
          </a:xfrm>
          <a:prstGeom prst="rect">
            <a:avLst/>
          </a:prstGeom>
        </p:spPr>
        <p:txBody>
          <a:bodyPr wrap="square">
            <a:spAutoFit/>
          </a:bodyPr>
          <a:lstStyle/>
          <a:p>
            <a:pPr algn="ctr"/>
            <a:r>
              <a:rPr lang="en-US" dirty="0">
                <a:solidFill>
                  <a:schemeClr val="bg1"/>
                </a:solidFill>
                <a:latin typeface="Segoe UI Semibold" panose="020B0702040204020203" pitchFamily="34" charset="0"/>
                <a:cs typeface="Segoe UI Semibold" panose="020B0702040204020203" pitchFamily="34" charset="0"/>
              </a:rPr>
              <a:t>What do you think it means to take upon ourselves the name of Jesus Christ with full purpose of heart?</a:t>
            </a:r>
          </a:p>
        </p:txBody>
      </p:sp>
      <p:sp>
        <p:nvSpPr>
          <p:cNvPr id="6" name="Rectangle 5">
            <a:extLst>
              <a:ext uri="{FF2B5EF4-FFF2-40B4-BE49-F238E27FC236}">
                <a16:creationId xmlns:a16="http://schemas.microsoft.com/office/drawing/2014/main" id="{955D33AD-CF24-4B64-B4F8-1D791295B4D9}"/>
              </a:ext>
            </a:extLst>
          </p:cNvPr>
          <p:cNvSpPr/>
          <p:nvPr/>
        </p:nvSpPr>
        <p:spPr>
          <a:xfrm>
            <a:off x="837062" y="3026777"/>
            <a:ext cx="9194042" cy="646331"/>
          </a:xfrm>
          <a:prstGeom prst="rect">
            <a:avLst/>
          </a:prstGeom>
        </p:spPr>
        <p:txBody>
          <a:bodyPr wrap="square">
            <a:spAutoFit/>
          </a:bodyPr>
          <a:lstStyle/>
          <a:p>
            <a:r>
              <a:rPr lang="en-US" dirty="0">
                <a:solidFill>
                  <a:schemeClr val="bg1"/>
                </a:solidFill>
                <a:latin typeface="Arial" panose="020B0604020202020204" pitchFamily="34" charset="0"/>
                <a:cs typeface="Arial" panose="020B0604020202020204" pitchFamily="34" charset="0"/>
              </a:rPr>
              <a:t>3. Which members of the current Quorum of the Twelve Apostles can you remember? (Write their names.)</a:t>
            </a:r>
          </a:p>
        </p:txBody>
      </p:sp>
      <p:sp>
        <p:nvSpPr>
          <p:cNvPr id="8" name="Rectangle 7">
            <a:extLst>
              <a:ext uri="{FF2B5EF4-FFF2-40B4-BE49-F238E27FC236}">
                <a16:creationId xmlns:a16="http://schemas.microsoft.com/office/drawing/2014/main" id="{81E83E91-2CBB-4AF0-90D5-628481D44987}"/>
              </a:ext>
            </a:extLst>
          </p:cNvPr>
          <p:cNvSpPr/>
          <p:nvPr/>
        </p:nvSpPr>
        <p:spPr>
          <a:xfrm>
            <a:off x="837062" y="2071897"/>
            <a:ext cx="8197756" cy="369332"/>
          </a:xfrm>
          <a:prstGeom prst="rect">
            <a:avLst/>
          </a:prstGeom>
        </p:spPr>
        <p:txBody>
          <a:bodyPr wrap="square">
            <a:spAutoFit/>
          </a:bodyPr>
          <a:lstStyle/>
          <a:p>
            <a:r>
              <a:rPr lang="en-US" dirty="0">
                <a:solidFill>
                  <a:schemeClr val="bg1"/>
                </a:solidFill>
                <a:latin typeface="Arial" panose="020B0604020202020204" pitchFamily="34" charset="0"/>
                <a:cs typeface="Arial" panose="020B0604020202020204" pitchFamily="34" charset="0"/>
              </a:rPr>
              <a:t>2. What would these men be called to do? (Look for 3–5 separate ideas.)</a:t>
            </a:r>
          </a:p>
        </p:txBody>
      </p:sp>
      <p:sp>
        <p:nvSpPr>
          <p:cNvPr id="9" name="Rectangle 8">
            <a:extLst>
              <a:ext uri="{FF2B5EF4-FFF2-40B4-BE49-F238E27FC236}">
                <a16:creationId xmlns:a16="http://schemas.microsoft.com/office/drawing/2014/main" id="{A1D58F62-E098-4D30-9E33-B4A8D48526E2}"/>
              </a:ext>
            </a:extLst>
          </p:cNvPr>
          <p:cNvSpPr/>
          <p:nvPr/>
        </p:nvSpPr>
        <p:spPr>
          <a:xfrm>
            <a:off x="914398" y="2496703"/>
            <a:ext cx="9671713" cy="338554"/>
          </a:xfrm>
          <a:prstGeom prst="rect">
            <a:avLst/>
          </a:prstGeom>
        </p:spPr>
        <p:txBody>
          <a:bodyPr wrap="square">
            <a:spAutoFit/>
          </a:bodyPr>
          <a:lstStyle/>
          <a:p>
            <a:r>
              <a:rPr lang="en-US" sz="1600" b="1" dirty="0">
                <a:solidFill>
                  <a:schemeClr val="bg1"/>
                </a:solidFill>
                <a:latin typeface="Arial" panose="020B0604020202020204" pitchFamily="34" charset="0"/>
                <a:cs typeface="Arial" panose="020B0604020202020204" pitchFamily="34" charset="0"/>
              </a:rPr>
              <a:t>The Lord’s Twelve Apostles are called to preach and administer the gospel to the entire world.</a:t>
            </a:r>
          </a:p>
        </p:txBody>
      </p:sp>
    </p:spTree>
    <p:extLst>
      <p:ext uri="{BB962C8B-B14F-4D97-AF65-F5344CB8AC3E}">
        <p14:creationId xmlns:p14="http://schemas.microsoft.com/office/powerpoint/2010/main" val="845223071"/>
      </p:ext>
    </p:extLst>
  </p:cSld>
  <p:clrMapOvr>
    <a:masterClrMapping/>
  </p:clrMapOvr>
  <mc:AlternateContent xmlns:mc="http://schemas.openxmlformats.org/markup-compatibility/2006" xmlns:p14="http://schemas.microsoft.com/office/powerpoint/2010/main">
    <mc:Choice Requires="p14">
      <p:transition spd="slow" p14:dur="3000">
        <p14:shred pattern="rectangle" dir="ou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circle(in)">
                                      <p:cBhvr>
                                        <p:cTn id="14"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rgbClr val="C00000"/>
            </a:gs>
            <a:gs pos="8000">
              <a:schemeClr val="accent1">
                <a:lumMod val="0"/>
                <a:lumOff val="100000"/>
              </a:schemeClr>
            </a:gs>
            <a:gs pos="100000">
              <a:schemeClr val="accent1">
                <a:lumMod val="100000"/>
              </a:schemeClr>
            </a:gs>
          </a:gsLst>
          <a:lin ang="11400000" scaled="0"/>
          <a:tileRect/>
        </a:gradFill>
        <a:effectLst/>
      </p:bgPr>
    </p:bg>
    <p:spTree>
      <p:nvGrpSpPr>
        <p:cNvPr id="1" name=""/>
        <p:cNvGrpSpPr/>
        <p:nvPr/>
      </p:nvGrpSpPr>
      <p:grpSpPr>
        <a:xfrm>
          <a:off x="0" y="0"/>
          <a:ext cx="0" cy="0"/>
          <a:chOff x="0" y="0"/>
          <a:chExt cx="0" cy="0"/>
        </a:xfrm>
      </p:grpSpPr>
      <p:sp>
        <p:nvSpPr>
          <p:cNvPr id="7" name="Subtitle 4">
            <a:extLst>
              <a:ext uri="{FF2B5EF4-FFF2-40B4-BE49-F238E27FC236}">
                <a16:creationId xmlns:a16="http://schemas.microsoft.com/office/drawing/2014/main" id="{4F2B27ED-CE69-43C4-854C-35DA059B270B}"/>
              </a:ext>
            </a:extLst>
          </p:cNvPr>
          <p:cNvSpPr txBox="1">
            <a:spLocks/>
          </p:cNvSpPr>
          <p:nvPr/>
        </p:nvSpPr>
        <p:spPr>
          <a:xfrm>
            <a:off x="9490387" y="420493"/>
            <a:ext cx="1566820" cy="47048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bg1"/>
                </a:solidFill>
                <a:latin typeface="Cambria Math" panose="02040503050406030204" pitchFamily="18" charset="0"/>
                <a:ea typeface="Cambria Math" panose="02040503050406030204" pitchFamily="18" charset="0"/>
              </a:rPr>
              <a:t>LESSON 23</a:t>
            </a:r>
          </a:p>
        </p:txBody>
      </p:sp>
      <p:sp>
        <p:nvSpPr>
          <p:cNvPr id="4" name="Rectangle 3">
            <a:extLst>
              <a:ext uri="{FF2B5EF4-FFF2-40B4-BE49-F238E27FC236}">
                <a16:creationId xmlns:a16="http://schemas.microsoft.com/office/drawing/2014/main" id="{829DC512-9001-496C-8241-012D97D7B61D}"/>
              </a:ext>
            </a:extLst>
          </p:cNvPr>
          <p:cNvSpPr/>
          <p:nvPr/>
        </p:nvSpPr>
        <p:spPr>
          <a:xfrm>
            <a:off x="1134793" y="890974"/>
            <a:ext cx="3719095" cy="369332"/>
          </a:xfrm>
          <a:prstGeom prst="rect">
            <a:avLst/>
          </a:prstGeom>
        </p:spPr>
        <p:txBody>
          <a:bodyPr wrap="none">
            <a:spAutoFit/>
          </a:bodyPr>
          <a:lstStyle/>
          <a:p>
            <a:r>
              <a:rPr lang="en-US" dirty="0">
                <a:solidFill>
                  <a:schemeClr val="bg1"/>
                </a:solidFill>
                <a:latin typeface="Segoe UI Semibold" panose="020B0702040204020203" pitchFamily="34" charset="0"/>
                <a:cs typeface="Segoe UI Semibold" panose="020B0702040204020203" pitchFamily="34" charset="0"/>
              </a:rPr>
              <a:t>Doctrine and Covenants 18:37–39.</a:t>
            </a:r>
          </a:p>
        </p:txBody>
      </p:sp>
      <p:sp>
        <p:nvSpPr>
          <p:cNvPr id="6" name="Rectangle 5">
            <a:extLst>
              <a:ext uri="{FF2B5EF4-FFF2-40B4-BE49-F238E27FC236}">
                <a16:creationId xmlns:a16="http://schemas.microsoft.com/office/drawing/2014/main" id="{11AC2E9F-02F3-4536-8E39-8CB74CFEBF16}"/>
              </a:ext>
            </a:extLst>
          </p:cNvPr>
          <p:cNvSpPr/>
          <p:nvPr/>
        </p:nvSpPr>
        <p:spPr>
          <a:xfrm>
            <a:off x="1134793" y="1455973"/>
            <a:ext cx="6576192" cy="1754326"/>
          </a:xfrm>
          <a:prstGeom prst="rect">
            <a:avLst/>
          </a:prstGeom>
        </p:spPr>
        <p:txBody>
          <a:bodyPr wrap="square">
            <a:spAutoFit/>
          </a:bodyPr>
          <a:lstStyle/>
          <a:p>
            <a:pPr algn="just" fontAlgn="base"/>
            <a:r>
              <a:rPr lang="en-US" b="1" dirty="0">
                <a:solidFill>
                  <a:schemeClr val="bg1"/>
                </a:solidFill>
                <a:latin typeface="Segoe UI Semibold" panose="020B0702040204020203" pitchFamily="34" charset="0"/>
                <a:cs typeface="Segoe UI Semibold" panose="020B0702040204020203" pitchFamily="34" charset="0"/>
              </a:rPr>
              <a:t>37 </a:t>
            </a:r>
            <a:r>
              <a:rPr lang="en-US" dirty="0">
                <a:solidFill>
                  <a:schemeClr val="bg1"/>
                </a:solidFill>
                <a:latin typeface="Segoe UI Semibold" panose="020B0702040204020203" pitchFamily="34" charset="0"/>
                <a:cs typeface="Segoe UI Semibold" panose="020B0702040204020203" pitchFamily="34" charset="0"/>
              </a:rPr>
              <a:t>And now, behold, I give unto you, Oliver Cowdery, and also unto David Whitmer, that you shall search out the Twelve, who shall have the desires of which I have spoken;</a:t>
            </a:r>
          </a:p>
          <a:p>
            <a:pPr algn="just" fontAlgn="base"/>
            <a:r>
              <a:rPr lang="en-US" b="1" dirty="0">
                <a:solidFill>
                  <a:schemeClr val="bg1"/>
                </a:solidFill>
                <a:latin typeface="Segoe UI Semibold" panose="020B0702040204020203" pitchFamily="34" charset="0"/>
                <a:cs typeface="Segoe UI Semibold" panose="020B0702040204020203" pitchFamily="34" charset="0"/>
              </a:rPr>
              <a:t>38 </a:t>
            </a:r>
            <a:r>
              <a:rPr lang="en-US" dirty="0">
                <a:solidFill>
                  <a:schemeClr val="bg1"/>
                </a:solidFill>
                <a:latin typeface="Segoe UI Semibold" panose="020B0702040204020203" pitchFamily="34" charset="0"/>
                <a:cs typeface="Segoe UI Semibold" panose="020B0702040204020203" pitchFamily="34" charset="0"/>
              </a:rPr>
              <a:t>And by their desires and their works you shall know them.</a:t>
            </a:r>
          </a:p>
          <a:p>
            <a:pPr algn="just" fontAlgn="base"/>
            <a:r>
              <a:rPr lang="en-US" b="1" dirty="0">
                <a:solidFill>
                  <a:schemeClr val="bg1"/>
                </a:solidFill>
                <a:latin typeface="Segoe UI Semibold" panose="020B0702040204020203" pitchFamily="34" charset="0"/>
                <a:cs typeface="Segoe UI Semibold" panose="020B0702040204020203" pitchFamily="34" charset="0"/>
              </a:rPr>
              <a:t>39 </a:t>
            </a:r>
            <a:r>
              <a:rPr lang="en-US" dirty="0">
                <a:solidFill>
                  <a:schemeClr val="bg1"/>
                </a:solidFill>
                <a:latin typeface="Segoe UI Semibold" panose="020B0702040204020203" pitchFamily="34" charset="0"/>
                <a:cs typeface="Segoe UI Semibold" panose="020B0702040204020203" pitchFamily="34" charset="0"/>
              </a:rPr>
              <a:t>And when you have found them you shall show these things unto them.</a:t>
            </a:r>
            <a:endParaRPr lang="en-US" b="0" i="0" dirty="0">
              <a:solidFill>
                <a:schemeClr val="bg1"/>
              </a:solidFill>
              <a:effectLst/>
              <a:latin typeface="Segoe UI Semibold" panose="020B0702040204020203" pitchFamily="34" charset="0"/>
              <a:cs typeface="Segoe UI Semibold" panose="020B0702040204020203" pitchFamily="34" charset="0"/>
            </a:endParaRPr>
          </a:p>
        </p:txBody>
      </p:sp>
      <p:sp>
        <p:nvSpPr>
          <p:cNvPr id="12" name="Rectangle 11">
            <a:extLst>
              <a:ext uri="{FF2B5EF4-FFF2-40B4-BE49-F238E27FC236}">
                <a16:creationId xmlns:a16="http://schemas.microsoft.com/office/drawing/2014/main" id="{D626D437-72A0-41FE-A019-3CCC658FF8A3}"/>
              </a:ext>
            </a:extLst>
          </p:cNvPr>
          <p:cNvSpPr/>
          <p:nvPr/>
        </p:nvSpPr>
        <p:spPr>
          <a:xfrm>
            <a:off x="2958028" y="3528285"/>
            <a:ext cx="6275941" cy="369332"/>
          </a:xfrm>
          <a:prstGeom prst="rect">
            <a:avLst/>
          </a:prstGeom>
        </p:spPr>
        <p:txBody>
          <a:bodyPr wrap="square">
            <a:spAutoFit/>
          </a:bodyPr>
          <a:lstStyle/>
          <a:p>
            <a:pPr algn="ctr"/>
            <a:r>
              <a:rPr lang="en-US" dirty="0">
                <a:solidFill>
                  <a:schemeClr val="bg1"/>
                </a:solidFill>
                <a:latin typeface="Segoe UI Semibold" panose="020B0702040204020203" pitchFamily="34" charset="0"/>
                <a:cs typeface="Segoe UI Semibold" panose="020B0702040204020203" pitchFamily="34" charset="0"/>
              </a:rPr>
              <a:t>What did the Lord command Oliver and David to do?</a:t>
            </a:r>
          </a:p>
        </p:txBody>
      </p:sp>
      <p:sp>
        <p:nvSpPr>
          <p:cNvPr id="13" name="Rectangle 12">
            <a:extLst>
              <a:ext uri="{FF2B5EF4-FFF2-40B4-BE49-F238E27FC236}">
                <a16:creationId xmlns:a16="http://schemas.microsoft.com/office/drawing/2014/main" id="{1B0B18FC-88D8-4CBF-BB1B-C46DC3E42DDA}"/>
              </a:ext>
            </a:extLst>
          </p:cNvPr>
          <p:cNvSpPr/>
          <p:nvPr/>
        </p:nvSpPr>
        <p:spPr>
          <a:xfrm>
            <a:off x="2136380" y="3897617"/>
            <a:ext cx="7919235" cy="707886"/>
          </a:xfrm>
          <a:prstGeom prst="rect">
            <a:avLst/>
          </a:prstGeom>
        </p:spPr>
        <p:txBody>
          <a:bodyPr wrap="square">
            <a:spAutoFit/>
          </a:bodyPr>
          <a:lstStyle/>
          <a:p>
            <a:pPr algn="ctr"/>
            <a:r>
              <a:rPr lang="en-US" sz="2000" b="1" dirty="0">
                <a:solidFill>
                  <a:schemeClr val="bg1"/>
                </a:solidFill>
                <a:latin typeface="Arial" panose="020B0604020202020204" pitchFamily="34" charset="0"/>
                <a:cs typeface="Arial" panose="020B0604020202020204" pitchFamily="34" charset="0"/>
              </a:rPr>
              <a:t>Search for men the Lord would call as the first members of the Quorum of the Twelve Apostles in the latter days.</a:t>
            </a:r>
          </a:p>
        </p:txBody>
      </p:sp>
      <p:sp>
        <p:nvSpPr>
          <p:cNvPr id="14" name="Rectangle 13">
            <a:extLst>
              <a:ext uri="{FF2B5EF4-FFF2-40B4-BE49-F238E27FC236}">
                <a16:creationId xmlns:a16="http://schemas.microsoft.com/office/drawing/2014/main" id="{3055416F-A689-49F8-905E-31FFF846630A}"/>
              </a:ext>
            </a:extLst>
          </p:cNvPr>
          <p:cNvSpPr/>
          <p:nvPr/>
        </p:nvSpPr>
        <p:spPr>
          <a:xfrm>
            <a:off x="2369928" y="4974835"/>
            <a:ext cx="7452137" cy="369332"/>
          </a:xfrm>
          <a:prstGeom prst="rect">
            <a:avLst/>
          </a:prstGeom>
        </p:spPr>
        <p:txBody>
          <a:bodyPr wrap="square">
            <a:spAutoFit/>
          </a:bodyPr>
          <a:lstStyle/>
          <a:p>
            <a:r>
              <a:rPr lang="en-US" dirty="0">
                <a:solidFill>
                  <a:schemeClr val="bg1"/>
                </a:solidFill>
                <a:latin typeface="Segoe UI Semibold" panose="020B0702040204020203" pitchFamily="34" charset="0"/>
                <a:cs typeface="Segoe UI Semibold" panose="020B0702040204020203" pitchFamily="34" charset="0"/>
              </a:rPr>
              <a:t>How would they be able to know who should be called as Apostles?</a:t>
            </a:r>
          </a:p>
        </p:txBody>
      </p:sp>
      <p:sp>
        <p:nvSpPr>
          <p:cNvPr id="15" name="Rectangle 14">
            <a:extLst>
              <a:ext uri="{FF2B5EF4-FFF2-40B4-BE49-F238E27FC236}">
                <a16:creationId xmlns:a16="http://schemas.microsoft.com/office/drawing/2014/main" id="{7AE04683-5DFB-44A9-AE73-A342EF524DA4}"/>
              </a:ext>
            </a:extLst>
          </p:cNvPr>
          <p:cNvSpPr/>
          <p:nvPr/>
        </p:nvSpPr>
        <p:spPr>
          <a:xfrm>
            <a:off x="3047996" y="5390333"/>
            <a:ext cx="6096000" cy="707886"/>
          </a:xfrm>
          <a:prstGeom prst="rect">
            <a:avLst/>
          </a:prstGeom>
        </p:spPr>
        <p:txBody>
          <a:bodyPr>
            <a:spAutoFit/>
          </a:bodyPr>
          <a:lstStyle/>
          <a:p>
            <a:pPr algn="ctr"/>
            <a:r>
              <a:rPr lang="en-US" sz="2000" b="1" dirty="0">
                <a:solidFill>
                  <a:schemeClr val="bg1"/>
                </a:solidFill>
                <a:latin typeface="Arial" panose="020B0604020202020204" pitchFamily="34" charset="0"/>
                <a:cs typeface="Arial" panose="020B0604020202020204" pitchFamily="34" charset="0"/>
              </a:rPr>
              <a:t>The future Apostles would demonstrate the desires and works the Lord had spoken of.</a:t>
            </a:r>
          </a:p>
        </p:txBody>
      </p:sp>
    </p:spTree>
    <p:extLst>
      <p:ext uri="{BB962C8B-B14F-4D97-AF65-F5344CB8AC3E}">
        <p14:creationId xmlns:p14="http://schemas.microsoft.com/office/powerpoint/2010/main" val="40194971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32"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circle(out)">
                                      <p:cBhvr>
                                        <p:cTn id="14" dur="2000"/>
                                        <p:tgtEl>
                                          <p:spTgt spid="13"/>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1000"/>
                                        <p:tgtEl>
                                          <p:spTgt spid="14"/>
                                        </p:tgtEl>
                                      </p:cBhvr>
                                    </p:animEffect>
                                    <p:anim calcmode="lin" valueType="num">
                                      <p:cBhvr>
                                        <p:cTn id="20" dur="1000" fill="hold"/>
                                        <p:tgtEl>
                                          <p:spTgt spid="14"/>
                                        </p:tgtEl>
                                        <p:attrNameLst>
                                          <p:attrName>ppt_x</p:attrName>
                                        </p:attrNameLst>
                                      </p:cBhvr>
                                      <p:tavLst>
                                        <p:tav tm="0">
                                          <p:val>
                                            <p:strVal val="#ppt_x"/>
                                          </p:val>
                                        </p:tav>
                                        <p:tav tm="100000">
                                          <p:val>
                                            <p:strVal val="#ppt_x"/>
                                          </p:val>
                                        </p:tav>
                                      </p:tavLst>
                                    </p:anim>
                                    <p:anim calcmode="lin" valueType="num">
                                      <p:cBhvr>
                                        <p:cTn id="21"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grpId="0" nodeType="click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circle(in)">
                                      <p:cBhvr>
                                        <p:cTn id="26"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5" grpId="0"/>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ubtitle 4">
            <a:extLst>
              <a:ext uri="{FF2B5EF4-FFF2-40B4-BE49-F238E27FC236}">
                <a16:creationId xmlns:a16="http://schemas.microsoft.com/office/drawing/2014/main" id="{4F2B27ED-CE69-43C4-854C-35DA059B270B}"/>
              </a:ext>
            </a:extLst>
          </p:cNvPr>
          <p:cNvSpPr txBox="1">
            <a:spLocks/>
          </p:cNvSpPr>
          <p:nvPr/>
        </p:nvSpPr>
        <p:spPr>
          <a:xfrm>
            <a:off x="9490387" y="420493"/>
            <a:ext cx="1566820" cy="47048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bg1"/>
                </a:solidFill>
                <a:latin typeface="Cambria Math" panose="02040503050406030204" pitchFamily="18" charset="0"/>
                <a:ea typeface="Cambria Math" panose="02040503050406030204" pitchFamily="18" charset="0"/>
              </a:rPr>
              <a:t>LESSON 23</a:t>
            </a:r>
          </a:p>
        </p:txBody>
      </p:sp>
      <p:pic>
        <p:nvPicPr>
          <p:cNvPr id="2052" name="Picture 4" descr="Resultado de imagen para quorum of the twelve apostles 2018">
            <a:extLst>
              <a:ext uri="{FF2B5EF4-FFF2-40B4-BE49-F238E27FC236}">
                <a16:creationId xmlns:a16="http://schemas.microsoft.com/office/drawing/2014/main" id="{99C8740B-D7FB-42F6-BDC1-CC27AD2940A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53076" y="1426902"/>
            <a:ext cx="7736833" cy="40041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562791"/>
      </p:ext>
    </p:extLst>
  </p:cSld>
  <p:clrMapOvr>
    <a:masterClrMapping/>
  </p:clrMapOvr>
  <mc:AlternateContent xmlns:mc="http://schemas.openxmlformats.org/markup-compatibility/2006">
    <mc:Choice xmlns:p14="http://schemas.microsoft.com/office/powerpoint/2010/main" Requires="p14">
      <p:transition spd="slow">
        <p14:flash/>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26000">
              <a:schemeClr val="accent1">
                <a:lumMod val="0"/>
                <a:lumOff val="100000"/>
              </a:schemeClr>
            </a:gs>
            <a:gs pos="0">
              <a:schemeClr val="accent1">
                <a:lumMod val="0"/>
                <a:lumOff val="100000"/>
              </a:schemeClr>
            </a:gs>
            <a:gs pos="100000">
              <a:schemeClr val="accent1">
                <a:lumMod val="100000"/>
              </a:schemeClr>
            </a:gs>
          </a:gsLst>
          <a:path path="rect">
            <a:fillToRect l="100000" t="100000"/>
          </a:path>
          <a:tileRect r="-100000" b="-100000"/>
        </a:gradFill>
        <a:effectLst/>
      </p:bgPr>
    </p:bg>
    <p:spTree>
      <p:nvGrpSpPr>
        <p:cNvPr id="1" name=""/>
        <p:cNvGrpSpPr/>
        <p:nvPr/>
      </p:nvGrpSpPr>
      <p:grpSpPr>
        <a:xfrm>
          <a:off x="0" y="0"/>
          <a:ext cx="0" cy="0"/>
          <a:chOff x="0" y="0"/>
          <a:chExt cx="0" cy="0"/>
        </a:xfrm>
      </p:grpSpPr>
      <p:sp>
        <p:nvSpPr>
          <p:cNvPr id="7" name="Subtitle 4">
            <a:extLst>
              <a:ext uri="{FF2B5EF4-FFF2-40B4-BE49-F238E27FC236}">
                <a16:creationId xmlns:a16="http://schemas.microsoft.com/office/drawing/2014/main" id="{4F2B27ED-CE69-43C4-854C-35DA059B270B}"/>
              </a:ext>
            </a:extLst>
          </p:cNvPr>
          <p:cNvSpPr txBox="1">
            <a:spLocks/>
          </p:cNvSpPr>
          <p:nvPr/>
        </p:nvSpPr>
        <p:spPr>
          <a:xfrm>
            <a:off x="9490387" y="420493"/>
            <a:ext cx="1566820" cy="47048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bg1"/>
                </a:solidFill>
                <a:latin typeface="Cambria Math" panose="02040503050406030204" pitchFamily="18" charset="0"/>
                <a:ea typeface="Cambria Math" panose="02040503050406030204" pitchFamily="18" charset="0"/>
              </a:rPr>
              <a:t>LESSON 23</a:t>
            </a:r>
          </a:p>
        </p:txBody>
      </p:sp>
      <p:sp>
        <p:nvSpPr>
          <p:cNvPr id="3" name="Rectangle 2">
            <a:extLst>
              <a:ext uri="{FF2B5EF4-FFF2-40B4-BE49-F238E27FC236}">
                <a16:creationId xmlns:a16="http://schemas.microsoft.com/office/drawing/2014/main" id="{F5FBE823-DF9B-4975-885A-EF2812E1203D}"/>
              </a:ext>
            </a:extLst>
          </p:cNvPr>
          <p:cNvSpPr/>
          <p:nvPr/>
        </p:nvSpPr>
        <p:spPr>
          <a:xfrm>
            <a:off x="2248038" y="2050690"/>
            <a:ext cx="8201596" cy="292062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4" name="TextBox 3">
            <a:extLst>
              <a:ext uri="{FF2B5EF4-FFF2-40B4-BE49-F238E27FC236}">
                <a16:creationId xmlns:a16="http://schemas.microsoft.com/office/drawing/2014/main" id="{9BD410EC-0355-4342-8D8B-BA06F520A50E}"/>
              </a:ext>
            </a:extLst>
          </p:cNvPr>
          <p:cNvSpPr txBox="1"/>
          <p:nvPr/>
        </p:nvSpPr>
        <p:spPr>
          <a:xfrm>
            <a:off x="3366447" y="2050690"/>
            <a:ext cx="7278807" cy="1384995"/>
          </a:xfrm>
          <a:prstGeom prst="rect">
            <a:avLst/>
          </a:prstGeom>
          <a:noFill/>
        </p:spPr>
        <p:txBody>
          <a:bodyPr wrap="square" rtlCol="0">
            <a:spAutoFit/>
          </a:bodyPr>
          <a:lstStyle/>
          <a:p>
            <a:r>
              <a:rPr lang="en-US" sz="1400" dirty="0">
                <a:solidFill>
                  <a:schemeClr val="bg1"/>
                </a:solidFill>
                <a:latin typeface="Segoe UI Semibold" panose="020B0702040204020203" pitchFamily="34" charset="0"/>
                <a:cs typeface="Segoe UI Semibold" panose="020B0702040204020203" pitchFamily="34" charset="0"/>
              </a:rPr>
              <a:t>“Obviously my greatest thrill and the most joyful of all realizations is that I have the opportunity, as Nephi phrased it, to ‘talk of Christ, … rejoice in Christ, … preach of Christ, [and] prophesy of Christ’ (2Ne. 25:26) wherever I may be and with whomever I may find myself until the last breath of my life is gone. Surely there could be no higher purpose or greater privilege than that of ‘special [witness] of the name of Christ in all the world’ (D&amp;C 107:23). </a:t>
            </a:r>
          </a:p>
        </p:txBody>
      </p:sp>
      <p:pic>
        <p:nvPicPr>
          <p:cNvPr id="9218" name="Picture 2" descr="Resultado de imagen para jeffrey r holland">
            <a:extLst>
              <a:ext uri="{FF2B5EF4-FFF2-40B4-BE49-F238E27FC236}">
                <a16:creationId xmlns:a16="http://schemas.microsoft.com/office/drawing/2014/main" id="{5906818E-686E-4D59-BB90-8CF3ADF936E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29927" y="2100553"/>
            <a:ext cx="1063816" cy="132844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F1D2A009-F61C-442F-BE55-FF02F3CFA0FB}"/>
              </a:ext>
            </a:extLst>
          </p:cNvPr>
          <p:cNvSpPr txBox="1"/>
          <p:nvPr/>
        </p:nvSpPr>
        <p:spPr>
          <a:xfrm>
            <a:off x="2302631" y="3387918"/>
            <a:ext cx="8201596" cy="1831271"/>
          </a:xfrm>
          <a:prstGeom prst="rect">
            <a:avLst/>
          </a:prstGeom>
          <a:noFill/>
        </p:spPr>
        <p:txBody>
          <a:bodyPr wrap="square" rtlCol="0">
            <a:spAutoFit/>
          </a:bodyPr>
          <a:lstStyle/>
          <a:p>
            <a:r>
              <a:rPr lang="en-US" sz="1400" dirty="0">
                <a:solidFill>
                  <a:schemeClr val="bg1"/>
                </a:solidFill>
                <a:latin typeface="Segoe UI Semibold" panose="020B0702040204020203" pitchFamily="34" charset="0"/>
                <a:cs typeface="Segoe UI Semibold" panose="020B0702040204020203" pitchFamily="34" charset="0"/>
              </a:rPr>
              <a:t>“…Beyond my words and teachings and spoken witness, my life must be part of that testimony of Jesus. My very being should reflect the divinity of this work. I could not bear it if anything I might ever say or do would in any way diminish your faith in Christ, your love for this church, or the esteem in which you hold the holy apostleship. </a:t>
            </a:r>
          </a:p>
          <a:p>
            <a:r>
              <a:rPr lang="en-US" sz="1400" dirty="0">
                <a:solidFill>
                  <a:schemeClr val="bg1"/>
                </a:solidFill>
                <a:latin typeface="Segoe UI Semibold" panose="020B0702040204020203" pitchFamily="34" charset="0"/>
                <a:cs typeface="Segoe UI Semibold" panose="020B0702040204020203" pitchFamily="34" charset="0"/>
              </a:rPr>
              <a:t>“I do promise you—as I have promised the Lord and these my brethren—that I will strive to live worthy of this trust and serve to the full measure of my ability” (“Miracles of the Restoration,” Ensign, Nov. 1994,31).</a:t>
            </a:r>
          </a:p>
          <a:p>
            <a:endParaRPr lang="en-US" sz="1500" dirty="0"/>
          </a:p>
        </p:txBody>
      </p:sp>
    </p:spTree>
    <p:extLst>
      <p:ext uri="{BB962C8B-B14F-4D97-AF65-F5344CB8AC3E}">
        <p14:creationId xmlns:p14="http://schemas.microsoft.com/office/powerpoint/2010/main" val="288094083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rgbClr val="C00000"/>
            </a:gs>
            <a:gs pos="9000">
              <a:schemeClr val="accent1">
                <a:lumMod val="0"/>
                <a:lumOff val="100000"/>
              </a:schemeClr>
            </a:gs>
            <a:gs pos="100000">
              <a:schemeClr val="accent1">
                <a:lumMod val="100000"/>
              </a:schemeClr>
            </a:gs>
          </a:gsLst>
          <a:lin ang="13500000" scaled="1"/>
          <a:tileRect/>
        </a:gradFill>
        <a:effectLst/>
      </p:bgPr>
    </p:bg>
    <p:spTree>
      <p:nvGrpSpPr>
        <p:cNvPr id="1" name=""/>
        <p:cNvGrpSpPr/>
        <p:nvPr/>
      </p:nvGrpSpPr>
      <p:grpSpPr>
        <a:xfrm>
          <a:off x="0" y="0"/>
          <a:ext cx="0" cy="0"/>
          <a:chOff x="0" y="0"/>
          <a:chExt cx="0" cy="0"/>
        </a:xfrm>
      </p:grpSpPr>
      <p:sp>
        <p:nvSpPr>
          <p:cNvPr id="7" name="Subtitle 4">
            <a:extLst>
              <a:ext uri="{FF2B5EF4-FFF2-40B4-BE49-F238E27FC236}">
                <a16:creationId xmlns:a16="http://schemas.microsoft.com/office/drawing/2014/main" id="{4F2B27ED-CE69-43C4-854C-35DA059B270B}"/>
              </a:ext>
            </a:extLst>
          </p:cNvPr>
          <p:cNvSpPr txBox="1">
            <a:spLocks/>
          </p:cNvSpPr>
          <p:nvPr/>
        </p:nvSpPr>
        <p:spPr>
          <a:xfrm>
            <a:off x="9490387" y="420493"/>
            <a:ext cx="1566820" cy="47048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bg1"/>
                </a:solidFill>
                <a:latin typeface="Cambria Math" panose="02040503050406030204" pitchFamily="18" charset="0"/>
                <a:ea typeface="Cambria Math" panose="02040503050406030204" pitchFamily="18" charset="0"/>
              </a:rPr>
              <a:t>LESSON 23</a:t>
            </a:r>
          </a:p>
        </p:txBody>
      </p:sp>
      <p:sp>
        <p:nvSpPr>
          <p:cNvPr id="2" name="Rectangle 1">
            <a:extLst>
              <a:ext uri="{FF2B5EF4-FFF2-40B4-BE49-F238E27FC236}">
                <a16:creationId xmlns:a16="http://schemas.microsoft.com/office/drawing/2014/main" id="{309CFDC5-361A-4871-8B12-D87AF69078E9}"/>
              </a:ext>
            </a:extLst>
          </p:cNvPr>
          <p:cNvSpPr/>
          <p:nvPr/>
        </p:nvSpPr>
        <p:spPr>
          <a:xfrm>
            <a:off x="1187985" y="1169874"/>
            <a:ext cx="3347198" cy="369332"/>
          </a:xfrm>
          <a:prstGeom prst="rect">
            <a:avLst/>
          </a:prstGeom>
        </p:spPr>
        <p:txBody>
          <a:bodyPr wrap="none">
            <a:spAutoFit/>
          </a:bodyPr>
          <a:lstStyle/>
          <a:p>
            <a:r>
              <a:rPr lang="en-US" dirty="0">
                <a:solidFill>
                  <a:schemeClr val="bg1"/>
                </a:solidFill>
                <a:latin typeface="Segoe UI Semibold" panose="020B0702040204020203" pitchFamily="34" charset="0"/>
                <a:cs typeface="Segoe UI Semibold" panose="020B0702040204020203" pitchFamily="34" charset="0"/>
              </a:rPr>
              <a:t>Doctrine and Covenants 18:27.</a:t>
            </a:r>
          </a:p>
        </p:txBody>
      </p:sp>
      <p:sp>
        <p:nvSpPr>
          <p:cNvPr id="3" name="Rectangle 2">
            <a:extLst>
              <a:ext uri="{FF2B5EF4-FFF2-40B4-BE49-F238E27FC236}">
                <a16:creationId xmlns:a16="http://schemas.microsoft.com/office/drawing/2014/main" id="{7F74D6AB-1849-4132-8CBF-18EF24FE78EB}"/>
              </a:ext>
            </a:extLst>
          </p:cNvPr>
          <p:cNvSpPr/>
          <p:nvPr/>
        </p:nvSpPr>
        <p:spPr>
          <a:xfrm>
            <a:off x="1187984" y="1539206"/>
            <a:ext cx="8856767" cy="923330"/>
          </a:xfrm>
          <a:prstGeom prst="rect">
            <a:avLst/>
          </a:prstGeom>
        </p:spPr>
        <p:txBody>
          <a:bodyPr wrap="square">
            <a:spAutoFit/>
          </a:bodyPr>
          <a:lstStyle/>
          <a:p>
            <a:pPr algn="just"/>
            <a:r>
              <a:rPr lang="en-US" dirty="0">
                <a:solidFill>
                  <a:schemeClr val="bg1"/>
                </a:solidFill>
                <a:latin typeface="Arial" panose="020B0604020202020204" pitchFamily="34" charset="0"/>
                <a:cs typeface="Arial" panose="020B0604020202020204" pitchFamily="34" charset="0"/>
              </a:rPr>
              <a:t>Yea, even twelve; and the Twelve shall be my disciples, and they shall take upon them my name; and the Twelve are they who shall desire to take upon them my name with full purpose of heart.</a:t>
            </a:r>
          </a:p>
        </p:txBody>
      </p:sp>
      <p:sp>
        <p:nvSpPr>
          <p:cNvPr id="4" name="Rectangle 3">
            <a:extLst>
              <a:ext uri="{FF2B5EF4-FFF2-40B4-BE49-F238E27FC236}">
                <a16:creationId xmlns:a16="http://schemas.microsoft.com/office/drawing/2014/main" id="{9C0529C5-7022-48D5-8B84-595360E9902A}"/>
              </a:ext>
            </a:extLst>
          </p:cNvPr>
          <p:cNvSpPr/>
          <p:nvPr/>
        </p:nvSpPr>
        <p:spPr>
          <a:xfrm>
            <a:off x="1171433" y="2831868"/>
            <a:ext cx="9849134" cy="646331"/>
          </a:xfrm>
          <a:prstGeom prst="rect">
            <a:avLst/>
          </a:prstGeom>
        </p:spPr>
        <p:txBody>
          <a:bodyPr wrap="square">
            <a:spAutoFit/>
          </a:bodyPr>
          <a:lstStyle/>
          <a:p>
            <a:pPr algn="ctr"/>
            <a:r>
              <a:rPr lang="en-US" dirty="0">
                <a:solidFill>
                  <a:schemeClr val="bg1"/>
                </a:solidFill>
                <a:latin typeface="Segoe UI Semibold" panose="020B0702040204020203" pitchFamily="34" charset="0"/>
                <a:cs typeface="Segoe UI Semibold" panose="020B0702040204020203" pitchFamily="34" charset="0"/>
              </a:rPr>
              <a:t>How does it help you to know that those who serve as Apostles have taken upon themselves the name of Jesus Christ with full purpose of heart? How can we follow their example?</a:t>
            </a:r>
          </a:p>
        </p:txBody>
      </p:sp>
      <p:sp>
        <p:nvSpPr>
          <p:cNvPr id="5" name="Rectangle 4">
            <a:extLst>
              <a:ext uri="{FF2B5EF4-FFF2-40B4-BE49-F238E27FC236}">
                <a16:creationId xmlns:a16="http://schemas.microsoft.com/office/drawing/2014/main" id="{F49E0B85-3B7B-444D-B124-1EFF78C15306}"/>
              </a:ext>
            </a:extLst>
          </p:cNvPr>
          <p:cNvSpPr/>
          <p:nvPr/>
        </p:nvSpPr>
        <p:spPr>
          <a:xfrm>
            <a:off x="2684372" y="3847531"/>
            <a:ext cx="5863989" cy="369332"/>
          </a:xfrm>
          <a:prstGeom prst="rect">
            <a:avLst/>
          </a:prstGeom>
        </p:spPr>
        <p:txBody>
          <a:bodyPr wrap="square">
            <a:spAutoFit/>
          </a:bodyPr>
          <a:lstStyle/>
          <a:p>
            <a:r>
              <a:rPr lang="en-US" dirty="0">
                <a:solidFill>
                  <a:schemeClr val="bg1"/>
                </a:solidFill>
                <a:latin typeface="Segoe UI Semibold" panose="020B0702040204020203" pitchFamily="34" charset="0"/>
                <a:cs typeface="Segoe UI Semibold" panose="020B0702040204020203" pitchFamily="34" charset="0"/>
              </a:rPr>
              <a:t>Why are some voices easier to recognize than others? </a:t>
            </a:r>
          </a:p>
        </p:txBody>
      </p:sp>
    </p:spTree>
    <p:extLst>
      <p:ext uri="{BB962C8B-B14F-4D97-AF65-F5344CB8AC3E}">
        <p14:creationId xmlns:p14="http://schemas.microsoft.com/office/powerpoint/2010/main" val="920556095"/>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rgbClr val="C00000"/>
            </a:gs>
            <a:gs pos="0">
              <a:schemeClr val="accent1">
                <a:lumMod val="0"/>
                <a:lumOff val="100000"/>
              </a:schemeClr>
            </a:gs>
            <a:gs pos="100000">
              <a:schemeClr val="accent1">
                <a:lumMod val="100000"/>
              </a:scheme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7" name="Subtitle 4">
            <a:extLst>
              <a:ext uri="{FF2B5EF4-FFF2-40B4-BE49-F238E27FC236}">
                <a16:creationId xmlns:a16="http://schemas.microsoft.com/office/drawing/2014/main" id="{4F2B27ED-CE69-43C4-854C-35DA059B270B}"/>
              </a:ext>
            </a:extLst>
          </p:cNvPr>
          <p:cNvSpPr txBox="1">
            <a:spLocks/>
          </p:cNvSpPr>
          <p:nvPr/>
        </p:nvSpPr>
        <p:spPr>
          <a:xfrm>
            <a:off x="9490387" y="420493"/>
            <a:ext cx="1566820" cy="47048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bg1"/>
                </a:solidFill>
                <a:latin typeface="Cambria Math" panose="02040503050406030204" pitchFamily="18" charset="0"/>
                <a:ea typeface="Cambria Math" panose="02040503050406030204" pitchFamily="18" charset="0"/>
              </a:rPr>
              <a:t>LESSON 23</a:t>
            </a:r>
          </a:p>
        </p:txBody>
      </p:sp>
      <p:sp>
        <p:nvSpPr>
          <p:cNvPr id="2" name="Rectangle 1">
            <a:extLst>
              <a:ext uri="{FF2B5EF4-FFF2-40B4-BE49-F238E27FC236}">
                <a16:creationId xmlns:a16="http://schemas.microsoft.com/office/drawing/2014/main" id="{61F9A866-2B98-4054-8973-40E24A35A2D5}"/>
              </a:ext>
            </a:extLst>
          </p:cNvPr>
          <p:cNvSpPr/>
          <p:nvPr/>
        </p:nvSpPr>
        <p:spPr>
          <a:xfrm>
            <a:off x="4071343" y="2039496"/>
            <a:ext cx="4105419" cy="369332"/>
          </a:xfrm>
          <a:prstGeom prst="rect">
            <a:avLst/>
          </a:prstGeom>
        </p:spPr>
        <p:txBody>
          <a:bodyPr wrap="none">
            <a:spAutoFit/>
          </a:bodyPr>
          <a:lstStyle/>
          <a:p>
            <a:r>
              <a:rPr lang="en-US" dirty="0">
                <a:solidFill>
                  <a:schemeClr val="bg1"/>
                </a:solidFill>
                <a:latin typeface="Segoe UI Semibold" panose="020B0702040204020203" pitchFamily="34" charset="0"/>
                <a:cs typeface="Segoe UI Semibold" panose="020B0702040204020203" pitchFamily="34" charset="0"/>
              </a:rPr>
              <a:t>Doctrine and Covenants 18:34–36, 47.</a:t>
            </a:r>
          </a:p>
        </p:txBody>
      </p:sp>
      <p:sp>
        <p:nvSpPr>
          <p:cNvPr id="3" name="Rectangle 2">
            <a:extLst>
              <a:ext uri="{FF2B5EF4-FFF2-40B4-BE49-F238E27FC236}">
                <a16:creationId xmlns:a16="http://schemas.microsoft.com/office/drawing/2014/main" id="{82A36FBA-4842-41DA-AEDB-2C941010FF25}"/>
              </a:ext>
            </a:extLst>
          </p:cNvPr>
          <p:cNvSpPr/>
          <p:nvPr/>
        </p:nvSpPr>
        <p:spPr>
          <a:xfrm>
            <a:off x="2372436" y="2344002"/>
            <a:ext cx="7447128" cy="2585323"/>
          </a:xfrm>
          <a:prstGeom prst="rect">
            <a:avLst/>
          </a:prstGeom>
        </p:spPr>
        <p:txBody>
          <a:bodyPr wrap="square">
            <a:spAutoFit/>
          </a:bodyPr>
          <a:lstStyle/>
          <a:p>
            <a:pPr fontAlgn="base"/>
            <a:r>
              <a:rPr lang="en-US" b="1" dirty="0">
                <a:solidFill>
                  <a:schemeClr val="bg1"/>
                </a:solidFill>
                <a:latin typeface="Segoe UI Semibold" panose="020B0702040204020203" pitchFamily="34" charset="0"/>
                <a:cs typeface="Segoe UI Semibold" panose="020B0702040204020203" pitchFamily="34" charset="0"/>
              </a:rPr>
              <a:t>34 </a:t>
            </a:r>
            <a:r>
              <a:rPr lang="en-US" dirty="0">
                <a:solidFill>
                  <a:schemeClr val="bg1"/>
                </a:solidFill>
                <a:latin typeface="Segoe UI Semibold" panose="020B0702040204020203" pitchFamily="34" charset="0"/>
                <a:cs typeface="Segoe UI Semibold" panose="020B0702040204020203" pitchFamily="34" charset="0"/>
              </a:rPr>
              <a:t>These words are not of men nor of man, but of me; wherefore, you shall testify they are of me and not of man;</a:t>
            </a:r>
          </a:p>
          <a:p>
            <a:pPr fontAlgn="base"/>
            <a:r>
              <a:rPr lang="en-US" b="1" dirty="0">
                <a:solidFill>
                  <a:schemeClr val="bg1"/>
                </a:solidFill>
                <a:latin typeface="Segoe UI Semibold" panose="020B0702040204020203" pitchFamily="34" charset="0"/>
                <a:cs typeface="Segoe UI Semibold" panose="020B0702040204020203" pitchFamily="34" charset="0"/>
              </a:rPr>
              <a:t>35 </a:t>
            </a:r>
            <a:r>
              <a:rPr lang="en-US" dirty="0">
                <a:solidFill>
                  <a:schemeClr val="bg1"/>
                </a:solidFill>
                <a:latin typeface="Segoe UI Semibold" panose="020B0702040204020203" pitchFamily="34" charset="0"/>
                <a:cs typeface="Segoe UI Semibold" panose="020B0702040204020203" pitchFamily="34" charset="0"/>
              </a:rPr>
              <a:t>For it is my voice which </a:t>
            </a:r>
            <a:r>
              <a:rPr lang="en-US" dirty="0" err="1">
                <a:solidFill>
                  <a:schemeClr val="bg1"/>
                </a:solidFill>
                <a:latin typeface="Segoe UI Semibold" panose="020B0702040204020203" pitchFamily="34" charset="0"/>
                <a:cs typeface="Segoe UI Semibold" panose="020B0702040204020203" pitchFamily="34" charset="0"/>
              </a:rPr>
              <a:t>speaketh</a:t>
            </a:r>
            <a:r>
              <a:rPr lang="en-US" dirty="0">
                <a:solidFill>
                  <a:schemeClr val="bg1"/>
                </a:solidFill>
                <a:latin typeface="Segoe UI Semibold" panose="020B0702040204020203" pitchFamily="34" charset="0"/>
                <a:cs typeface="Segoe UI Semibold" panose="020B0702040204020203" pitchFamily="34" charset="0"/>
              </a:rPr>
              <a:t> them unto you; for they are given by my Spirit unto you, and by my power you can read them one to another; and save it were by my power you could not have them;</a:t>
            </a:r>
          </a:p>
          <a:p>
            <a:pPr fontAlgn="base"/>
            <a:r>
              <a:rPr lang="en-US" b="1" dirty="0">
                <a:solidFill>
                  <a:schemeClr val="bg1"/>
                </a:solidFill>
                <a:latin typeface="Segoe UI Semibold" panose="020B0702040204020203" pitchFamily="34" charset="0"/>
                <a:cs typeface="Segoe UI Semibold" panose="020B0702040204020203" pitchFamily="34" charset="0"/>
              </a:rPr>
              <a:t>36 </a:t>
            </a:r>
            <a:r>
              <a:rPr lang="en-US" dirty="0">
                <a:solidFill>
                  <a:schemeClr val="bg1"/>
                </a:solidFill>
                <a:latin typeface="Segoe UI Semibold" panose="020B0702040204020203" pitchFamily="34" charset="0"/>
                <a:cs typeface="Segoe UI Semibold" panose="020B0702040204020203" pitchFamily="34" charset="0"/>
              </a:rPr>
              <a:t>Wherefore, you can testify that you have heard my voice, and know my words.</a:t>
            </a:r>
          </a:p>
          <a:p>
            <a:pPr fontAlgn="base"/>
            <a:r>
              <a:rPr lang="en-US" b="1" dirty="0">
                <a:solidFill>
                  <a:schemeClr val="bg1"/>
                </a:solidFill>
                <a:latin typeface="Segoe UI Semibold" panose="020B0702040204020203" pitchFamily="34" charset="0"/>
                <a:cs typeface="Segoe UI Semibold" panose="020B0702040204020203" pitchFamily="34" charset="0"/>
              </a:rPr>
              <a:t>47 </a:t>
            </a:r>
            <a:r>
              <a:rPr lang="en-US" dirty="0">
                <a:solidFill>
                  <a:schemeClr val="bg1"/>
                </a:solidFill>
                <a:latin typeface="Segoe UI Semibold" panose="020B0702040204020203" pitchFamily="34" charset="0"/>
                <a:cs typeface="Segoe UI Semibold" panose="020B0702040204020203" pitchFamily="34" charset="0"/>
              </a:rPr>
              <a:t>Behold, I, Jesus Christ, your Lord and your God, and your Redeemer, by the power of my Spirit have spoken it. Amen.</a:t>
            </a:r>
            <a:endParaRPr lang="en-US" b="0" i="0" dirty="0">
              <a:solidFill>
                <a:schemeClr val="bg1"/>
              </a:solidFill>
              <a:effectLst/>
              <a:latin typeface="Segoe UI Semibold" panose="020B0702040204020203" pitchFamily="34" charset="0"/>
              <a:cs typeface="Segoe UI Semibold" panose="020B0702040204020203" pitchFamily="34" charset="0"/>
            </a:endParaRPr>
          </a:p>
        </p:txBody>
      </p:sp>
    </p:spTree>
    <p:extLst>
      <p:ext uri="{BB962C8B-B14F-4D97-AF65-F5344CB8AC3E}">
        <p14:creationId xmlns:p14="http://schemas.microsoft.com/office/powerpoint/2010/main" val="1130127302"/>
      </p:ext>
    </p:extLst>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ubtitle 4">
            <a:extLst>
              <a:ext uri="{FF2B5EF4-FFF2-40B4-BE49-F238E27FC236}">
                <a16:creationId xmlns:a16="http://schemas.microsoft.com/office/drawing/2014/main" id="{4F2B27ED-CE69-43C4-854C-35DA059B270B}"/>
              </a:ext>
            </a:extLst>
          </p:cNvPr>
          <p:cNvSpPr txBox="1">
            <a:spLocks/>
          </p:cNvSpPr>
          <p:nvPr/>
        </p:nvSpPr>
        <p:spPr>
          <a:xfrm>
            <a:off x="9490387" y="420493"/>
            <a:ext cx="1566820" cy="47048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bg1"/>
                </a:solidFill>
                <a:latin typeface="Cambria Math" panose="02040503050406030204" pitchFamily="18" charset="0"/>
                <a:ea typeface="Cambria Math" panose="02040503050406030204" pitchFamily="18" charset="0"/>
              </a:rPr>
              <a:t>LESSON 23</a:t>
            </a:r>
          </a:p>
        </p:txBody>
      </p:sp>
      <p:sp>
        <p:nvSpPr>
          <p:cNvPr id="2" name="Rectangle 1">
            <a:extLst>
              <a:ext uri="{FF2B5EF4-FFF2-40B4-BE49-F238E27FC236}">
                <a16:creationId xmlns:a16="http://schemas.microsoft.com/office/drawing/2014/main" id="{2385D767-1A6C-4B14-B3B5-D9DF5A5A336E}"/>
              </a:ext>
            </a:extLst>
          </p:cNvPr>
          <p:cNvSpPr/>
          <p:nvPr/>
        </p:nvSpPr>
        <p:spPr>
          <a:xfrm>
            <a:off x="3952240" y="1150281"/>
            <a:ext cx="4287520" cy="369332"/>
          </a:xfrm>
          <a:prstGeom prst="rect">
            <a:avLst/>
          </a:prstGeom>
        </p:spPr>
        <p:txBody>
          <a:bodyPr wrap="none">
            <a:spAutoFit/>
          </a:bodyPr>
          <a:lstStyle/>
          <a:p>
            <a:r>
              <a:rPr lang="en-US" dirty="0">
                <a:solidFill>
                  <a:schemeClr val="bg1"/>
                </a:solidFill>
                <a:latin typeface="Segoe UI Semibold" panose="020B0702040204020203" pitchFamily="34" charset="0"/>
                <a:cs typeface="Segoe UI Semibold" panose="020B0702040204020203" pitchFamily="34" charset="0"/>
              </a:rPr>
              <a:t>How can we hear the voice of the Lord?</a:t>
            </a:r>
          </a:p>
        </p:txBody>
      </p:sp>
      <p:sp>
        <p:nvSpPr>
          <p:cNvPr id="3" name="Rectangle 2">
            <a:extLst>
              <a:ext uri="{FF2B5EF4-FFF2-40B4-BE49-F238E27FC236}">
                <a16:creationId xmlns:a16="http://schemas.microsoft.com/office/drawing/2014/main" id="{DE13782F-674D-4374-8DC9-D85FF531A84A}"/>
              </a:ext>
            </a:extLst>
          </p:cNvPr>
          <p:cNvSpPr/>
          <p:nvPr/>
        </p:nvSpPr>
        <p:spPr>
          <a:xfrm>
            <a:off x="1792406" y="1628394"/>
            <a:ext cx="8607188" cy="707886"/>
          </a:xfrm>
          <a:prstGeom prst="rect">
            <a:avLst/>
          </a:prstGeom>
        </p:spPr>
        <p:txBody>
          <a:bodyPr wrap="square">
            <a:spAutoFit/>
          </a:bodyPr>
          <a:lstStyle/>
          <a:p>
            <a:pPr algn="ctr"/>
            <a:r>
              <a:rPr lang="en-US" sz="2000" b="1" dirty="0">
                <a:solidFill>
                  <a:schemeClr val="bg1"/>
                </a:solidFill>
                <a:latin typeface="Arial" panose="020B0604020202020204" pitchFamily="34" charset="0"/>
                <a:cs typeface="Arial" panose="020B0604020202020204" pitchFamily="34" charset="0"/>
              </a:rPr>
              <a:t>We can hear the voice of Jesus Christ as we read the scriptures by the power of the Spirit.</a:t>
            </a:r>
          </a:p>
        </p:txBody>
      </p:sp>
      <p:sp>
        <p:nvSpPr>
          <p:cNvPr id="4" name="Rectangle 3">
            <a:extLst>
              <a:ext uri="{FF2B5EF4-FFF2-40B4-BE49-F238E27FC236}">
                <a16:creationId xmlns:a16="http://schemas.microsoft.com/office/drawing/2014/main" id="{427CCBD0-3C32-4621-BC38-C8259BF86414}"/>
              </a:ext>
            </a:extLst>
          </p:cNvPr>
          <p:cNvSpPr/>
          <p:nvPr/>
        </p:nvSpPr>
        <p:spPr>
          <a:xfrm>
            <a:off x="2091396" y="2684314"/>
            <a:ext cx="8009207" cy="369332"/>
          </a:xfrm>
          <a:prstGeom prst="rect">
            <a:avLst/>
          </a:prstGeom>
        </p:spPr>
        <p:txBody>
          <a:bodyPr wrap="square">
            <a:spAutoFit/>
          </a:bodyPr>
          <a:lstStyle/>
          <a:p>
            <a:r>
              <a:rPr lang="en-US" dirty="0">
                <a:solidFill>
                  <a:schemeClr val="bg1"/>
                </a:solidFill>
                <a:latin typeface="Segoe UI Semibold" panose="020B0702040204020203" pitchFamily="34" charset="0"/>
                <a:cs typeface="Segoe UI Semibold" panose="020B0702040204020203" pitchFamily="34" charset="0"/>
              </a:rPr>
              <a:t>In what ways does scripture study help us hear the voice of Jesus Christ?</a:t>
            </a:r>
          </a:p>
        </p:txBody>
      </p:sp>
      <p:sp>
        <p:nvSpPr>
          <p:cNvPr id="8" name="Rectangle 7">
            <a:extLst>
              <a:ext uri="{FF2B5EF4-FFF2-40B4-BE49-F238E27FC236}">
                <a16:creationId xmlns:a16="http://schemas.microsoft.com/office/drawing/2014/main" id="{E77879E3-EE15-4B62-A0F4-2152CA771988}"/>
              </a:ext>
            </a:extLst>
          </p:cNvPr>
          <p:cNvSpPr/>
          <p:nvPr/>
        </p:nvSpPr>
        <p:spPr>
          <a:xfrm>
            <a:off x="1614746" y="3804355"/>
            <a:ext cx="3874779" cy="400110"/>
          </a:xfrm>
          <a:prstGeom prst="rect">
            <a:avLst/>
          </a:prstGeom>
        </p:spPr>
        <p:txBody>
          <a:bodyPr wrap="none">
            <a:spAutoFit/>
          </a:bodyPr>
          <a:lstStyle/>
          <a:p>
            <a:r>
              <a:rPr lang="en-US" sz="2000" b="1" dirty="0">
                <a:solidFill>
                  <a:schemeClr val="bg1"/>
                </a:solidFill>
                <a:latin typeface="Arial" panose="020B0604020202020204" pitchFamily="34" charset="0"/>
                <a:cs typeface="Arial" panose="020B0604020202020204" pitchFamily="34" charset="0"/>
              </a:rPr>
              <a:t>Doctrine and Covenants 8:2-3.</a:t>
            </a:r>
          </a:p>
        </p:txBody>
      </p:sp>
      <p:sp>
        <p:nvSpPr>
          <p:cNvPr id="5" name="Rectangle 4">
            <a:extLst>
              <a:ext uri="{FF2B5EF4-FFF2-40B4-BE49-F238E27FC236}">
                <a16:creationId xmlns:a16="http://schemas.microsoft.com/office/drawing/2014/main" id="{9E22C308-E5AB-47B0-899D-AB23DFE783D5}"/>
              </a:ext>
            </a:extLst>
          </p:cNvPr>
          <p:cNvSpPr/>
          <p:nvPr/>
        </p:nvSpPr>
        <p:spPr>
          <a:xfrm>
            <a:off x="1614746" y="4134977"/>
            <a:ext cx="9508180" cy="1200329"/>
          </a:xfrm>
          <a:prstGeom prst="rect">
            <a:avLst/>
          </a:prstGeom>
        </p:spPr>
        <p:txBody>
          <a:bodyPr wrap="square">
            <a:spAutoFit/>
          </a:bodyPr>
          <a:lstStyle/>
          <a:p>
            <a:pPr fontAlgn="base"/>
            <a:r>
              <a:rPr lang="en-US" b="1" dirty="0">
                <a:solidFill>
                  <a:srgbClr val="333333"/>
                </a:solidFill>
                <a:latin typeface="Segoe UI Semibold" panose="020B0702040204020203" pitchFamily="34" charset="0"/>
                <a:cs typeface="Segoe UI Semibold" panose="020B0702040204020203" pitchFamily="34" charset="0"/>
              </a:rPr>
              <a:t>2 </a:t>
            </a:r>
            <a:r>
              <a:rPr lang="en-US" dirty="0">
                <a:solidFill>
                  <a:srgbClr val="333333"/>
                </a:solidFill>
                <a:latin typeface="Segoe UI Semibold" panose="020B0702040204020203" pitchFamily="34" charset="0"/>
                <a:cs typeface="Segoe UI Semibold" panose="020B0702040204020203" pitchFamily="34" charset="0"/>
              </a:rPr>
              <a:t>Yea, behold, I will tell you in your mind and in your heart, by the Holy Ghost, which shall come upon you and which shall dwell in your heart.</a:t>
            </a:r>
          </a:p>
          <a:p>
            <a:pPr fontAlgn="base"/>
            <a:r>
              <a:rPr lang="en-US" b="1" dirty="0">
                <a:solidFill>
                  <a:srgbClr val="333333"/>
                </a:solidFill>
                <a:latin typeface="Segoe UI Semibold" panose="020B0702040204020203" pitchFamily="34" charset="0"/>
                <a:cs typeface="Segoe UI Semibold" panose="020B0702040204020203" pitchFamily="34" charset="0"/>
              </a:rPr>
              <a:t>3 </a:t>
            </a:r>
            <a:r>
              <a:rPr lang="en-US" dirty="0">
                <a:solidFill>
                  <a:srgbClr val="333333"/>
                </a:solidFill>
                <a:latin typeface="Segoe UI Semibold" panose="020B0702040204020203" pitchFamily="34" charset="0"/>
                <a:cs typeface="Segoe UI Semibold" panose="020B0702040204020203" pitchFamily="34" charset="0"/>
              </a:rPr>
              <a:t>Now, behold, this is the spirit of revelation; behold, this is the spirit by which Moses brought the children of Israel through the Red Sea on dry ground.</a:t>
            </a:r>
            <a:endParaRPr lang="en-US" b="0" i="0" dirty="0">
              <a:solidFill>
                <a:srgbClr val="333333"/>
              </a:solidFill>
              <a:effectLst/>
              <a:latin typeface="Segoe UI Semibold" panose="020B0702040204020203" pitchFamily="34" charset="0"/>
              <a:cs typeface="Segoe UI Semibold" panose="020B0702040204020203" pitchFamily="34" charset="0"/>
            </a:endParaRPr>
          </a:p>
        </p:txBody>
      </p:sp>
      <p:sp>
        <p:nvSpPr>
          <p:cNvPr id="9" name="Rectangle 8">
            <a:extLst>
              <a:ext uri="{FF2B5EF4-FFF2-40B4-BE49-F238E27FC236}">
                <a16:creationId xmlns:a16="http://schemas.microsoft.com/office/drawing/2014/main" id="{5E72CE73-836B-4808-8B24-1365FCC5F696}"/>
              </a:ext>
            </a:extLst>
          </p:cNvPr>
          <p:cNvSpPr/>
          <p:nvPr/>
        </p:nvSpPr>
        <p:spPr>
          <a:xfrm>
            <a:off x="1614746" y="4124267"/>
            <a:ext cx="9112394" cy="1200329"/>
          </a:xfrm>
          <a:prstGeom prst="rect">
            <a:avLst/>
          </a:prstGeom>
        </p:spPr>
        <p:txBody>
          <a:bodyPr wrap="square">
            <a:spAutoFit/>
          </a:bodyPr>
          <a:lstStyle/>
          <a:p>
            <a:pPr fontAlgn="base"/>
            <a:r>
              <a:rPr lang="en-US" b="1" dirty="0">
                <a:solidFill>
                  <a:srgbClr val="FF0000"/>
                </a:solidFill>
                <a:latin typeface="Segoe UI Semibold" panose="020B0702040204020203" pitchFamily="34" charset="0"/>
                <a:cs typeface="Segoe UI Semibold" panose="020B0702040204020203" pitchFamily="34" charset="0"/>
              </a:rPr>
              <a:t>2 </a:t>
            </a:r>
            <a:r>
              <a:rPr lang="en-US" dirty="0">
                <a:solidFill>
                  <a:srgbClr val="FF0000"/>
                </a:solidFill>
                <a:latin typeface="Segoe UI Semibold" panose="020B0702040204020203" pitchFamily="34" charset="0"/>
                <a:cs typeface="Segoe UI Semibold" panose="020B0702040204020203" pitchFamily="34" charset="0"/>
              </a:rPr>
              <a:t>Yea, behold, I will tell you in your mind and in your heart, by the Holy Ghost, which shall come upon you and which shall dwell in your heart.</a:t>
            </a:r>
          </a:p>
          <a:p>
            <a:pPr fontAlgn="base"/>
            <a:r>
              <a:rPr lang="en-US" b="1" dirty="0">
                <a:solidFill>
                  <a:srgbClr val="FF0000"/>
                </a:solidFill>
                <a:latin typeface="Segoe UI Semibold" panose="020B0702040204020203" pitchFamily="34" charset="0"/>
                <a:cs typeface="Segoe UI Semibold" panose="020B0702040204020203" pitchFamily="34" charset="0"/>
              </a:rPr>
              <a:t>3 </a:t>
            </a:r>
            <a:r>
              <a:rPr lang="en-US" dirty="0">
                <a:solidFill>
                  <a:srgbClr val="FF0000"/>
                </a:solidFill>
                <a:latin typeface="Segoe UI Semibold" panose="020B0702040204020203" pitchFamily="34" charset="0"/>
                <a:cs typeface="Segoe UI Semibold" panose="020B0702040204020203" pitchFamily="34" charset="0"/>
              </a:rPr>
              <a:t>Now, behold, this is the spirit of revelation; behold, this is the spirit by which Moses brought the children of Israel through the Red Sea on dry ground.</a:t>
            </a:r>
            <a:endParaRPr lang="en-US" b="0" i="0" dirty="0">
              <a:solidFill>
                <a:srgbClr val="FF0000"/>
              </a:solidFill>
              <a:effectLst/>
              <a:latin typeface="Segoe UI Semibold" panose="020B0702040204020203" pitchFamily="34" charset="0"/>
              <a:cs typeface="Segoe UI Semibold" panose="020B0702040204020203" pitchFamily="34" charset="0"/>
            </a:endParaRPr>
          </a:p>
        </p:txBody>
      </p:sp>
    </p:spTree>
    <p:extLst>
      <p:ext uri="{BB962C8B-B14F-4D97-AF65-F5344CB8AC3E}">
        <p14:creationId xmlns:p14="http://schemas.microsoft.com/office/powerpoint/2010/main" val="186833638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1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2000"/>
                                        <p:tgtEl>
                                          <p:spTgt spid="5"/>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20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8" grpId="0"/>
      <p:bldP spid="5" grpId="0"/>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ubtitle 4">
            <a:extLst>
              <a:ext uri="{FF2B5EF4-FFF2-40B4-BE49-F238E27FC236}">
                <a16:creationId xmlns:a16="http://schemas.microsoft.com/office/drawing/2014/main" id="{4F2B27ED-CE69-43C4-854C-35DA059B270B}"/>
              </a:ext>
            </a:extLst>
          </p:cNvPr>
          <p:cNvSpPr txBox="1">
            <a:spLocks/>
          </p:cNvSpPr>
          <p:nvPr/>
        </p:nvSpPr>
        <p:spPr>
          <a:xfrm>
            <a:off x="9490387" y="420493"/>
            <a:ext cx="1566820" cy="47048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bg1"/>
                </a:solidFill>
                <a:latin typeface="Cambria Math" panose="02040503050406030204" pitchFamily="18" charset="0"/>
                <a:ea typeface="Cambria Math" panose="02040503050406030204" pitchFamily="18" charset="0"/>
              </a:rPr>
              <a:t>LESSON 23</a:t>
            </a:r>
          </a:p>
        </p:txBody>
      </p:sp>
      <p:sp>
        <p:nvSpPr>
          <p:cNvPr id="2" name="Rectangle 1">
            <a:extLst>
              <a:ext uri="{FF2B5EF4-FFF2-40B4-BE49-F238E27FC236}">
                <a16:creationId xmlns:a16="http://schemas.microsoft.com/office/drawing/2014/main" id="{6E0EA41C-6D9A-4D8A-9F09-B662D70FC347}"/>
              </a:ext>
            </a:extLst>
          </p:cNvPr>
          <p:cNvSpPr/>
          <p:nvPr/>
        </p:nvSpPr>
        <p:spPr>
          <a:xfrm>
            <a:off x="1586997" y="2459504"/>
            <a:ext cx="8686800" cy="2246769"/>
          </a:xfrm>
          <a:prstGeom prst="rect">
            <a:avLst/>
          </a:prstGeom>
        </p:spPr>
        <p:txBody>
          <a:bodyPr wrap="square">
            <a:spAutoFit/>
          </a:bodyPr>
          <a:lstStyle/>
          <a:p>
            <a:pPr algn="ctr"/>
            <a:r>
              <a:rPr lang="en-US" sz="2000" dirty="0">
                <a:solidFill>
                  <a:schemeClr val="bg1"/>
                </a:solidFill>
                <a:latin typeface="Segoe UI Semibold" panose="020B0702040204020203" pitchFamily="34" charset="0"/>
                <a:cs typeface="Segoe UI Semibold" panose="020B0702040204020203" pitchFamily="34" charset="0"/>
              </a:rPr>
              <a:t>How might this truth influence the way you think about the scriptures?</a:t>
            </a:r>
          </a:p>
          <a:p>
            <a:pPr algn="ctr"/>
            <a:endParaRPr lang="en-US" sz="2000" dirty="0">
              <a:solidFill>
                <a:schemeClr val="bg1"/>
              </a:solidFill>
              <a:latin typeface="Segoe UI Semibold" panose="020B0702040204020203" pitchFamily="34" charset="0"/>
              <a:cs typeface="Segoe UI Semibold" panose="020B0702040204020203" pitchFamily="34" charset="0"/>
            </a:endParaRPr>
          </a:p>
          <a:p>
            <a:pPr algn="ctr"/>
            <a:r>
              <a:rPr lang="en-US" sz="2000" dirty="0">
                <a:solidFill>
                  <a:schemeClr val="bg1"/>
                </a:solidFill>
                <a:latin typeface="Segoe UI Semibold" panose="020B0702040204020203" pitchFamily="34" charset="0"/>
                <a:cs typeface="Segoe UI Semibold" panose="020B0702040204020203" pitchFamily="34" charset="0"/>
              </a:rPr>
              <a:t>How might it guide you as you choose the time and place in which you read the scriptures? </a:t>
            </a:r>
          </a:p>
          <a:p>
            <a:endParaRPr lang="en-US" sz="2000" dirty="0">
              <a:solidFill>
                <a:schemeClr val="bg1"/>
              </a:solidFill>
              <a:latin typeface="Segoe UI Semibold" panose="020B0702040204020203" pitchFamily="34" charset="0"/>
              <a:cs typeface="Segoe UI Semibold" panose="020B0702040204020203" pitchFamily="34" charset="0"/>
            </a:endParaRPr>
          </a:p>
          <a:p>
            <a:pPr algn="ctr"/>
            <a:r>
              <a:rPr lang="en-US" sz="2000" dirty="0">
                <a:solidFill>
                  <a:schemeClr val="bg1"/>
                </a:solidFill>
                <a:latin typeface="Segoe UI Semibold" panose="020B0702040204020203" pitchFamily="34" charset="0"/>
                <a:cs typeface="Segoe UI Semibold" panose="020B0702040204020203" pitchFamily="34" charset="0"/>
              </a:rPr>
              <a:t>When have you felt the Lord inspire you as you have read or pondered the scriptures?</a:t>
            </a:r>
          </a:p>
        </p:txBody>
      </p:sp>
    </p:spTree>
    <p:extLst>
      <p:ext uri="{BB962C8B-B14F-4D97-AF65-F5344CB8AC3E}">
        <p14:creationId xmlns:p14="http://schemas.microsoft.com/office/powerpoint/2010/main" val="986900138"/>
      </p:ext>
    </p:extLst>
  </p:cSld>
  <p:clrMapOvr>
    <a:masterClrMapping/>
  </p:clrMapOvr>
  <mc:AlternateContent xmlns:mc="http://schemas.openxmlformats.org/markup-compatibility/2006">
    <mc:Choice xmlns:p14="http://schemas.microsoft.com/office/powerpoint/2010/main" Requires="p14">
      <p:transition spd="slow" p14:dur="1300">
        <p14:pan dir="d"/>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rgbClr val="C00000"/>
            </a:gs>
            <a:gs pos="51000">
              <a:schemeClr val="accent1">
                <a:lumMod val="0"/>
                <a:lumOff val="100000"/>
              </a:schemeClr>
            </a:gs>
            <a:gs pos="100000">
              <a:schemeClr val="accent1">
                <a:lumMod val="100000"/>
              </a:schemeClr>
            </a:gs>
          </a:gsLst>
          <a:lin ang="16200000" scaled="0"/>
          <a:tileRect/>
        </a:gradFill>
        <a:effectLst/>
      </p:bgPr>
    </p:bg>
    <p:spTree>
      <p:nvGrpSpPr>
        <p:cNvPr id="1" name=""/>
        <p:cNvGrpSpPr/>
        <p:nvPr/>
      </p:nvGrpSpPr>
      <p:grpSpPr>
        <a:xfrm>
          <a:off x="0" y="0"/>
          <a:ext cx="0" cy="0"/>
          <a:chOff x="0" y="0"/>
          <a:chExt cx="0" cy="0"/>
        </a:xfrm>
      </p:grpSpPr>
      <p:sp>
        <p:nvSpPr>
          <p:cNvPr id="7" name="Subtitle 4">
            <a:extLst>
              <a:ext uri="{FF2B5EF4-FFF2-40B4-BE49-F238E27FC236}">
                <a16:creationId xmlns:a16="http://schemas.microsoft.com/office/drawing/2014/main" id="{4F2B27ED-CE69-43C4-854C-35DA059B270B}"/>
              </a:ext>
            </a:extLst>
          </p:cNvPr>
          <p:cNvSpPr txBox="1">
            <a:spLocks/>
          </p:cNvSpPr>
          <p:nvPr/>
        </p:nvSpPr>
        <p:spPr>
          <a:xfrm>
            <a:off x="9490387" y="420493"/>
            <a:ext cx="1566820" cy="47048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bg1"/>
                </a:solidFill>
                <a:latin typeface="Cambria Math" panose="02040503050406030204" pitchFamily="18" charset="0"/>
                <a:ea typeface="Cambria Math" panose="02040503050406030204" pitchFamily="18" charset="0"/>
              </a:rPr>
              <a:t>LESSON 23</a:t>
            </a:r>
          </a:p>
        </p:txBody>
      </p:sp>
      <p:sp>
        <p:nvSpPr>
          <p:cNvPr id="4" name="Rectangle 3">
            <a:extLst>
              <a:ext uri="{FF2B5EF4-FFF2-40B4-BE49-F238E27FC236}">
                <a16:creationId xmlns:a16="http://schemas.microsoft.com/office/drawing/2014/main" id="{B905BBBC-0070-4477-A0E8-4B768C69B10C}"/>
              </a:ext>
            </a:extLst>
          </p:cNvPr>
          <p:cNvSpPr/>
          <p:nvPr/>
        </p:nvSpPr>
        <p:spPr>
          <a:xfrm>
            <a:off x="3503783" y="3009538"/>
            <a:ext cx="5542286" cy="523220"/>
          </a:xfrm>
          <a:prstGeom prst="rect">
            <a:avLst/>
          </a:prstGeom>
        </p:spPr>
        <p:txBody>
          <a:bodyPr wrap="none">
            <a:spAutoFit/>
          </a:bodyPr>
          <a:lstStyle/>
          <a:p>
            <a:r>
              <a:rPr lang="en-US" sz="2800" b="1" dirty="0">
                <a:solidFill>
                  <a:schemeClr val="bg1"/>
                </a:solidFill>
                <a:latin typeface="Segoe UI Semibold" panose="020B0702040204020203" pitchFamily="34" charset="0"/>
                <a:cs typeface="Segoe UI Semibold" panose="020B0702040204020203" pitchFamily="34" charset="0"/>
              </a:rPr>
              <a:t>Doctrine and Covenants 18:17–47</a:t>
            </a:r>
          </a:p>
        </p:txBody>
      </p:sp>
    </p:spTree>
    <p:extLst>
      <p:ext uri="{BB962C8B-B14F-4D97-AF65-F5344CB8AC3E}">
        <p14:creationId xmlns:p14="http://schemas.microsoft.com/office/powerpoint/2010/main" val="209416750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4000">
              <a:srgbClr val="C00000"/>
            </a:gs>
            <a:gs pos="40000">
              <a:schemeClr val="accent1">
                <a:lumMod val="0"/>
                <a:lumOff val="100000"/>
              </a:schemeClr>
            </a:gs>
            <a:gs pos="91000">
              <a:schemeClr val="accent1">
                <a:lumMod val="100000"/>
              </a:schemeClr>
            </a:gs>
          </a:gsLst>
          <a:lin ang="7800000" scaled="0"/>
          <a:tileRect/>
        </a:gradFill>
        <a:effectLst/>
      </p:bgPr>
    </p:bg>
    <p:spTree>
      <p:nvGrpSpPr>
        <p:cNvPr id="1" name=""/>
        <p:cNvGrpSpPr/>
        <p:nvPr/>
      </p:nvGrpSpPr>
      <p:grpSpPr>
        <a:xfrm>
          <a:off x="0" y="0"/>
          <a:ext cx="0" cy="0"/>
          <a:chOff x="0" y="0"/>
          <a:chExt cx="0" cy="0"/>
        </a:xfrm>
      </p:grpSpPr>
      <p:sp>
        <p:nvSpPr>
          <p:cNvPr id="7" name="Subtitle 4">
            <a:extLst>
              <a:ext uri="{FF2B5EF4-FFF2-40B4-BE49-F238E27FC236}">
                <a16:creationId xmlns:a16="http://schemas.microsoft.com/office/drawing/2014/main" id="{4F2B27ED-CE69-43C4-854C-35DA059B270B}"/>
              </a:ext>
            </a:extLst>
          </p:cNvPr>
          <p:cNvSpPr txBox="1">
            <a:spLocks/>
          </p:cNvSpPr>
          <p:nvPr/>
        </p:nvSpPr>
        <p:spPr>
          <a:xfrm>
            <a:off x="9490387" y="420493"/>
            <a:ext cx="1566820" cy="47048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bg1"/>
                </a:solidFill>
                <a:latin typeface="Cambria Math" panose="02040503050406030204" pitchFamily="18" charset="0"/>
                <a:ea typeface="Cambria Math" panose="02040503050406030204" pitchFamily="18" charset="0"/>
              </a:rPr>
              <a:t>LESSON 23</a:t>
            </a:r>
          </a:p>
        </p:txBody>
      </p:sp>
      <p:sp>
        <p:nvSpPr>
          <p:cNvPr id="4" name="Rectangle 3">
            <a:extLst>
              <a:ext uri="{FF2B5EF4-FFF2-40B4-BE49-F238E27FC236}">
                <a16:creationId xmlns:a16="http://schemas.microsoft.com/office/drawing/2014/main" id="{F78F98E2-2EF1-4B7A-848D-1EEBF5204F2A}"/>
              </a:ext>
            </a:extLst>
          </p:cNvPr>
          <p:cNvSpPr/>
          <p:nvPr/>
        </p:nvSpPr>
        <p:spPr>
          <a:xfrm>
            <a:off x="1134793" y="890974"/>
            <a:ext cx="4277133" cy="430887"/>
          </a:xfrm>
          <a:prstGeom prst="rect">
            <a:avLst/>
          </a:prstGeom>
        </p:spPr>
        <p:txBody>
          <a:bodyPr wrap="none">
            <a:spAutoFit/>
          </a:bodyPr>
          <a:lstStyle/>
          <a:p>
            <a:r>
              <a:rPr lang="en-US" sz="2200" b="1" dirty="0">
                <a:solidFill>
                  <a:schemeClr val="bg1"/>
                </a:solidFill>
                <a:latin typeface="Times New Roman" panose="02020603050405020304" pitchFamily="18" charset="0"/>
                <a:cs typeface="Times New Roman" panose="02020603050405020304" pitchFamily="18" charset="0"/>
              </a:rPr>
              <a:t>Doctrine and Covenants 18:17-25.</a:t>
            </a:r>
          </a:p>
        </p:txBody>
      </p:sp>
      <p:sp>
        <p:nvSpPr>
          <p:cNvPr id="2" name="Rectangle 1">
            <a:extLst>
              <a:ext uri="{FF2B5EF4-FFF2-40B4-BE49-F238E27FC236}">
                <a16:creationId xmlns:a16="http://schemas.microsoft.com/office/drawing/2014/main" id="{C2DA8F4B-ED86-413B-84E1-7689A9D74CCF}"/>
              </a:ext>
            </a:extLst>
          </p:cNvPr>
          <p:cNvSpPr/>
          <p:nvPr/>
        </p:nvSpPr>
        <p:spPr>
          <a:xfrm>
            <a:off x="1452870" y="2486731"/>
            <a:ext cx="9286260" cy="1200329"/>
          </a:xfrm>
          <a:prstGeom prst="rect">
            <a:avLst/>
          </a:prstGeom>
        </p:spPr>
        <p:txBody>
          <a:bodyPr wrap="none">
            <a:spAutoFit/>
          </a:bodyPr>
          <a:lstStyle/>
          <a:p>
            <a:pPr algn="ctr"/>
            <a:r>
              <a:rPr lang="en-US" sz="3600" dirty="0">
                <a:solidFill>
                  <a:schemeClr val="bg1"/>
                </a:solidFill>
                <a:latin typeface="Segoe UI Semibold" panose="020B0702040204020203" pitchFamily="34" charset="0"/>
                <a:cs typeface="Segoe UI Semibold" panose="020B0702040204020203" pitchFamily="34" charset="0"/>
              </a:rPr>
              <a:t>“Jesus Christ teaches that His name </a:t>
            </a:r>
          </a:p>
          <a:p>
            <a:pPr algn="ctr"/>
            <a:r>
              <a:rPr lang="en-US" sz="3600" dirty="0">
                <a:solidFill>
                  <a:schemeClr val="bg1"/>
                </a:solidFill>
                <a:latin typeface="Segoe UI Semibold" panose="020B0702040204020203" pitchFamily="34" charset="0"/>
                <a:cs typeface="Segoe UI Semibold" panose="020B0702040204020203" pitchFamily="34" charset="0"/>
              </a:rPr>
              <a:t>is the only name whereby we can be saved”</a:t>
            </a:r>
          </a:p>
        </p:txBody>
      </p:sp>
    </p:spTree>
    <p:extLst>
      <p:ext uri="{BB962C8B-B14F-4D97-AF65-F5344CB8AC3E}">
        <p14:creationId xmlns:p14="http://schemas.microsoft.com/office/powerpoint/2010/main" val="2245227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rgbClr val="C00000"/>
            </a:gs>
            <a:gs pos="35000">
              <a:schemeClr val="accent1">
                <a:lumMod val="0"/>
                <a:lumOff val="100000"/>
              </a:schemeClr>
            </a:gs>
            <a:gs pos="100000">
              <a:schemeClr val="accent1">
                <a:lumMod val="100000"/>
              </a:schemeClr>
            </a:gs>
          </a:gsLst>
          <a:path path="rect">
            <a:fillToRect l="100000" t="100000"/>
          </a:path>
          <a:tileRect r="-100000" b="-100000"/>
        </a:gradFill>
        <a:effectLst/>
      </p:bgPr>
    </p:bg>
    <p:spTree>
      <p:nvGrpSpPr>
        <p:cNvPr id="1" name=""/>
        <p:cNvGrpSpPr/>
        <p:nvPr/>
      </p:nvGrpSpPr>
      <p:grpSpPr>
        <a:xfrm>
          <a:off x="0" y="0"/>
          <a:ext cx="0" cy="0"/>
          <a:chOff x="0" y="0"/>
          <a:chExt cx="0" cy="0"/>
        </a:xfrm>
      </p:grpSpPr>
      <p:sp>
        <p:nvSpPr>
          <p:cNvPr id="7" name="Subtitle 4">
            <a:extLst>
              <a:ext uri="{FF2B5EF4-FFF2-40B4-BE49-F238E27FC236}">
                <a16:creationId xmlns:a16="http://schemas.microsoft.com/office/drawing/2014/main" id="{4F2B27ED-CE69-43C4-854C-35DA059B270B}"/>
              </a:ext>
            </a:extLst>
          </p:cNvPr>
          <p:cNvSpPr txBox="1">
            <a:spLocks/>
          </p:cNvSpPr>
          <p:nvPr/>
        </p:nvSpPr>
        <p:spPr>
          <a:xfrm>
            <a:off x="9490387" y="420493"/>
            <a:ext cx="1566820" cy="47048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bg1"/>
                </a:solidFill>
                <a:latin typeface="Cambria Math" panose="02040503050406030204" pitchFamily="18" charset="0"/>
                <a:ea typeface="Cambria Math" panose="02040503050406030204" pitchFamily="18" charset="0"/>
              </a:rPr>
              <a:t>LESSON 23</a:t>
            </a:r>
          </a:p>
        </p:txBody>
      </p:sp>
      <p:sp>
        <p:nvSpPr>
          <p:cNvPr id="3" name="Rectangle 2">
            <a:extLst>
              <a:ext uri="{FF2B5EF4-FFF2-40B4-BE49-F238E27FC236}">
                <a16:creationId xmlns:a16="http://schemas.microsoft.com/office/drawing/2014/main" id="{FA9EAF70-3915-46EC-9ED9-2EE6C6AE58EF}"/>
              </a:ext>
            </a:extLst>
          </p:cNvPr>
          <p:cNvSpPr/>
          <p:nvPr/>
        </p:nvSpPr>
        <p:spPr>
          <a:xfrm>
            <a:off x="3978204" y="1052375"/>
            <a:ext cx="4299703" cy="369332"/>
          </a:xfrm>
          <a:prstGeom prst="rect">
            <a:avLst/>
          </a:prstGeom>
        </p:spPr>
        <p:txBody>
          <a:bodyPr wrap="none">
            <a:spAutoFit/>
          </a:bodyPr>
          <a:lstStyle/>
          <a:p>
            <a:r>
              <a:rPr lang="en-US" dirty="0">
                <a:solidFill>
                  <a:schemeClr val="bg1"/>
                </a:solidFill>
                <a:latin typeface="Segoe UI Semibold" panose="020B0702040204020203" pitchFamily="34" charset="0"/>
                <a:cs typeface="Segoe UI Semibold" panose="020B0702040204020203" pitchFamily="34" charset="0"/>
              </a:rPr>
              <a:t>What does your surname mean to you?</a:t>
            </a:r>
          </a:p>
        </p:txBody>
      </p:sp>
      <p:sp>
        <p:nvSpPr>
          <p:cNvPr id="4" name="Rectangle 3">
            <a:extLst>
              <a:ext uri="{FF2B5EF4-FFF2-40B4-BE49-F238E27FC236}">
                <a16:creationId xmlns:a16="http://schemas.microsoft.com/office/drawing/2014/main" id="{31AEE270-4D74-4472-83B4-1B7FB006F94C}"/>
              </a:ext>
            </a:extLst>
          </p:cNvPr>
          <p:cNvSpPr/>
          <p:nvPr/>
        </p:nvSpPr>
        <p:spPr>
          <a:xfrm>
            <a:off x="2931994" y="1836773"/>
            <a:ext cx="6328012" cy="369332"/>
          </a:xfrm>
          <a:prstGeom prst="rect">
            <a:avLst/>
          </a:prstGeom>
        </p:spPr>
        <p:txBody>
          <a:bodyPr wrap="square">
            <a:spAutoFit/>
          </a:bodyPr>
          <a:lstStyle/>
          <a:p>
            <a:r>
              <a:rPr lang="en-US" dirty="0">
                <a:solidFill>
                  <a:schemeClr val="bg1"/>
                </a:solidFill>
                <a:latin typeface="Segoe UI Semibold" panose="020B0702040204020203" pitchFamily="34" charset="0"/>
                <a:cs typeface="Segoe UI Semibold" panose="020B0702040204020203" pitchFamily="34" charset="0"/>
              </a:rPr>
              <a:t>What privileges and responsibilities come with that name? </a:t>
            </a:r>
          </a:p>
        </p:txBody>
      </p:sp>
      <p:sp>
        <p:nvSpPr>
          <p:cNvPr id="6" name="Rectangle 5">
            <a:extLst>
              <a:ext uri="{FF2B5EF4-FFF2-40B4-BE49-F238E27FC236}">
                <a16:creationId xmlns:a16="http://schemas.microsoft.com/office/drawing/2014/main" id="{C0A744DC-89DD-499E-805D-7FEE4B390EE0}"/>
              </a:ext>
            </a:extLst>
          </p:cNvPr>
          <p:cNvSpPr/>
          <p:nvPr/>
        </p:nvSpPr>
        <p:spPr>
          <a:xfrm>
            <a:off x="2486379" y="3036238"/>
            <a:ext cx="7283355" cy="1631216"/>
          </a:xfrm>
          <a:prstGeom prst="rect">
            <a:avLst/>
          </a:prstGeom>
        </p:spPr>
        <p:txBody>
          <a:bodyPr wrap="square">
            <a:spAutoFit/>
          </a:bodyPr>
          <a:lstStyle/>
          <a:p>
            <a:pPr algn="ctr"/>
            <a:r>
              <a:rPr lang="en-US" sz="2000" b="1" dirty="0">
                <a:solidFill>
                  <a:schemeClr val="bg1"/>
                </a:solidFill>
                <a:latin typeface="Arial" panose="020B0604020202020204" pitchFamily="34" charset="0"/>
                <a:cs typeface="Arial" panose="020B0604020202020204" pitchFamily="34" charset="0"/>
              </a:rPr>
              <a:t>Privileges </a:t>
            </a:r>
            <a:r>
              <a:rPr lang="en-US" sz="2000" dirty="0">
                <a:solidFill>
                  <a:schemeClr val="bg1"/>
                </a:solidFill>
                <a:latin typeface="Arial" panose="020B0604020202020204" pitchFamily="34" charset="0"/>
                <a:cs typeface="Arial" panose="020B0604020202020204" pitchFamily="34" charset="0"/>
              </a:rPr>
              <a:t>might include a place to live, family love, security, and being raised in the Church</a:t>
            </a:r>
            <a:r>
              <a:rPr lang="en-US" sz="2000" b="1" dirty="0">
                <a:solidFill>
                  <a:schemeClr val="bg1"/>
                </a:solidFill>
                <a:latin typeface="Arial" panose="020B0604020202020204" pitchFamily="34" charset="0"/>
                <a:cs typeface="Arial" panose="020B0604020202020204" pitchFamily="34" charset="0"/>
              </a:rPr>
              <a:t>. Responsibilities </a:t>
            </a:r>
            <a:r>
              <a:rPr lang="en-US" sz="2000" dirty="0">
                <a:solidFill>
                  <a:schemeClr val="bg1"/>
                </a:solidFill>
                <a:latin typeface="Arial" panose="020B0604020202020204" pitchFamily="34" charset="0"/>
                <a:cs typeface="Arial" panose="020B0604020202020204" pitchFamily="34" charset="0"/>
              </a:rPr>
              <a:t>might include helping to keep the home safe, treating family members with respect, doing household chores, and bringing honor to the family name.</a:t>
            </a:r>
          </a:p>
        </p:txBody>
      </p:sp>
    </p:spTree>
    <p:extLst>
      <p:ext uri="{BB962C8B-B14F-4D97-AF65-F5344CB8AC3E}">
        <p14:creationId xmlns:p14="http://schemas.microsoft.com/office/powerpoint/2010/main" val="1891992703"/>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ubtitle 4">
            <a:extLst>
              <a:ext uri="{FF2B5EF4-FFF2-40B4-BE49-F238E27FC236}">
                <a16:creationId xmlns:a16="http://schemas.microsoft.com/office/drawing/2014/main" id="{4F2B27ED-CE69-43C4-854C-35DA059B270B}"/>
              </a:ext>
            </a:extLst>
          </p:cNvPr>
          <p:cNvSpPr txBox="1">
            <a:spLocks/>
          </p:cNvSpPr>
          <p:nvPr/>
        </p:nvSpPr>
        <p:spPr>
          <a:xfrm>
            <a:off x="9490387" y="420493"/>
            <a:ext cx="1566820" cy="47048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bg1"/>
                </a:solidFill>
                <a:latin typeface="Cambria Math" panose="02040503050406030204" pitchFamily="18" charset="0"/>
                <a:ea typeface="Cambria Math" panose="02040503050406030204" pitchFamily="18" charset="0"/>
              </a:rPr>
              <a:t>LESSON 23</a:t>
            </a:r>
          </a:p>
        </p:txBody>
      </p:sp>
      <p:sp>
        <p:nvSpPr>
          <p:cNvPr id="3" name="Rectangle 2">
            <a:extLst>
              <a:ext uri="{FF2B5EF4-FFF2-40B4-BE49-F238E27FC236}">
                <a16:creationId xmlns:a16="http://schemas.microsoft.com/office/drawing/2014/main" id="{765C30F6-326F-4FB2-8571-AC6304DF5390}"/>
              </a:ext>
            </a:extLst>
          </p:cNvPr>
          <p:cNvSpPr/>
          <p:nvPr/>
        </p:nvSpPr>
        <p:spPr>
          <a:xfrm>
            <a:off x="4282138" y="1515176"/>
            <a:ext cx="3627724" cy="369332"/>
          </a:xfrm>
          <a:prstGeom prst="rect">
            <a:avLst/>
          </a:prstGeom>
        </p:spPr>
        <p:txBody>
          <a:bodyPr wrap="none">
            <a:spAutoFit/>
          </a:bodyPr>
          <a:lstStyle/>
          <a:p>
            <a:r>
              <a:rPr lang="en-US" dirty="0">
                <a:solidFill>
                  <a:schemeClr val="bg1"/>
                </a:solidFill>
                <a:latin typeface="Segoe UI Semibold" panose="020B0702040204020203" pitchFamily="34" charset="0"/>
                <a:cs typeface="Segoe UI Semibold" panose="020B0702040204020203" pitchFamily="34" charset="0"/>
              </a:rPr>
              <a:t>Doctrine and Covenants 18:17–25</a:t>
            </a:r>
          </a:p>
        </p:txBody>
      </p:sp>
      <p:sp>
        <p:nvSpPr>
          <p:cNvPr id="4" name="Rectangle 3">
            <a:extLst>
              <a:ext uri="{FF2B5EF4-FFF2-40B4-BE49-F238E27FC236}">
                <a16:creationId xmlns:a16="http://schemas.microsoft.com/office/drawing/2014/main" id="{7A20BC32-19A4-4B8A-8D9A-94DA8C1B692E}"/>
              </a:ext>
            </a:extLst>
          </p:cNvPr>
          <p:cNvSpPr/>
          <p:nvPr/>
        </p:nvSpPr>
        <p:spPr>
          <a:xfrm>
            <a:off x="1967831" y="1869906"/>
            <a:ext cx="8256338" cy="3785652"/>
          </a:xfrm>
          <a:prstGeom prst="rect">
            <a:avLst/>
          </a:prstGeom>
        </p:spPr>
        <p:txBody>
          <a:bodyPr wrap="square">
            <a:spAutoFit/>
          </a:bodyPr>
          <a:lstStyle/>
          <a:p>
            <a:pPr algn="just" fontAlgn="base"/>
            <a:r>
              <a:rPr lang="en-US" sz="1600" b="1" dirty="0">
                <a:solidFill>
                  <a:schemeClr val="bg1"/>
                </a:solidFill>
                <a:latin typeface="Segoe UI Semibold" panose="020B0702040204020203" pitchFamily="34" charset="0"/>
                <a:cs typeface="Segoe UI Semibold" panose="020B0702040204020203" pitchFamily="34" charset="0"/>
              </a:rPr>
              <a:t>17 </a:t>
            </a:r>
            <a:r>
              <a:rPr lang="en-US" sz="1600" dirty="0">
                <a:solidFill>
                  <a:schemeClr val="bg1"/>
                </a:solidFill>
                <a:latin typeface="Segoe UI Semibold" panose="020B0702040204020203" pitchFamily="34" charset="0"/>
                <a:cs typeface="Segoe UI Semibold" panose="020B0702040204020203" pitchFamily="34" charset="0"/>
              </a:rPr>
              <a:t>Behold, you have my gospel before you, and my rock, and my salvation.</a:t>
            </a:r>
          </a:p>
          <a:p>
            <a:pPr algn="just" fontAlgn="base"/>
            <a:r>
              <a:rPr lang="en-US" sz="1600" b="1" dirty="0">
                <a:solidFill>
                  <a:schemeClr val="bg1"/>
                </a:solidFill>
                <a:latin typeface="Segoe UI Semibold" panose="020B0702040204020203" pitchFamily="34" charset="0"/>
                <a:cs typeface="Segoe UI Semibold" panose="020B0702040204020203" pitchFamily="34" charset="0"/>
              </a:rPr>
              <a:t>18 </a:t>
            </a:r>
            <a:r>
              <a:rPr lang="en-US" sz="1600" dirty="0">
                <a:solidFill>
                  <a:schemeClr val="bg1"/>
                </a:solidFill>
                <a:latin typeface="Segoe UI Semibold" panose="020B0702040204020203" pitchFamily="34" charset="0"/>
                <a:cs typeface="Segoe UI Semibold" panose="020B0702040204020203" pitchFamily="34" charset="0"/>
              </a:rPr>
              <a:t>Ask the Father in my name in faith, believing that you shall receive, and you shall have the Holy Ghost, which manifesteth all things which are expedient unto the children of men.</a:t>
            </a:r>
          </a:p>
          <a:p>
            <a:pPr algn="just" fontAlgn="base"/>
            <a:r>
              <a:rPr lang="en-US" sz="1600" b="1" dirty="0">
                <a:solidFill>
                  <a:schemeClr val="bg1"/>
                </a:solidFill>
                <a:latin typeface="Segoe UI Semibold" panose="020B0702040204020203" pitchFamily="34" charset="0"/>
                <a:cs typeface="Segoe UI Semibold" panose="020B0702040204020203" pitchFamily="34" charset="0"/>
              </a:rPr>
              <a:t>19 </a:t>
            </a:r>
            <a:r>
              <a:rPr lang="en-US" sz="1600" dirty="0">
                <a:solidFill>
                  <a:schemeClr val="bg1"/>
                </a:solidFill>
                <a:latin typeface="Segoe UI Semibold" panose="020B0702040204020203" pitchFamily="34" charset="0"/>
                <a:cs typeface="Segoe UI Semibold" panose="020B0702040204020203" pitchFamily="34" charset="0"/>
              </a:rPr>
              <a:t>And if you have not faith, hope, and charity, you can do nothing.</a:t>
            </a:r>
          </a:p>
          <a:p>
            <a:pPr algn="just" fontAlgn="base"/>
            <a:r>
              <a:rPr lang="en-US" sz="1600" b="1" dirty="0">
                <a:solidFill>
                  <a:schemeClr val="bg1"/>
                </a:solidFill>
                <a:latin typeface="Segoe UI Semibold" panose="020B0702040204020203" pitchFamily="34" charset="0"/>
                <a:cs typeface="Segoe UI Semibold" panose="020B0702040204020203" pitchFamily="34" charset="0"/>
              </a:rPr>
              <a:t>20 </a:t>
            </a:r>
            <a:r>
              <a:rPr lang="en-US" sz="1600" dirty="0">
                <a:solidFill>
                  <a:schemeClr val="bg1"/>
                </a:solidFill>
                <a:latin typeface="Segoe UI Semibold" panose="020B0702040204020203" pitchFamily="34" charset="0"/>
                <a:cs typeface="Segoe UI Semibold" panose="020B0702040204020203" pitchFamily="34" charset="0"/>
              </a:rPr>
              <a:t>Contend against no church, save it be the church of the devil.</a:t>
            </a:r>
          </a:p>
          <a:p>
            <a:pPr algn="just" fontAlgn="base"/>
            <a:r>
              <a:rPr lang="en-US" sz="1600" b="1" dirty="0">
                <a:solidFill>
                  <a:schemeClr val="bg1"/>
                </a:solidFill>
                <a:latin typeface="Segoe UI Semibold" panose="020B0702040204020203" pitchFamily="34" charset="0"/>
                <a:cs typeface="Segoe UI Semibold" panose="020B0702040204020203" pitchFamily="34" charset="0"/>
              </a:rPr>
              <a:t>21 </a:t>
            </a:r>
            <a:r>
              <a:rPr lang="en-US" sz="1600" dirty="0">
                <a:solidFill>
                  <a:schemeClr val="bg1"/>
                </a:solidFill>
                <a:latin typeface="Segoe UI Semibold" panose="020B0702040204020203" pitchFamily="34" charset="0"/>
                <a:cs typeface="Segoe UI Semibold" panose="020B0702040204020203" pitchFamily="34" charset="0"/>
              </a:rPr>
              <a:t>Take upon you the name of Christ, and speak the truth in soberness.</a:t>
            </a:r>
          </a:p>
          <a:p>
            <a:pPr algn="just" fontAlgn="base"/>
            <a:r>
              <a:rPr lang="en-US" sz="1600" b="1" dirty="0">
                <a:solidFill>
                  <a:schemeClr val="bg1"/>
                </a:solidFill>
                <a:latin typeface="Segoe UI Semibold" panose="020B0702040204020203" pitchFamily="34" charset="0"/>
                <a:cs typeface="Segoe UI Semibold" panose="020B0702040204020203" pitchFamily="34" charset="0"/>
              </a:rPr>
              <a:t>22 </a:t>
            </a:r>
            <a:r>
              <a:rPr lang="en-US" sz="1600" dirty="0">
                <a:solidFill>
                  <a:schemeClr val="bg1"/>
                </a:solidFill>
                <a:latin typeface="Segoe UI Semibold" panose="020B0702040204020203" pitchFamily="34" charset="0"/>
                <a:cs typeface="Segoe UI Semibold" panose="020B0702040204020203" pitchFamily="34" charset="0"/>
              </a:rPr>
              <a:t>And as many as repent and are baptized in my name, which is Jesus Christ, and endure to the end, the same shall be saved.</a:t>
            </a:r>
          </a:p>
          <a:p>
            <a:pPr algn="just" fontAlgn="base"/>
            <a:r>
              <a:rPr lang="en-US" sz="1600" b="1" dirty="0">
                <a:solidFill>
                  <a:schemeClr val="bg1"/>
                </a:solidFill>
                <a:latin typeface="Segoe UI Semibold" panose="020B0702040204020203" pitchFamily="34" charset="0"/>
                <a:cs typeface="Segoe UI Semibold" panose="020B0702040204020203" pitchFamily="34" charset="0"/>
              </a:rPr>
              <a:t>23 </a:t>
            </a:r>
            <a:r>
              <a:rPr lang="en-US" sz="1600" dirty="0">
                <a:solidFill>
                  <a:schemeClr val="bg1"/>
                </a:solidFill>
                <a:latin typeface="Segoe UI Semibold" panose="020B0702040204020203" pitchFamily="34" charset="0"/>
                <a:cs typeface="Segoe UI Semibold" panose="020B0702040204020203" pitchFamily="34" charset="0"/>
              </a:rPr>
              <a:t>Behold, Jesus Christ is the name which is given of the Father, and there is none other name given whereby man can be saved;</a:t>
            </a:r>
          </a:p>
          <a:p>
            <a:pPr algn="just" fontAlgn="base"/>
            <a:r>
              <a:rPr lang="en-US" sz="1600" b="1" dirty="0">
                <a:solidFill>
                  <a:schemeClr val="bg1"/>
                </a:solidFill>
                <a:latin typeface="Segoe UI Semibold" panose="020B0702040204020203" pitchFamily="34" charset="0"/>
                <a:cs typeface="Segoe UI Semibold" panose="020B0702040204020203" pitchFamily="34" charset="0"/>
              </a:rPr>
              <a:t>24 </a:t>
            </a:r>
            <a:r>
              <a:rPr lang="en-US" sz="1600" dirty="0">
                <a:solidFill>
                  <a:schemeClr val="bg1"/>
                </a:solidFill>
                <a:latin typeface="Segoe UI Semibold" panose="020B0702040204020203" pitchFamily="34" charset="0"/>
                <a:cs typeface="Segoe UI Semibold" panose="020B0702040204020203" pitchFamily="34" charset="0"/>
              </a:rPr>
              <a:t>Wherefore, all men must take upon them the name which is given of the Father, for in that name shall they be called at the last day;</a:t>
            </a:r>
          </a:p>
          <a:p>
            <a:pPr algn="just" fontAlgn="base"/>
            <a:r>
              <a:rPr lang="en-US" sz="1600" b="1" dirty="0">
                <a:solidFill>
                  <a:schemeClr val="bg1"/>
                </a:solidFill>
                <a:latin typeface="Segoe UI Semibold" panose="020B0702040204020203" pitchFamily="34" charset="0"/>
                <a:cs typeface="Segoe UI Semibold" panose="020B0702040204020203" pitchFamily="34" charset="0"/>
              </a:rPr>
              <a:t>25 </a:t>
            </a:r>
            <a:r>
              <a:rPr lang="en-US" sz="1600" dirty="0">
                <a:solidFill>
                  <a:schemeClr val="bg1"/>
                </a:solidFill>
                <a:latin typeface="Segoe UI Semibold" panose="020B0702040204020203" pitchFamily="34" charset="0"/>
                <a:cs typeface="Segoe UI Semibold" panose="020B0702040204020203" pitchFamily="34" charset="0"/>
              </a:rPr>
              <a:t>Wherefore, if they know not the name by which they are called, they cannot have place in the kingdom of my Father.</a:t>
            </a:r>
            <a:endParaRPr lang="en-US" sz="1600" b="0" i="0" dirty="0">
              <a:solidFill>
                <a:schemeClr val="bg1"/>
              </a:solidFill>
              <a:effectLst/>
              <a:latin typeface="Segoe UI Semibold" panose="020B0702040204020203" pitchFamily="34" charset="0"/>
              <a:cs typeface="Segoe UI Semibold" panose="020B0702040204020203" pitchFamily="34" charset="0"/>
            </a:endParaRPr>
          </a:p>
        </p:txBody>
      </p:sp>
    </p:spTree>
    <p:extLst>
      <p:ext uri="{BB962C8B-B14F-4D97-AF65-F5344CB8AC3E}">
        <p14:creationId xmlns:p14="http://schemas.microsoft.com/office/powerpoint/2010/main" val="21313579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rgbClr val="C00000"/>
            </a:gs>
            <a:gs pos="98000">
              <a:schemeClr val="accent1">
                <a:lumMod val="0"/>
                <a:lumOff val="100000"/>
              </a:schemeClr>
            </a:gs>
            <a:gs pos="100000">
              <a:schemeClr val="accent1">
                <a:lumMod val="100000"/>
              </a:schemeClr>
            </a:gs>
          </a:gsLst>
          <a:lin ang="0" scaled="0"/>
          <a:tileRect/>
        </a:gradFill>
        <a:effectLst/>
      </p:bgPr>
    </p:bg>
    <p:spTree>
      <p:nvGrpSpPr>
        <p:cNvPr id="1" name=""/>
        <p:cNvGrpSpPr/>
        <p:nvPr/>
      </p:nvGrpSpPr>
      <p:grpSpPr>
        <a:xfrm>
          <a:off x="0" y="0"/>
          <a:ext cx="0" cy="0"/>
          <a:chOff x="0" y="0"/>
          <a:chExt cx="0" cy="0"/>
        </a:xfrm>
      </p:grpSpPr>
      <p:sp>
        <p:nvSpPr>
          <p:cNvPr id="7" name="Subtitle 4">
            <a:extLst>
              <a:ext uri="{FF2B5EF4-FFF2-40B4-BE49-F238E27FC236}">
                <a16:creationId xmlns:a16="http://schemas.microsoft.com/office/drawing/2014/main" id="{4F2B27ED-CE69-43C4-854C-35DA059B270B}"/>
              </a:ext>
            </a:extLst>
          </p:cNvPr>
          <p:cNvSpPr txBox="1">
            <a:spLocks/>
          </p:cNvSpPr>
          <p:nvPr/>
        </p:nvSpPr>
        <p:spPr>
          <a:xfrm>
            <a:off x="9490387" y="420493"/>
            <a:ext cx="1566820" cy="47048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bg1"/>
                </a:solidFill>
                <a:latin typeface="Cambria Math" panose="02040503050406030204" pitchFamily="18" charset="0"/>
                <a:ea typeface="Cambria Math" panose="02040503050406030204" pitchFamily="18" charset="0"/>
              </a:rPr>
              <a:t>LESSON 23</a:t>
            </a:r>
          </a:p>
        </p:txBody>
      </p:sp>
      <p:sp>
        <p:nvSpPr>
          <p:cNvPr id="3" name="Rectangle 2">
            <a:extLst>
              <a:ext uri="{FF2B5EF4-FFF2-40B4-BE49-F238E27FC236}">
                <a16:creationId xmlns:a16="http://schemas.microsoft.com/office/drawing/2014/main" id="{027BF041-4A24-48C3-8E40-94CACE7C515A}"/>
              </a:ext>
            </a:extLst>
          </p:cNvPr>
          <p:cNvSpPr/>
          <p:nvPr/>
        </p:nvSpPr>
        <p:spPr>
          <a:xfrm>
            <a:off x="2647666" y="1392072"/>
            <a:ext cx="6741994" cy="4476465"/>
          </a:xfrm>
          <a:prstGeom prst="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solidFill>
                <a:srgbClr val="E6E6E6"/>
              </a:solidFill>
            </a:endParaRPr>
          </a:p>
        </p:txBody>
      </p:sp>
      <p:cxnSp>
        <p:nvCxnSpPr>
          <p:cNvPr id="6" name="Straight Connector 5">
            <a:extLst>
              <a:ext uri="{FF2B5EF4-FFF2-40B4-BE49-F238E27FC236}">
                <a16:creationId xmlns:a16="http://schemas.microsoft.com/office/drawing/2014/main" id="{CD7978CB-2103-4F98-A67D-8D3842B4DF57}"/>
              </a:ext>
            </a:extLst>
          </p:cNvPr>
          <p:cNvCxnSpPr>
            <a:stCxn id="3" idx="0"/>
            <a:endCxn id="3" idx="2"/>
          </p:cNvCxnSpPr>
          <p:nvPr/>
        </p:nvCxnSpPr>
        <p:spPr>
          <a:xfrm>
            <a:off x="6018663" y="1392072"/>
            <a:ext cx="0" cy="447646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9E373620-FA5D-4BE8-9BB5-0C01A492FAAC}"/>
              </a:ext>
            </a:extLst>
          </p:cNvPr>
          <p:cNvCxnSpPr/>
          <p:nvPr/>
        </p:nvCxnSpPr>
        <p:spPr>
          <a:xfrm>
            <a:off x="2647666" y="2047164"/>
            <a:ext cx="674199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FDFFA5B6-C980-489B-A83F-3674798A7C1C}"/>
              </a:ext>
            </a:extLst>
          </p:cNvPr>
          <p:cNvSpPr txBox="1"/>
          <p:nvPr/>
        </p:nvSpPr>
        <p:spPr>
          <a:xfrm>
            <a:off x="2813716" y="1548600"/>
            <a:ext cx="3038898" cy="369332"/>
          </a:xfrm>
          <a:prstGeom prst="rect">
            <a:avLst/>
          </a:prstGeom>
          <a:noFill/>
        </p:spPr>
        <p:txBody>
          <a:bodyPr wrap="square" rtlCol="0">
            <a:spAutoFit/>
          </a:bodyPr>
          <a:lstStyle/>
          <a:p>
            <a:pPr algn="ctr"/>
            <a:r>
              <a:rPr lang="en-US" b="1" dirty="0">
                <a:solidFill>
                  <a:schemeClr val="bg1"/>
                </a:solidFill>
              </a:rPr>
              <a:t>PRIVILEGES</a:t>
            </a:r>
          </a:p>
        </p:txBody>
      </p:sp>
      <p:sp>
        <p:nvSpPr>
          <p:cNvPr id="13" name="TextBox 12">
            <a:extLst>
              <a:ext uri="{FF2B5EF4-FFF2-40B4-BE49-F238E27FC236}">
                <a16:creationId xmlns:a16="http://schemas.microsoft.com/office/drawing/2014/main" id="{955A37B2-85F8-492A-909D-831D43DA03EA}"/>
              </a:ext>
            </a:extLst>
          </p:cNvPr>
          <p:cNvSpPr txBox="1"/>
          <p:nvPr/>
        </p:nvSpPr>
        <p:spPr>
          <a:xfrm>
            <a:off x="6184713" y="1548600"/>
            <a:ext cx="3038898" cy="369332"/>
          </a:xfrm>
          <a:prstGeom prst="rect">
            <a:avLst/>
          </a:prstGeom>
          <a:noFill/>
        </p:spPr>
        <p:txBody>
          <a:bodyPr wrap="square" rtlCol="0">
            <a:spAutoFit/>
          </a:bodyPr>
          <a:lstStyle/>
          <a:p>
            <a:pPr algn="ctr"/>
            <a:r>
              <a:rPr lang="en-US" b="1" dirty="0">
                <a:solidFill>
                  <a:schemeClr val="bg1"/>
                </a:solidFill>
              </a:rPr>
              <a:t>RESPONSABILITIES</a:t>
            </a:r>
          </a:p>
        </p:txBody>
      </p:sp>
      <p:sp>
        <p:nvSpPr>
          <p:cNvPr id="14" name="TextBox 13">
            <a:extLst>
              <a:ext uri="{FF2B5EF4-FFF2-40B4-BE49-F238E27FC236}">
                <a16:creationId xmlns:a16="http://schemas.microsoft.com/office/drawing/2014/main" id="{8C034384-2DEE-4E5D-A2B5-B7E1EB07E1A1}"/>
              </a:ext>
            </a:extLst>
          </p:cNvPr>
          <p:cNvSpPr txBox="1"/>
          <p:nvPr/>
        </p:nvSpPr>
        <p:spPr>
          <a:xfrm>
            <a:off x="2813716" y="2238233"/>
            <a:ext cx="3038898" cy="1384995"/>
          </a:xfrm>
          <a:prstGeom prst="rect">
            <a:avLst/>
          </a:prstGeom>
          <a:noFill/>
        </p:spPr>
        <p:txBody>
          <a:bodyPr wrap="square" rtlCol="0">
            <a:spAutoFit/>
          </a:bodyPr>
          <a:lstStyle/>
          <a:p>
            <a:pPr marL="285750" indent="-285750">
              <a:buFont typeface="Arial" panose="020B0604020202020204" pitchFamily="34" charset="0"/>
              <a:buChar char="•"/>
            </a:pPr>
            <a:r>
              <a:rPr lang="en-US" sz="1400" dirty="0">
                <a:solidFill>
                  <a:schemeClr val="bg1"/>
                </a:solidFill>
              </a:rPr>
              <a:t>Receive and be taught by the Holy Ghost.</a:t>
            </a:r>
          </a:p>
          <a:p>
            <a:pPr marL="285750" indent="-285750">
              <a:buFont typeface="Arial" panose="020B0604020202020204" pitchFamily="34" charset="0"/>
              <a:buChar char="•"/>
            </a:pPr>
            <a:r>
              <a:rPr lang="en-US" sz="1400" dirty="0">
                <a:solidFill>
                  <a:schemeClr val="bg1"/>
                </a:solidFill>
              </a:rPr>
              <a:t>Invite others to be baptized and endure to the end. </a:t>
            </a:r>
          </a:p>
          <a:p>
            <a:pPr marL="285750" indent="-285750">
              <a:buFont typeface="Arial" panose="020B0604020202020204" pitchFamily="34" charset="0"/>
              <a:buChar char="•"/>
            </a:pPr>
            <a:r>
              <a:rPr lang="en-US" sz="1400" dirty="0">
                <a:solidFill>
                  <a:schemeClr val="bg1"/>
                </a:solidFill>
              </a:rPr>
              <a:t>Receive salvation in the kingdom of the Father.</a:t>
            </a:r>
          </a:p>
        </p:txBody>
      </p:sp>
      <p:sp>
        <p:nvSpPr>
          <p:cNvPr id="15" name="TextBox 14">
            <a:extLst>
              <a:ext uri="{FF2B5EF4-FFF2-40B4-BE49-F238E27FC236}">
                <a16:creationId xmlns:a16="http://schemas.microsoft.com/office/drawing/2014/main" id="{F3A3BC9E-9C77-4C7D-A419-6D109BFF25CF}"/>
              </a:ext>
            </a:extLst>
          </p:cNvPr>
          <p:cNvSpPr txBox="1"/>
          <p:nvPr/>
        </p:nvSpPr>
        <p:spPr>
          <a:xfrm>
            <a:off x="6173338" y="2245309"/>
            <a:ext cx="3038898" cy="1600438"/>
          </a:xfrm>
          <a:prstGeom prst="rect">
            <a:avLst/>
          </a:prstGeom>
          <a:noFill/>
        </p:spPr>
        <p:txBody>
          <a:bodyPr wrap="square" rtlCol="0">
            <a:spAutoFit/>
          </a:bodyPr>
          <a:lstStyle/>
          <a:p>
            <a:pPr marL="285750" indent="-285750">
              <a:buFont typeface="Arial" panose="020B0604020202020204" pitchFamily="34" charset="0"/>
              <a:buChar char="•"/>
            </a:pPr>
            <a:r>
              <a:rPr lang="en-US" sz="1400" dirty="0">
                <a:solidFill>
                  <a:schemeClr val="bg1"/>
                </a:solidFill>
              </a:rPr>
              <a:t>Have faith, hope, and charity.</a:t>
            </a:r>
          </a:p>
          <a:p>
            <a:pPr marL="285750" indent="-285750">
              <a:buFont typeface="Arial" panose="020B0604020202020204" pitchFamily="34" charset="0"/>
              <a:buChar char="•"/>
            </a:pPr>
            <a:r>
              <a:rPr lang="en-US" sz="1400" dirty="0">
                <a:solidFill>
                  <a:schemeClr val="bg1"/>
                </a:solidFill>
              </a:rPr>
              <a:t>Avoid contending with other churches.</a:t>
            </a:r>
          </a:p>
          <a:p>
            <a:pPr marL="285750" indent="-285750">
              <a:buFont typeface="Arial" panose="020B0604020202020204" pitchFamily="34" charset="0"/>
              <a:buChar char="•"/>
            </a:pPr>
            <a:r>
              <a:rPr lang="en-US" sz="1400" dirty="0">
                <a:solidFill>
                  <a:schemeClr val="bg1"/>
                </a:solidFill>
              </a:rPr>
              <a:t>Speak the truth in soberness.</a:t>
            </a:r>
          </a:p>
          <a:p>
            <a:pPr marL="285750" indent="-285750">
              <a:buFont typeface="Arial" panose="020B0604020202020204" pitchFamily="34" charset="0"/>
              <a:buChar char="•"/>
            </a:pPr>
            <a:r>
              <a:rPr lang="en-US" sz="1400" dirty="0">
                <a:solidFill>
                  <a:schemeClr val="bg1"/>
                </a:solidFill>
              </a:rPr>
              <a:t>Repent and endure to the end.</a:t>
            </a:r>
          </a:p>
        </p:txBody>
      </p:sp>
      <p:sp>
        <p:nvSpPr>
          <p:cNvPr id="20" name="Text Box 2">
            <a:extLst>
              <a:ext uri="{FF2B5EF4-FFF2-40B4-BE49-F238E27FC236}">
                <a16:creationId xmlns:a16="http://schemas.microsoft.com/office/drawing/2014/main" id="{F5E6FDFB-E763-4FD4-947C-4B94956C42A8}"/>
              </a:ext>
            </a:extLst>
          </p:cNvPr>
          <p:cNvSpPr txBox="1">
            <a:spLocks noChangeArrowheads="1"/>
          </p:cNvSpPr>
          <p:nvPr/>
        </p:nvSpPr>
        <p:spPr bwMode="auto">
          <a:xfrm>
            <a:off x="2802339" y="3623228"/>
            <a:ext cx="2929719" cy="1352293"/>
          </a:xfrm>
          <a:prstGeom prst="rect">
            <a:avLst/>
          </a:prstGeom>
          <a:noFill/>
          <a:ln w="9525">
            <a:noFill/>
            <a:miter lim="800000"/>
            <a:headEnd/>
            <a:tailEnd/>
          </a:ln>
        </p:spPr>
        <p:txBody>
          <a:bodyPr rot="0" vert="horz" wrap="square" lIns="91440" tIns="45720" rIns="91440" bIns="45720" anchor="t" anchorCtr="0">
            <a:spAutoFit/>
          </a:bodyPr>
          <a:lstStyle/>
          <a:p>
            <a:pPr marL="342900" marR="0" lvl="0" indent="-342900">
              <a:lnSpc>
                <a:spcPct val="107000"/>
              </a:lnSpc>
              <a:spcBef>
                <a:spcPts val="0"/>
              </a:spcBef>
              <a:spcAft>
                <a:spcPts val="0"/>
              </a:spcAft>
              <a:buFont typeface="Symbol" panose="05050102010706020507" pitchFamily="18" charset="2"/>
              <a:buChar char=""/>
            </a:pPr>
            <a:r>
              <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p>
          <a:p>
            <a:pPr marL="342900" marR="0" lvl="0" indent="-342900">
              <a:lnSpc>
                <a:spcPct val="107000"/>
              </a:lnSpc>
              <a:spcBef>
                <a:spcPts val="0"/>
              </a:spcBef>
              <a:spcAft>
                <a:spcPts val="0"/>
              </a:spcAft>
              <a:buFont typeface="Symbol" panose="05050102010706020507" pitchFamily="18" charset="2"/>
              <a:buChar char=""/>
            </a:pPr>
            <a:endPar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p>
          <a:p>
            <a:pPr marR="0" lvl="0">
              <a:lnSpc>
                <a:spcPct val="107000"/>
              </a:lnSpc>
              <a:spcBef>
                <a:spcPts val="0"/>
              </a:spcBef>
              <a:spcAft>
                <a:spcPts val="0"/>
              </a:spcAft>
            </a:pPr>
            <a:r>
              <a:rPr lang="en-US" sz="1100" dirty="0">
                <a:solidFill>
                  <a:schemeClr val="bg1"/>
                </a:solidFill>
                <a:latin typeface="Calibri" panose="020F0502020204030204" pitchFamily="34" charset="0"/>
                <a:ea typeface="Calibri" panose="020F0502020204030204" pitchFamily="34" charset="0"/>
                <a:cs typeface="Times New Roman" panose="02020603050405020304" pitchFamily="18" charset="0"/>
              </a:rPr>
              <a:t> </a:t>
            </a:r>
          </a:p>
          <a:p>
            <a:pPr marL="342900" marR="0" lvl="0" indent="-342900">
              <a:lnSpc>
                <a:spcPct val="107000"/>
              </a:lnSpc>
              <a:spcBef>
                <a:spcPts val="0"/>
              </a:spcBef>
              <a:spcAft>
                <a:spcPts val="0"/>
              </a:spcAft>
              <a:buFont typeface="Symbol" panose="05050102010706020507" pitchFamily="18" charset="2"/>
              <a:buChar char=""/>
            </a:pPr>
            <a:r>
              <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p>
          <a:p>
            <a:pPr marR="0" lvl="0">
              <a:lnSpc>
                <a:spcPct val="107000"/>
              </a:lnSpc>
              <a:spcBef>
                <a:spcPts val="0"/>
              </a:spcBef>
              <a:spcAft>
                <a:spcPts val="0"/>
              </a:spcAft>
            </a:pPr>
            <a:r>
              <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p>
          <a:p>
            <a:pPr marR="0" lvl="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21" name="Text Box 2">
            <a:extLst>
              <a:ext uri="{FF2B5EF4-FFF2-40B4-BE49-F238E27FC236}">
                <a16:creationId xmlns:a16="http://schemas.microsoft.com/office/drawing/2014/main" id="{8E0EBB2E-49AC-40DF-AACD-7A775DAE727E}"/>
              </a:ext>
            </a:extLst>
          </p:cNvPr>
          <p:cNvSpPr txBox="1">
            <a:spLocks noChangeArrowheads="1"/>
          </p:cNvSpPr>
          <p:nvPr/>
        </p:nvSpPr>
        <p:spPr bwMode="auto">
          <a:xfrm>
            <a:off x="6185054" y="3684896"/>
            <a:ext cx="3027171" cy="1352293"/>
          </a:xfrm>
          <a:prstGeom prst="rect">
            <a:avLst/>
          </a:prstGeom>
          <a:noFill/>
          <a:ln w="9525">
            <a:noFill/>
            <a:miter lim="800000"/>
            <a:headEnd/>
            <a:tailEnd/>
          </a:ln>
        </p:spPr>
        <p:txBody>
          <a:bodyPr rot="0" vert="horz" wrap="square" lIns="91440" tIns="45720" rIns="91440" bIns="45720" anchor="t" anchorCtr="0">
            <a:spAutoFit/>
          </a:bodyPr>
          <a:lstStyle/>
          <a:p>
            <a:pPr marL="342900" marR="0" lvl="0" indent="-342900">
              <a:lnSpc>
                <a:spcPct val="107000"/>
              </a:lnSpc>
              <a:spcBef>
                <a:spcPts val="0"/>
              </a:spcBef>
              <a:spcAft>
                <a:spcPts val="0"/>
              </a:spcAft>
              <a:buFont typeface="Symbol" panose="05050102010706020507" pitchFamily="18" charset="2"/>
              <a:buChar char=""/>
            </a:pPr>
            <a:r>
              <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p>
          <a:p>
            <a:pPr marL="342900" marR="0" lvl="0" indent="-342900">
              <a:lnSpc>
                <a:spcPct val="107000"/>
              </a:lnSpc>
              <a:spcBef>
                <a:spcPts val="0"/>
              </a:spcBef>
              <a:spcAft>
                <a:spcPts val="0"/>
              </a:spcAft>
              <a:buFont typeface="Symbol" panose="05050102010706020507" pitchFamily="18" charset="2"/>
              <a:buChar char=""/>
            </a:pPr>
            <a:endPar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p>
          <a:p>
            <a:pPr marR="0" lvl="0">
              <a:lnSpc>
                <a:spcPct val="107000"/>
              </a:lnSpc>
              <a:spcBef>
                <a:spcPts val="0"/>
              </a:spcBef>
              <a:spcAft>
                <a:spcPts val="0"/>
              </a:spcAft>
            </a:pPr>
            <a:r>
              <a:rPr lang="en-US" sz="1100" dirty="0">
                <a:solidFill>
                  <a:schemeClr val="bg1"/>
                </a:solidFill>
                <a:latin typeface="Calibri" panose="020F0502020204030204" pitchFamily="34" charset="0"/>
                <a:ea typeface="Calibri" panose="020F0502020204030204" pitchFamily="34" charset="0"/>
                <a:cs typeface="Times New Roman" panose="02020603050405020304" pitchFamily="18" charset="0"/>
              </a:rPr>
              <a:t> </a:t>
            </a:r>
          </a:p>
          <a:p>
            <a:pPr marL="342900" marR="0" lvl="0" indent="-342900">
              <a:lnSpc>
                <a:spcPct val="107000"/>
              </a:lnSpc>
              <a:spcBef>
                <a:spcPts val="0"/>
              </a:spcBef>
              <a:spcAft>
                <a:spcPts val="0"/>
              </a:spcAft>
              <a:buFont typeface="Symbol" panose="05050102010706020507" pitchFamily="18" charset="2"/>
              <a:buChar char=""/>
            </a:pPr>
            <a:r>
              <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p>
          <a:p>
            <a:pPr marR="0" lvl="0">
              <a:lnSpc>
                <a:spcPct val="107000"/>
              </a:lnSpc>
              <a:spcBef>
                <a:spcPts val="0"/>
              </a:spcBef>
              <a:spcAft>
                <a:spcPts val="0"/>
              </a:spcAft>
            </a:pPr>
            <a:r>
              <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p>
          <a:p>
            <a:pPr marR="0" lvl="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4065210576"/>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circle(in)">
                                      <p:cBhvr>
                                        <p:cTn id="7" dur="2000"/>
                                        <p:tgtEl>
                                          <p:spTgt spid="20"/>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circle(in)">
                                      <p:cBhvr>
                                        <p:cTn id="10" dur="2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rgbClr val="C00000"/>
            </a:gs>
            <a:gs pos="7000">
              <a:schemeClr val="accent1">
                <a:lumMod val="0"/>
                <a:lumOff val="100000"/>
              </a:schemeClr>
            </a:gs>
            <a:gs pos="100000">
              <a:schemeClr val="accent1">
                <a:lumMod val="100000"/>
              </a:schemeClr>
            </a:gs>
          </a:gsLst>
          <a:lin ang="2700000" scaled="1"/>
          <a:tileRect/>
        </a:gra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6D1C0793-3E20-4F69-88AD-05601D97883A}"/>
              </a:ext>
            </a:extLst>
          </p:cNvPr>
          <p:cNvSpPr/>
          <p:nvPr/>
        </p:nvSpPr>
        <p:spPr>
          <a:xfrm>
            <a:off x="2388357" y="2777750"/>
            <a:ext cx="7885439" cy="2462213"/>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7" name="Subtitle 4">
            <a:extLst>
              <a:ext uri="{FF2B5EF4-FFF2-40B4-BE49-F238E27FC236}">
                <a16:creationId xmlns:a16="http://schemas.microsoft.com/office/drawing/2014/main" id="{4F2B27ED-CE69-43C4-854C-35DA059B270B}"/>
              </a:ext>
            </a:extLst>
          </p:cNvPr>
          <p:cNvSpPr txBox="1">
            <a:spLocks/>
          </p:cNvSpPr>
          <p:nvPr/>
        </p:nvSpPr>
        <p:spPr>
          <a:xfrm>
            <a:off x="9490387" y="420493"/>
            <a:ext cx="1566820" cy="47048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bg1"/>
                </a:solidFill>
                <a:latin typeface="Cambria Math" panose="02040503050406030204" pitchFamily="18" charset="0"/>
                <a:ea typeface="Cambria Math" panose="02040503050406030204" pitchFamily="18" charset="0"/>
              </a:rPr>
              <a:t>LESSON 23</a:t>
            </a:r>
          </a:p>
        </p:txBody>
      </p:sp>
      <p:sp>
        <p:nvSpPr>
          <p:cNvPr id="3" name="Rectangle 2">
            <a:extLst>
              <a:ext uri="{FF2B5EF4-FFF2-40B4-BE49-F238E27FC236}">
                <a16:creationId xmlns:a16="http://schemas.microsoft.com/office/drawing/2014/main" id="{AC3DC6D2-CFDB-4196-B3C1-4364CB54E48C}"/>
              </a:ext>
            </a:extLst>
          </p:cNvPr>
          <p:cNvSpPr/>
          <p:nvPr/>
        </p:nvSpPr>
        <p:spPr>
          <a:xfrm>
            <a:off x="2652215" y="1068395"/>
            <a:ext cx="6887570" cy="646331"/>
          </a:xfrm>
          <a:prstGeom prst="rect">
            <a:avLst/>
          </a:prstGeom>
        </p:spPr>
        <p:txBody>
          <a:bodyPr wrap="square">
            <a:spAutoFit/>
          </a:bodyPr>
          <a:lstStyle/>
          <a:p>
            <a:pPr algn="ctr"/>
            <a:r>
              <a:rPr lang="en-US" dirty="0">
                <a:solidFill>
                  <a:schemeClr val="bg1"/>
                </a:solidFill>
                <a:latin typeface="Segoe UI Semibold" panose="020B0702040204020203" pitchFamily="34" charset="0"/>
                <a:cs typeface="Segoe UI Semibold" panose="020B0702040204020203" pitchFamily="34" charset="0"/>
              </a:rPr>
              <a:t>According to Doctrine and Covenants 18:23, why is it important for us to take upon ourselves the name of Jesus Christ? </a:t>
            </a:r>
          </a:p>
        </p:txBody>
      </p:sp>
      <p:sp>
        <p:nvSpPr>
          <p:cNvPr id="4" name="Rectangle 3">
            <a:extLst>
              <a:ext uri="{FF2B5EF4-FFF2-40B4-BE49-F238E27FC236}">
                <a16:creationId xmlns:a16="http://schemas.microsoft.com/office/drawing/2014/main" id="{9F74CF9B-55D0-4594-948E-76DE0543C7B2}"/>
              </a:ext>
            </a:extLst>
          </p:cNvPr>
          <p:cNvSpPr/>
          <p:nvPr/>
        </p:nvSpPr>
        <p:spPr>
          <a:xfrm>
            <a:off x="1942531" y="1892147"/>
            <a:ext cx="8306937" cy="400110"/>
          </a:xfrm>
          <a:prstGeom prst="rect">
            <a:avLst/>
          </a:prstGeom>
        </p:spPr>
        <p:txBody>
          <a:bodyPr wrap="square">
            <a:spAutoFit/>
          </a:bodyPr>
          <a:lstStyle/>
          <a:p>
            <a:pPr algn="ctr"/>
            <a:r>
              <a:rPr lang="en-US" sz="2000" b="1" dirty="0">
                <a:solidFill>
                  <a:schemeClr val="bg1"/>
                </a:solidFill>
                <a:latin typeface="Segoe UI Semibold" panose="020B0702040204020203" pitchFamily="34" charset="0"/>
                <a:cs typeface="Segoe UI Semibold" panose="020B0702040204020203" pitchFamily="34" charset="0"/>
              </a:rPr>
              <a:t>The name of Jesus Christ is the only name whereby we can be saved.</a:t>
            </a:r>
          </a:p>
        </p:txBody>
      </p:sp>
      <p:pic>
        <p:nvPicPr>
          <p:cNvPr id="1026" name="Picture 2" descr="Resultado de imagen para russell ballard">
            <a:extLst>
              <a:ext uri="{FF2B5EF4-FFF2-40B4-BE49-F238E27FC236}">
                <a16:creationId xmlns:a16="http://schemas.microsoft.com/office/drawing/2014/main" id="{661603DC-4DE9-4750-B63C-A366A12A46D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1945" y="2867028"/>
            <a:ext cx="1787100" cy="2237235"/>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B563412E-CA6D-4BC1-9DE5-FA01EB36E2EB}"/>
              </a:ext>
            </a:extLst>
          </p:cNvPr>
          <p:cNvSpPr txBox="1"/>
          <p:nvPr/>
        </p:nvSpPr>
        <p:spPr>
          <a:xfrm>
            <a:off x="4312693" y="2777750"/>
            <a:ext cx="5936775" cy="2462213"/>
          </a:xfrm>
          <a:prstGeom prst="rect">
            <a:avLst/>
          </a:prstGeom>
          <a:noFill/>
        </p:spPr>
        <p:txBody>
          <a:bodyPr wrap="square" rtlCol="0">
            <a:spAutoFit/>
          </a:bodyPr>
          <a:lstStyle/>
          <a:p>
            <a:r>
              <a:rPr lang="en-US" sz="1400" dirty="0">
                <a:solidFill>
                  <a:schemeClr val="bg1"/>
                </a:solidFill>
              </a:rPr>
              <a:t>“We take the name of Christ upon us in the waters of baptism. We renew the effect of that baptism each week as we partake of the sacrament, signifying our willingness to take His name upon us and promising always to remember Him (see D&amp;C 20:77, 79)… “We are asked to stand as a witness of Him. … This means that we must be willing to let others know whom we follow and to whose Church we belong: the Church of Jesus Christ. We certainly want to do this in the spirit of love and testimony. We want to follow the Savior by simply and clearly, yet humbly, declaring that we are members of His Church” (“The Importance of a Name, ”Ensign or Liahona, Nov. 2011,79–80).</a:t>
            </a:r>
          </a:p>
        </p:txBody>
      </p:sp>
    </p:spTree>
    <p:extLst>
      <p:ext uri="{BB962C8B-B14F-4D97-AF65-F5344CB8AC3E}">
        <p14:creationId xmlns:p14="http://schemas.microsoft.com/office/powerpoint/2010/main" val="2717850754"/>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out)">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5"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randombar(vertical)">
                                      <p:cBhvr>
                                        <p:cTn id="12" dur="1750"/>
                                        <p:tgtEl>
                                          <p:spTgt spid="1026"/>
                                        </p:tgtEl>
                                      </p:cBhvr>
                                    </p:animEffect>
                                  </p:childTnLst>
                                </p:cTn>
                              </p:par>
                              <p:par>
                                <p:cTn id="13" presetID="14" presetClass="entr" presetSubtype="5"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randombar(vertical)">
                                      <p:cBhvr>
                                        <p:cTn id="15" dur="1750"/>
                                        <p:tgtEl>
                                          <p:spTgt spid="8"/>
                                        </p:tgtEl>
                                      </p:cBhvr>
                                    </p:animEffect>
                                  </p:childTnLst>
                                </p:cTn>
                              </p:par>
                              <p:par>
                                <p:cTn id="16" presetID="14" presetClass="entr" presetSubtype="5"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randombar(vertical)">
                                      <p:cBhvr>
                                        <p:cTn id="18" dur="1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rgbClr val="C00000"/>
            </a:gs>
            <a:gs pos="7000">
              <a:schemeClr val="accent1">
                <a:lumMod val="0"/>
                <a:lumOff val="100000"/>
              </a:schemeClr>
            </a:gs>
            <a:gs pos="100000">
              <a:schemeClr val="accent1">
                <a:lumMod val="100000"/>
              </a:schemeClr>
            </a:gs>
          </a:gsLst>
          <a:lin ang="16200000" scaled="1"/>
          <a:tileRect/>
        </a:gradFill>
        <a:effectLst/>
      </p:bgPr>
    </p:bg>
    <p:spTree>
      <p:nvGrpSpPr>
        <p:cNvPr id="1" name=""/>
        <p:cNvGrpSpPr/>
        <p:nvPr/>
      </p:nvGrpSpPr>
      <p:grpSpPr>
        <a:xfrm>
          <a:off x="0" y="0"/>
          <a:ext cx="0" cy="0"/>
          <a:chOff x="0" y="0"/>
          <a:chExt cx="0" cy="0"/>
        </a:xfrm>
      </p:grpSpPr>
      <p:sp>
        <p:nvSpPr>
          <p:cNvPr id="7" name="Subtitle 4">
            <a:extLst>
              <a:ext uri="{FF2B5EF4-FFF2-40B4-BE49-F238E27FC236}">
                <a16:creationId xmlns:a16="http://schemas.microsoft.com/office/drawing/2014/main" id="{4F2B27ED-CE69-43C4-854C-35DA059B270B}"/>
              </a:ext>
            </a:extLst>
          </p:cNvPr>
          <p:cNvSpPr txBox="1">
            <a:spLocks/>
          </p:cNvSpPr>
          <p:nvPr/>
        </p:nvSpPr>
        <p:spPr>
          <a:xfrm>
            <a:off x="9490387" y="420493"/>
            <a:ext cx="1566820" cy="47048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bg1"/>
                </a:solidFill>
                <a:latin typeface="Cambria Math" panose="02040503050406030204" pitchFamily="18" charset="0"/>
                <a:ea typeface="Cambria Math" panose="02040503050406030204" pitchFamily="18" charset="0"/>
              </a:rPr>
              <a:t>LESSON 23</a:t>
            </a:r>
          </a:p>
        </p:txBody>
      </p:sp>
      <p:sp>
        <p:nvSpPr>
          <p:cNvPr id="3" name="Rectangle 2">
            <a:extLst>
              <a:ext uri="{FF2B5EF4-FFF2-40B4-BE49-F238E27FC236}">
                <a16:creationId xmlns:a16="http://schemas.microsoft.com/office/drawing/2014/main" id="{3F69A93C-273B-4EC2-9D60-64DA53822BBF}"/>
              </a:ext>
            </a:extLst>
          </p:cNvPr>
          <p:cNvSpPr/>
          <p:nvPr/>
        </p:nvSpPr>
        <p:spPr>
          <a:xfrm>
            <a:off x="3048000" y="890974"/>
            <a:ext cx="6096000" cy="646331"/>
          </a:xfrm>
          <a:prstGeom prst="rect">
            <a:avLst/>
          </a:prstGeom>
        </p:spPr>
        <p:txBody>
          <a:bodyPr>
            <a:spAutoFit/>
          </a:bodyPr>
          <a:lstStyle/>
          <a:p>
            <a:pPr algn="ctr"/>
            <a:r>
              <a:rPr lang="en-US" dirty="0">
                <a:solidFill>
                  <a:schemeClr val="bg1"/>
                </a:solidFill>
                <a:latin typeface="Segoe UI Semibold" panose="020B0702040204020203" pitchFamily="34" charset="0"/>
                <a:cs typeface="Segoe UI Semibold" panose="020B0702040204020203" pitchFamily="34" charset="0"/>
              </a:rPr>
              <a:t>How did Elder Ballard suggest that we let others know we follow Jesus Christ?</a:t>
            </a:r>
          </a:p>
        </p:txBody>
      </p:sp>
      <p:sp>
        <p:nvSpPr>
          <p:cNvPr id="4" name="Rectangle 3">
            <a:extLst>
              <a:ext uri="{FF2B5EF4-FFF2-40B4-BE49-F238E27FC236}">
                <a16:creationId xmlns:a16="http://schemas.microsoft.com/office/drawing/2014/main" id="{D202EF27-9DAE-44CE-9F48-6107CF8C6BC8}"/>
              </a:ext>
            </a:extLst>
          </p:cNvPr>
          <p:cNvSpPr/>
          <p:nvPr/>
        </p:nvSpPr>
        <p:spPr>
          <a:xfrm>
            <a:off x="2433850" y="1891184"/>
            <a:ext cx="7324299" cy="646331"/>
          </a:xfrm>
          <a:prstGeom prst="rect">
            <a:avLst/>
          </a:prstGeom>
        </p:spPr>
        <p:txBody>
          <a:bodyPr wrap="square">
            <a:spAutoFit/>
          </a:bodyPr>
          <a:lstStyle/>
          <a:p>
            <a:pPr algn="ctr"/>
            <a:r>
              <a:rPr lang="en-US" dirty="0">
                <a:solidFill>
                  <a:schemeClr val="bg1"/>
                </a:solidFill>
                <a:latin typeface="Segoe UI Semibold" panose="020B0702040204020203" pitchFamily="34" charset="0"/>
                <a:cs typeface="Segoe UI Semibold" panose="020B0702040204020203" pitchFamily="34" charset="0"/>
              </a:rPr>
              <a:t>Why do you think it is important for us to do these things as followers of Jesus Christ?</a:t>
            </a:r>
          </a:p>
        </p:txBody>
      </p:sp>
      <p:sp>
        <p:nvSpPr>
          <p:cNvPr id="6" name="Rectangle 5">
            <a:extLst>
              <a:ext uri="{FF2B5EF4-FFF2-40B4-BE49-F238E27FC236}">
                <a16:creationId xmlns:a16="http://schemas.microsoft.com/office/drawing/2014/main" id="{814B5FC5-82F1-4278-81D0-CABA344F9447}"/>
              </a:ext>
            </a:extLst>
          </p:cNvPr>
          <p:cNvSpPr/>
          <p:nvPr/>
        </p:nvSpPr>
        <p:spPr>
          <a:xfrm>
            <a:off x="2643761" y="3801871"/>
            <a:ext cx="6846626" cy="923330"/>
          </a:xfrm>
          <a:prstGeom prst="rect">
            <a:avLst/>
          </a:prstGeom>
        </p:spPr>
        <p:txBody>
          <a:bodyPr wrap="square">
            <a:spAutoFit/>
          </a:bodyPr>
          <a:lstStyle/>
          <a:p>
            <a:pPr algn="ctr"/>
            <a:r>
              <a:rPr lang="en-US" b="1" dirty="0">
                <a:solidFill>
                  <a:schemeClr val="bg1"/>
                </a:solidFill>
                <a:latin typeface="Segoe UI Semibold" panose="020B0702040204020203" pitchFamily="34" charset="0"/>
                <a:cs typeface="Segoe UI Semibold" panose="020B0702040204020203" pitchFamily="34" charset="0"/>
              </a:rPr>
              <a:t>Doctrine and Covenants 18:20.</a:t>
            </a:r>
          </a:p>
          <a:p>
            <a:pPr algn="ctr"/>
            <a:endParaRPr lang="en-US" b="1" dirty="0">
              <a:solidFill>
                <a:schemeClr val="bg1"/>
              </a:solidFill>
              <a:latin typeface="Segoe UI Semibold" panose="020B0702040204020203" pitchFamily="34" charset="0"/>
              <a:cs typeface="Segoe UI Semibold" panose="020B0702040204020203" pitchFamily="34" charset="0"/>
            </a:endParaRPr>
          </a:p>
          <a:p>
            <a:r>
              <a:rPr lang="en-US" b="1" dirty="0">
                <a:solidFill>
                  <a:schemeClr val="bg1"/>
                </a:solidFill>
                <a:latin typeface="Segoe UI Semibold" panose="020B0702040204020203" pitchFamily="34" charset="0"/>
                <a:cs typeface="Segoe UI Semibold" panose="020B0702040204020203" pitchFamily="34" charset="0"/>
              </a:rPr>
              <a:t>“Contend against no church, save it be the church of the devil”.</a:t>
            </a:r>
          </a:p>
        </p:txBody>
      </p:sp>
    </p:spTree>
    <p:extLst>
      <p:ext uri="{BB962C8B-B14F-4D97-AF65-F5344CB8AC3E}">
        <p14:creationId xmlns:p14="http://schemas.microsoft.com/office/powerpoint/2010/main" val="1050410759"/>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rgbClr val="C00000"/>
            </a:gs>
            <a:gs pos="24000">
              <a:schemeClr val="accent1">
                <a:lumMod val="0"/>
                <a:lumOff val="100000"/>
              </a:schemeClr>
            </a:gs>
            <a:gs pos="78000">
              <a:schemeClr val="accent1">
                <a:lumMod val="100000"/>
              </a:schemeClr>
            </a:gs>
          </a:gsLst>
          <a:lin ang="6600000" scaled="0"/>
          <a:tileRect/>
        </a:gradFill>
        <a:effectLst/>
      </p:bgPr>
    </p:bg>
    <p:spTree>
      <p:nvGrpSpPr>
        <p:cNvPr id="1" name=""/>
        <p:cNvGrpSpPr/>
        <p:nvPr/>
      </p:nvGrpSpPr>
      <p:grpSpPr>
        <a:xfrm>
          <a:off x="0" y="0"/>
          <a:ext cx="0" cy="0"/>
          <a:chOff x="0" y="0"/>
          <a:chExt cx="0" cy="0"/>
        </a:xfrm>
      </p:grpSpPr>
      <p:sp>
        <p:nvSpPr>
          <p:cNvPr id="7" name="Subtitle 4">
            <a:extLst>
              <a:ext uri="{FF2B5EF4-FFF2-40B4-BE49-F238E27FC236}">
                <a16:creationId xmlns:a16="http://schemas.microsoft.com/office/drawing/2014/main" id="{4F2B27ED-CE69-43C4-854C-35DA059B270B}"/>
              </a:ext>
            </a:extLst>
          </p:cNvPr>
          <p:cNvSpPr txBox="1">
            <a:spLocks/>
          </p:cNvSpPr>
          <p:nvPr/>
        </p:nvSpPr>
        <p:spPr>
          <a:xfrm>
            <a:off x="9490387" y="420493"/>
            <a:ext cx="1566820" cy="47048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bg1"/>
                </a:solidFill>
                <a:latin typeface="Cambria Math" panose="02040503050406030204" pitchFamily="18" charset="0"/>
                <a:ea typeface="Cambria Math" panose="02040503050406030204" pitchFamily="18" charset="0"/>
              </a:rPr>
              <a:t>LESSON 23</a:t>
            </a:r>
          </a:p>
        </p:txBody>
      </p:sp>
      <p:sp>
        <p:nvSpPr>
          <p:cNvPr id="14" name="Rectangle 13">
            <a:extLst>
              <a:ext uri="{FF2B5EF4-FFF2-40B4-BE49-F238E27FC236}">
                <a16:creationId xmlns:a16="http://schemas.microsoft.com/office/drawing/2014/main" id="{1D3B283F-5883-4C2F-9076-1327D9883F5A}"/>
              </a:ext>
            </a:extLst>
          </p:cNvPr>
          <p:cNvSpPr/>
          <p:nvPr/>
        </p:nvSpPr>
        <p:spPr>
          <a:xfrm>
            <a:off x="1384174" y="1074340"/>
            <a:ext cx="3667799" cy="369332"/>
          </a:xfrm>
          <a:prstGeom prst="rect">
            <a:avLst/>
          </a:prstGeom>
        </p:spPr>
        <p:txBody>
          <a:bodyPr wrap="none">
            <a:spAutoFit/>
          </a:bodyPr>
          <a:lstStyle/>
          <a:p>
            <a:r>
              <a:rPr lang="en-US" dirty="0">
                <a:solidFill>
                  <a:schemeClr val="bg1"/>
                </a:solidFill>
                <a:latin typeface="Segoe UI Semibold" panose="020B0702040204020203" pitchFamily="34" charset="0"/>
                <a:cs typeface="Segoe UI Semibold" panose="020B0702040204020203" pitchFamily="34" charset="0"/>
              </a:rPr>
              <a:t>Doctrine and Covenants 18:26–47</a:t>
            </a:r>
          </a:p>
        </p:txBody>
      </p:sp>
      <p:sp>
        <p:nvSpPr>
          <p:cNvPr id="16" name="Rectangle 15">
            <a:extLst>
              <a:ext uri="{FF2B5EF4-FFF2-40B4-BE49-F238E27FC236}">
                <a16:creationId xmlns:a16="http://schemas.microsoft.com/office/drawing/2014/main" id="{0A2636F5-C8F8-48F6-A8DD-8DBC32937A22}"/>
              </a:ext>
            </a:extLst>
          </p:cNvPr>
          <p:cNvSpPr/>
          <p:nvPr/>
        </p:nvSpPr>
        <p:spPr>
          <a:xfrm>
            <a:off x="2874806" y="2875002"/>
            <a:ext cx="6442387" cy="1107996"/>
          </a:xfrm>
          <a:prstGeom prst="rect">
            <a:avLst/>
          </a:prstGeom>
        </p:spPr>
        <p:txBody>
          <a:bodyPr wrap="square">
            <a:spAutoFit/>
          </a:bodyPr>
          <a:lstStyle/>
          <a:p>
            <a:pPr algn="ctr"/>
            <a:r>
              <a:rPr lang="en-US" sz="3300" dirty="0">
                <a:solidFill>
                  <a:schemeClr val="bg1"/>
                </a:solidFill>
                <a:latin typeface="Segoe UI Semibold" panose="020B0702040204020203" pitchFamily="34" charset="0"/>
                <a:cs typeface="Segoe UI Semibold" panose="020B0702040204020203" pitchFamily="34" charset="0"/>
              </a:rPr>
              <a:t>“The Lord reveals the calling and mission of the Twelve Apostles”</a:t>
            </a:r>
          </a:p>
        </p:txBody>
      </p:sp>
    </p:spTree>
    <p:extLst>
      <p:ext uri="{BB962C8B-B14F-4D97-AF65-F5344CB8AC3E}">
        <p14:creationId xmlns:p14="http://schemas.microsoft.com/office/powerpoint/2010/main" val="41908037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0</TotalTime>
  <Words>1007</Words>
  <Application>Microsoft Office PowerPoint</Application>
  <PresentationFormat>Widescreen</PresentationFormat>
  <Paragraphs>116</Paragraphs>
  <Slides>18</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18</vt:i4>
      </vt:variant>
    </vt:vector>
  </HeadingPairs>
  <TitlesOfParts>
    <vt:vector size="27" baseType="lpstr">
      <vt:lpstr>Arial</vt:lpstr>
      <vt:lpstr>Calibri</vt:lpstr>
      <vt:lpstr>Cambria Math</vt:lpstr>
      <vt:lpstr>Century Gothic</vt:lpstr>
      <vt:lpstr>Segoe UI Semibold</vt:lpstr>
      <vt:lpstr>Symbol</vt:lpstr>
      <vt:lpstr>Times New Roman</vt:lpstr>
      <vt:lpstr>Wingdings 3</vt:lpstr>
      <vt:lpstr>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plan of Salvation</dc:title>
  <dc:creator>Ronald Esquerra</dc:creator>
  <cp:lastModifiedBy>Ronald Esquerra</cp:lastModifiedBy>
  <cp:revision>681</cp:revision>
  <dcterms:created xsi:type="dcterms:W3CDTF">2018-08-29T04:26:39Z</dcterms:created>
  <dcterms:modified xsi:type="dcterms:W3CDTF">2018-09-14T20:54:04Z</dcterms:modified>
</cp:coreProperties>
</file>