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1" r:id="rId1"/>
  </p:sldMasterIdLst>
  <p:notesMasterIdLst>
    <p:notesMasterId r:id="rId15"/>
  </p:notesMasterIdLst>
  <p:sldIdLst>
    <p:sldId id="296" r:id="rId2"/>
    <p:sldId id="304" r:id="rId3"/>
    <p:sldId id="299" r:id="rId4"/>
    <p:sldId id="305" r:id="rId5"/>
    <p:sldId id="306" r:id="rId6"/>
    <p:sldId id="307" r:id="rId7"/>
    <p:sldId id="308" r:id="rId8"/>
    <p:sldId id="309" r:id="rId9"/>
    <p:sldId id="310" r:id="rId10"/>
    <p:sldId id="311" r:id="rId11"/>
    <p:sldId id="313" r:id="rId12"/>
    <p:sldId id="312" r:id="rId13"/>
    <p:sldId id="31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BD23"/>
    <a:srgbClr val="FF6600"/>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62" autoAdjust="0"/>
    <p:restoredTop sz="94660"/>
  </p:normalViewPr>
  <p:slideViewPr>
    <p:cSldViewPr snapToGrid="0">
      <p:cViewPr varScale="1">
        <p:scale>
          <a:sx n="72" d="100"/>
          <a:sy n="72" d="100"/>
        </p:scale>
        <p:origin x="7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9/14/2018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2033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123240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7546524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47487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750689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36463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861401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9421080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144567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365475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8468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830705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78486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563093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002345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549569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5640873-EF0B-4AC7-AF11-57FEBA4985EA}" type="datetimeFigureOut">
              <a:rPr lang="en-US" smtClean="0"/>
              <a:t>9/14/2018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3228150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6000">
              <a:schemeClr val="bg1">
                <a:lumMod val="75000"/>
                <a:lumOff val="25000"/>
              </a:schemeClr>
            </a:gs>
            <a:gs pos="84000">
              <a:schemeClr val="accent4">
                <a:lumMod val="45000"/>
                <a:lumOff val="55000"/>
              </a:schemeClr>
            </a:gs>
            <a:gs pos="20000">
              <a:schemeClr val="accent4">
                <a:lumMod val="45000"/>
                <a:lumOff val="55000"/>
              </a:schemeClr>
            </a:gs>
            <a:gs pos="100000">
              <a:schemeClr val="accent4">
                <a:lumMod val="30000"/>
                <a:lumOff val="70000"/>
              </a:schemeClr>
            </a:gs>
          </a:gsLst>
          <a:lin ang="108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5640873-EF0B-4AC7-AF11-57FEBA4985EA}" type="datetimeFigureOut">
              <a:rPr lang="en-US" smtClean="0"/>
              <a:t>9/14/2018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42822905"/>
      </p:ext>
    </p:extLst>
  </p:cSld>
  <p:clrMap bg1="dk1" tx1="lt1" bg2="dk2" tx2="lt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4" r:id="rId13"/>
    <p:sldLayoutId id="2147484125" r:id="rId14"/>
    <p:sldLayoutId id="2147484126" r:id="rId15"/>
    <p:sldLayoutId id="2147484127" r:id="rId16"/>
    <p:sldLayoutId id="2147484128"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1"/>
                </a:solidFill>
              </a:rPr>
              <a:t>Doctrine and Covenants </a:t>
            </a:r>
          </a:p>
          <a:p>
            <a:r>
              <a:rPr lang="en-US" sz="2400" b="1" dirty="0">
                <a:solidFill>
                  <a:schemeClr val="bg1"/>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669551" y="2570923"/>
            <a:ext cx="4797287" cy="1200329"/>
          </a:xfrm>
          <a:prstGeom prst="rect">
            <a:avLst/>
          </a:prstGeom>
          <a:noFill/>
        </p:spPr>
        <p:txBody>
          <a:bodyPr wrap="square" rtlCol="0">
            <a:spAutoFit/>
          </a:bodyPr>
          <a:lstStyle/>
          <a:p>
            <a:pPr algn="ctr"/>
            <a:r>
              <a:rPr lang="en-US" sz="7200" b="1" dirty="0">
                <a:solidFill>
                  <a:schemeClr val="bg1"/>
                </a:solidFill>
                <a:latin typeface="Cambria Math" panose="02040503050406030204" pitchFamily="18" charset="0"/>
                <a:ea typeface="Cambria Math" panose="02040503050406030204" pitchFamily="18" charset="0"/>
              </a:rPr>
              <a:t>SEMINARY</a:t>
            </a:r>
          </a:p>
        </p:txBody>
      </p:sp>
    </p:spTree>
    <p:extLst>
      <p:ext uri="{BB962C8B-B14F-4D97-AF65-F5344CB8AC3E}">
        <p14:creationId xmlns:p14="http://schemas.microsoft.com/office/powerpoint/2010/main" val="136617102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4000">
              <a:schemeClr val="bg1">
                <a:lumMod val="50000"/>
                <a:lumOff val="50000"/>
              </a:schemeClr>
            </a:gs>
            <a:gs pos="100000">
              <a:schemeClr val="accent4">
                <a:lumMod val="45000"/>
                <a:lumOff val="55000"/>
              </a:schemeClr>
            </a:gs>
            <a:gs pos="0">
              <a:schemeClr val="accent4">
                <a:lumMod val="45000"/>
                <a:lumOff val="55000"/>
              </a:schemeClr>
            </a:gs>
            <a:gs pos="100000">
              <a:schemeClr val="accent4">
                <a:lumMod val="30000"/>
                <a:lumOff val="70000"/>
              </a:schemeClr>
            </a:gs>
          </a:gsLst>
          <a:lin ang="3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11" name="Rectangle 10">
            <a:extLst>
              <a:ext uri="{FF2B5EF4-FFF2-40B4-BE49-F238E27FC236}">
                <a16:creationId xmlns:a16="http://schemas.microsoft.com/office/drawing/2014/main" id="{1EB0782A-C9C3-440D-8800-B9042A263C7C}"/>
              </a:ext>
            </a:extLst>
          </p:cNvPr>
          <p:cNvSpPr/>
          <p:nvPr/>
        </p:nvSpPr>
        <p:spPr>
          <a:xfrm>
            <a:off x="3695343" y="1059787"/>
            <a:ext cx="4801314"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18:11-12 	</a:t>
            </a:r>
          </a:p>
        </p:txBody>
      </p:sp>
      <p:sp>
        <p:nvSpPr>
          <p:cNvPr id="2" name="Rectangle 1">
            <a:extLst>
              <a:ext uri="{FF2B5EF4-FFF2-40B4-BE49-F238E27FC236}">
                <a16:creationId xmlns:a16="http://schemas.microsoft.com/office/drawing/2014/main" id="{687B2C56-9ACC-402C-98A1-FFD5EE71F97D}"/>
              </a:ext>
            </a:extLst>
          </p:cNvPr>
          <p:cNvSpPr/>
          <p:nvPr/>
        </p:nvSpPr>
        <p:spPr>
          <a:xfrm>
            <a:off x="1910861" y="1677462"/>
            <a:ext cx="8370277" cy="1323439"/>
          </a:xfrm>
          <a:prstGeom prst="rect">
            <a:avLst/>
          </a:prstGeom>
        </p:spPr>
        <p:txBody>
          <a:bodyPr wrap="square">
            <a:spAutoFit/>
          </a:bodyPr>
          <a:lstStyle/>
          <a:p>
            <a:pPr algn="just" fontAlgn="base"/>
            <a:r>
              <a:rPr lang="en-US" sz="2000" b="1" dirty="0">
                <a:solidFill>
                  <a:schemeClr val="bg1"/>
                </a:solidFill>
                <a:latin typeface="Times New Roman" panose="02020603050405020304" pitchFamily="18" charset="0"/>
                <a:cs typeface="Times New Roman" panose="02020603050405020304" pitchFamily="18" charset="0"/>
              </a:rPr>
              <a:t>11 </a:t>
            </a:r>
            <a:r>
              <a:rPr lang="en-US" sz="2000" dirty="0">
                <a:solidFill>
                  <a:schemeClr val="bg1"/>
                </a:solidFill>
                <a:latin typeface="Times New Roman" panose="02020603050405020304" pitchFamily="18" charset="0"/>
                <a:cs typeface="Times New Roman" panose="02020603050405020304" pitchFamily="18" charset="0"/>
              </a:rPr>
              <a:t>For, behold, the Lord your Redeemer suffered death in the flesh; wherefore he suffered the pain of all men, that all men might repent and come unto him.</a:t>
            </a:r>
          </a:p>
          <a:p>
            <a:pPr algn="just" fontAlgn="base"/>
            <a:r>
              <a:rPr lang="en-US" sz="2000" b="1" dirty="0">
                <a:solidFill>
                  <a:schemeClr val="bg1"/>
                </a:solidFill>
                <a:latin typeface="Times New Roman" panose="02020603050405020304" pitchFamily="18" charset="0"/>
                <a:cs typeface="Times New Roman" panose="02020603050405020304" pitchFamily="18" charset="0"/>
              </a:rPr>
              <a:t>12 </a:t>
            </a:r>
            <a:r>
              <a:rPr lang="en-US" sz="2000" dirty="0">
                <a:solidFill>
                  <a:schemeClr val="bg1"/>
                </a:solidFill>
                <a:latin typeface="Times New Roman" panose="02020603050405020304" pitchFamily="18" charset="0"/>
                <a:cs typeface="Times New Roman" panose="02020603050405020304" pitchFamily="18" charset="0"/>
              </a:rPr>
              <a:t>And he hath risen again from the dead, that he might bring all men unto him, on conditions of repentance.</a:t>
            </a:r>
            <a:endParaRPr lang="en-US" sz="2000" b="0" i="0" dirty="0">
              <a:solidFill>
                <a:schemeClr val="bg1"/>
              </a:solidFill>
              <a:effectLst/>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37EC1C6B-77FE-4FC5-B745-680498476B4A}"/>
              </a:ext>
            </a:extLst>
          </p:cNvPr>
          <p:cNvSpPr/>
          <p:nvPr/>
        </p:nvSpPr>
        <p:spPr>
          <a:xfrm>
            <a:off x="3468516" y="3244334"/>
            <a:ext cx="5254965"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What price did the Savior pay for our souls? </a:t>
            </a:r>
          </a:p>
        </p:txBody>
      </p:sp>
      <p:sp>
        <p:nvSpPr>
          <p:cNvPr id="5" name="Rectangle 4">
            <a:extLst>
              <a:ext uri="{FF2B5EF4-FFF2-40B4-BE49-F238E27FC236}">
                <a16:creationId xmlns:a16="http://schemas.microsoft.com/office/drawing/2014/main" id="{41D6EDB0-109B-400F-963A-2E1D62716E00}"/>
              </a:ext>
            </a:extLst>
          </p:cNvPr>
          <p:cNvSpPr/>
          <p:nvPr/>
        </p:nvSpPr>
        <p:spPr>
          <a:xfrm>
            <a:off x="1910861" y="3918654"/>
            <a:ext cx="8370277" cy="769441"/>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How can we show gratitude for the sacrifice the Savior has made for us?</a:t>
            </a:r>
          </a:p>
          <a:p>
            <a:endParaRPr lang="en-US" sz="2200" dirty="0"/>
          </a:p>
        </p:txBody>
      </p:sp>
      <p:sp>
        <p:nvSpPr>
          <p:cNvPr id="6" name="Rectangle 5">
            <a:extLst>
              <a:ext uri="{FF2B5EF4-FFF2-40B4-BE49-F238E27FC236}">
                <a16:creationId xmlns:a16="http://schemas.microsoft.com/office/drawing/2014/main" id="{6F6994AE-ED80-454D-9D31-EEB7B70D9C0D}"/>
              </a:ext>
            </a:extLst>
          </p:cNvPr>
          <p:cNvSpPr/>
          <p:nvPr/>
        </p:nvSpPr>
        <p:spPr>
          <a:xfrm>
            <a:off x="2851052" y="4688095"/>
            <a:ext cx="6096000" cy="830997"/>
          </a:xfrm>
          <a:prstGeom prst="rect">
            <a:avLst/>
          </a:prstGeom>
        </p:spPr>
        <p:txBody>
          <a:bodyPr>
            <a:spAutoFit/>
          </a:bodyPr>
          <a:lstStyle/>
          <a:p>
            <a:pPr algn="ctr"/>
            <a:r>
              <a:rPr lang="en-US" sz="2400" b="1" dirty="0">
                <a:solidFill>
                  <a:schemeClr val="bg1"/>
                </a:solidFill>
                <a:latin typeface="Times New Roman" panose="02020603050405020304" pitchFamily="18" charset="0"/>
                <a:cs typeface="Times New Roman" panose="02020603050405020304" pitchFamily="18" charset="0"/>
              </a:rPr>
              <a:t>My worth is so great that Jesus Christ suffered and died so I can repent. </a:t>
            </a:r>
          </a:p>
        </p:txBody>
      </p:sp>
    </p:spTree>
    <p:extLst>
      <p:ext uri="{BB962C8B-B14F-4D97-AF65-F5344CB8AC3E}">
        <p14:creationId xmlns:p14="http://schemas.microsoft.com/office/powerpoint/2010/main" val="38241379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250" fill="hold"/>
                                        <p:tgtEl>
                                          <p:spTgt spid="6"/>
                                        </p:tgtEl>
                                        <p:attrNameLst>
                                          <p:attrName>ppt_w</p:attrName>
                                        </p:attrNameLst>
                                      </p:cBhvr>
                                      <p:tavLst>
                                        <p:tav tm="0">
                                          <p:val>
                                            <p:fltVal val="0"/>
                                          </p:val>
                                        </p:tav>
                                        <p:tav tm="100000">
                                          <p:val>
                                            <p:strVal val="#ppt_w"/>
                                          </p:val>
                                        </p:tav>
                                      </p:tavLst>
                                    </p:anim>
                                    <p:anim calcmode="lin" valueType="num">
                                      <p:cBhvr>
                                        <p:cTn id="18" dur="1250" fill="hold"/>
                                        <p:tgtEl>
                                          <p:spTgt spid="6"/>
                                        </p:tgtEl>
                                        <p:attrNameLst>
                                          <p:attrName>ppt_h</p:attrName>
                                        </p:attrNameLst>
                                      </p:cBhvr>
                                      <p:tavLst>
                                        <p:tav tm="0">
                                          <p:val>
                                            <p:fltVal val="0"/>
                                          </p:val>
                                        </p:tav>
                                        <p:tav tm="100000">
                                          <p:val>
                                            <p:strVal val="#ppt_h"/>
                                          </p:val>
                                        </p:tav>
                                      </p:tavLst>
                                    </p:anim>
                                    <p:animEffect transition="in" filter="fade">
                                      <p:cBhvr>
                                        <p:cTn id="19"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chemeClr val="bg1">
                <a:lumMod val="50000"/>
                <a:lumOff val="50000"/>
              </a:schemeClr>
            </a:gs>
            <a:gs pos="84000">
              <a:schemeClr val="accent4">
                <a:lumMod val="45000"/>
                <a:lumOff val="55000"/>
              </a:schemeClr>
            </a:gs>
            <a:gs pos="20000">
              <a:schemeClr val="accent4">
                <a:lumMod val="45000"/>
                <a:lumOff val="55000"/>
              </a:schemeClr>
            </a:gs>
            <a:gs pos="100000">
              <a:schemeClr val="accent4">
                <a:lumMod val="30000"/>
                <a:lumOff val="70000"/>
              </a:schemeClr>
            </a:gs>
          </a:gsLst>
          <a:lin ang="78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4E458B86-83A0-4124-8E65-E10D9DF59B16}"/>
              </a:ext>
            </a:extLst>
          </p:cNvPr>
          <p:cNvSpPr/>
          <p:nvPr/>
        </p:nvSpPr>
        <p:spPr>
          <a:xfrm>
            <a:off x="2893038" y="1114746"/>
            <a:ext cx="6405921"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 How might this truth influence how you see yourself? </a:t>
            </a:r>
          </a:p>
        </p:txBody>
      </p:sp>
      <p:sp>
        <p:nvSpPr>
          <p:cNvPr id="5" name="Rectangle 4">
            <a:extLst>
              <a:ext uri="{FF2B5EF4-FFF2-40B4-BE49-F238E27FC236}">
                <a16:creationId xmlns:a16="http://schemas.microsoft.com/office/drawing/2014/main" id="{ACA2CC36-9BC2-423C-922B-53023EACD79E}"/>
              </a:ext>
            </a:extLst>
          </p:cNvPr>
          <p:cNvSpPr/>
          <p:nvPr/>
        </p:nvSpPr>
        <p:spPr>
          <a:xfrm>
            <a:off x="2298496" y="1769404"/>
            <a:ext cx="7595003" cy="430887"/>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How might this truth influence the way you treat other people? </a:t>
            </a:r>
          </a:p>
        </p:txBody>
      </p:sp>
      <p:sp>
        <p:nvSpPr>
          <p:cNvPr id="8" name="Rectangle 7">
            <a:extLst>
              <a:ext uri="{FF2B5EF4-FFF2-40B4-BE49-F238E27FC236}">
                <a16:creationId xmlns:a16="http://schemas.microsoft.com/office/drawing/2014/main" id="{FA53F8DE-9D55-435D-8480-41D14635BFA2}"/>
              </a:ext>
            </a:extLst>
          </p:cNvPr>
          <p:cNvSpPr/>
          <p:nvPr/>
        </p:nvSpPr>
        <p:spPr>
          <a:xfrm>
            <a:off x="1096713" y="2894055"/>
            <a:ext cx="4161717"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18:13</a:t>
            </a:r>
          </a:p>
        </p:txBody>
      </p:sp>
      <p:sp>
        <p:nvSpPr>
          <p:cNvPr id="9" name="Rectangle 8">
            <a:extLst>
              <a:ext uri="{FF2B5EF4-FFF2-40B4-BE49-F238E27FC236}">
                <a16:creationId xmlns:a16="http://schemas.microsoft.com/office/drawing/2014/main" id="{8F77A6E6-E141-4BB0-830E-0A13793C34A5}"/>
              </a:ext>
            </a:extLst>
          </p:cNvPr>
          <p:cNvSpPr/>
          <p:nvPr/>
        </p:nvSpPr>
        <p:spPr>
          <a:xfrm>
            <a:off x="2574842" y="3429000"/>
            <a:ext cx="5904180"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And how great is his joy in the soul that repenteth!</a:t>
            </a:r>
          </a:p>
        </p:txBody>
      </p:sp>
      <p:sp>
        <p:nvSpPr>
          <p:cNvPr id="10" name="Rectangle 9">
            <a:extLst>
              <a:ext uri="{FF2B5EF4-FFF2-40B4-BE49-F238E27FC236}">
                <a16:creationId xmlns:a16="http://schemas.microsoft.com/office/drawing/2014/main" id="{ED42CBBE-8A73-47DA-BCC3-D2586F11CD24}"/>
              </a:ext>
            </a:extLst>
          </p:cNvPr>
          <p:cNvSpPr/>
          <p:nvPr/>
        </p:nvSpPr>
        <p:spPr>
          <a:xfrm>
            <a:off x="2298496" y="4426877"/>
            <a:ext cx="7595002" cy="461665"/>
          </a:xfrm>
          <a:prstGeom prst="rect">
            <a:avLst/>
          </a:prstGeom>
        </p:spPr>
        <p:txBody>
          <a:bodyPr wrap="square">
            <a:spAutoFit/>
          </a:bodyPr>
          <a:lstStyle/>
          <a:p>
            <a:r>
              <a:rPr lang="en-US" sz="2400" dirty="0">
                <a:solidFill>
                  <a:schemeClr val="bg1"/>
                </a:solidFill>
                <a:latin typeface="Times New Roman" panose="02020603050405020304" pitchFamily="18" charset="0"/>
                <a:cs typeface="Times New Roman" panose="02020603050405020304" pitchFamily="18" charset="0"/>
              </a:rPr>
              <a:t>Why do you think the Lord feels great joy when we repent?</a:t>
            </a:r>
          </a:p>
        </p:txBody>
      </p:sp>
      <p:sp>
        <p:nvSpPr>
          <p:cNvPr id="11" name="Rectangle 10">
            <a:extLst>
              <a:ext uri="{FF2B5EF4-FFF2-40B4-BE49-F238E27FC236}">
                <a16:creationId xmlns:a16="http://schemas.microsoft.com/office/drawing/2014/main" id="{37B6DC89-2106-4605-847B-4D6B89246348}"/>
              </a:ext>
            </a:extLst>
          </p:cNvPr>
          <p:cNvSpPr/>
          <p:nvPr/>
        </p:nvSpPr>
        <p:spPr>
          <a:xfrm>
            <a:off x="1096712" y="5120641"/>
            <a:ext cx="9524395" cy="830997"/>
          </a:xfrm>
          <a:prstGeom prst="rect">
            <a:avLst/>
          </a:prstGeom>
        </p:spPr>
        <p:txBody>
          <a:bodyPr wrap="square">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If someone believes that the worth of souls is great in the sight of God, then what might their belief lead them to do?</a:t>
            </a:r>
          </a:p>
        </p:txBody>
      </p:sp>
    </p:spTree>
    <p:extLst>
      <p:ext uri="{BB962C8B-B14F-4D97-AF65-F5344CB8AC3E}">
        <p14:creationId xmlns:p14="http://schemas.microsoft.com/office/powerpoint/2010/main" val="40194971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arn(inVertical)">
                                      <p:cBhvr>
                                        <p:cTn id="14" dur="1000"/>
                                        <p:tgtEl>
                                          <p:spTgt spid="8"/>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circle(in)">
                                      <p:cBhvr>
                                        <p:cTn id="22" dur="2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76000">
              <a:schemeClr val="bg1">
                <a:lumMod val="50000"/>
                <a:lumOff val="50000"/>
              </a:schemeClr>
            </a:gs>
            <a:gs pos="20000">
              <a:schemeClr val="accent4">
                <a:lumMod val="45000"/>
                <a:lumOff val="55000"/>
              </a:schemeClr>
            </a:gs>
            <a:gs pos="100000">
              <a:schemeClr val="accent4">
                <a:lumMod val="30000"/>
                <a:lumOff val="70000"/>
              </a:schemeClr>
            </a:gs>
          </a:gsLst>
          <a:lin ang="20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49A6F804-04C4-4508-80EB-291A6B9E8197}"/>
              </a:ext>
            </a:extLst>
          </p:cNvPr>
          <p:cNvSpPr/>
          <p:nvPr/>
        </p:nvSpPr>
        <p:spPr>
          <a:xfrm>
            <a:off x="1212069" y="890974"/>
            <a:ext cx="3900427" cy="430887"/>
          </a:xfrm>
          <a:prstGeom prst="rect">
            <a:avLst/>
          </a:prstGeom>
        </p:spPr>
        <p:txBody>
          <a:bodyPr wrap="none">
            <a:spAutoFit/>
          </a:bodyPr>
          <a:lstStyle/>
          <a:p>
            <a:r>
              <a:rPr lang="en-US" sz="2200" b="1" dirty="0">
                <a:solidFill>
                  <a:schemeClr val="bg1"/>
                </a:solidFill>
                <a:latin typeface="Times New Roman" panose="02020603050405020304" pitchFamily="18" charset="0"/>
                <a:cs typeface="Times New Roman" panose="02020603050405020304" pitchFamily="18" charset="0"/>
              </a:rPr>
              <a:t>Doctrine and Covenants 18:14.</a:t>
            </a:r>
          </a:p>
        </p:txBody>
      </p:sp>
      <p:sp>
        <p:nvSpPr>
          <p:cNvPr id="3" name="Rectangle 2">
            <a:extLst>
              <a:ext uri="{FF2B5EF4-FFF2-40B4-BE49-F238E27FC236}">
                <a16:creationId xmlns:a16="http://schemas.microsoft.com/office/drawing/2014/main" id="{36858523-4209-4E51-9224-4116E5B8909F}"/>
              </a:ext>
            </a:extLst>
          </p:cNvPr>
          <p:cNvSpPr/>
          <p:nvPr/>
        </p:nvSpPr>
        <p:spPr>
          <a:xfrm>
            <a:off x="2276111" y="1326560"/>
            <a:ext cx="7371471" cy="430887"/>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Wherefore, you are called to cry repentance unto this people.</a:t>
            </a:r>
          </a:p>
        </p:txBody>
      </p:sp>
      <p:sp>
        <p:nvSpPr>
          <p:cNvPr id="5" name="Rectangle 4">
            <a:extLst>
              <a:ext uri="{FF2B5EF4-FFF2-40B4-BE49-F238E27FC236}">
                <a16:creationId xmlns:a16="http://schemas.microsoft.com/office/drawing/2014/main" id="{0B8ECBD4-12BE-4EAE-8536-6375D97C5A37}"/>
              </a:ext>
            </a:extLst>
          </p:cNvPr>
          <p:cNvSpPr/>
          <p:nvPr/>
        </p:nvSpPr>
        <p:spPr>
          <a:xfrm>
            <a:off x="2714436" y="2028919"/>
            <a:ext cx="5698996"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What do you think it means to “cry repentance”?</a:t>
            </a:r>
          </a:p>
        </p:txBody>
      </p:sp>
      <p:sp>
        <p:nvSpPr>
          <p:cNvPr id="11" name="Rectangle 10">
            <a:extLst>
              <a:ext uri="{FF2B5EF4-FFF2-40B4-BE49-F238E27FC236}">
                <a16:creationId xmlns:a16="http://schemas.microsoft.com/office/drawing/2014/main" id="{0D520DAC-086B-4490-BF88-EA6A94B06ADE}"/>
              </a:ext>
            </a:extLst>
          </p:cNvPr>
          <p:cNvSpPr/>
          <p:nvPr/>
        </p:nvSpPr>
        <p:spPr>
          <a:xfrm>
            <a:off x="3162283" y="2929342"/>
            <a:ext cx="4803303" cy="147732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2" name="TextBox 11">
            <a:extLst>
              <a:ext uri="{FF2B5EF4-FFF2-40B4-BE49-F238E27FC236}">
                <a16:creationId xmlns:a16="http://schemas.microsoft.com/office/drawing/2014/main" id="{7FFB7AB6-8863-4CE7-8C5A-9657BC123E59}"/>
              </a:ext>
            </a:extLst>
          </p:cNvPr>
          <p:cNvSpPr txBox="1"/>
          <p:nvPr/>
        </p:nvSpPr>
        <p:spPr>
          <a:xfrm>
            <a:off x="4417256" y="2929342"/>
            <a:ext cx="3621616" cy="1477328"/>
          </a:xfrm>
          <a:prstGeom prst="rect">
            <a:avLst/>
          </a:prstGeom>
          <a:noFill/>
        </p:spPr>
        <p:txBody>
          <a:bodyPr wrap="square" rtlCol="0">
            <a:spAutoFit/>
          </a:bodyPr>
          <a:lstStyle/>
          <a:p>
            <a:pPr algn="just"/>
            <a:r>
              <a:rPr lang="en-US" dirty="0">
                <a:solidFill>
                  <a:schemeClr val="bg1"/>
                </a:solidFill>
                <a:latin typeface="Times New Roman" panose="02020603050405020304" pitchFamily="18" charset="0"/>
                <a:cs typeface="Times New Roman" panose="02020603050405020304" pitchFamily="18" charset="0"/>
              </a:rPr>
              <a:t>“Crying repentance simply means helping people return to God” (“Preparing for Your Spiritual Destiny” [CES fireside address, Jan. 10, 2010], 7, speeches.byu.edu). </a:t>
            </a:r>
          </a:p>
        </p:txBody>
      </p:sp>
      <p:pic>
        <p:nvPicPr>
          <p:cNvPr id="14" name="Picture 13">
            <a:extLst>
              <a:ext uri="{FF2B5EF4-FFF2-40B4-BE49-F238E27FC236}">
                <a16:creationId xmlns:a16="http://schemas.microsoft.com/office/drawing/2014/main" id="{2F1A859E-2A2D-45C8-B6D2-75D85FDCD0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1729" y="3041400"/>
            <a:ext cx="1062241" cy="1329798"/>
          </a:xfrm>
          <a:prstGeom prst="rect">
            <a:avLst/>
          </a:prstGeom>
        </p:spPr>
      </p:pic>
      <p:sp>
        <p:nvSpPr>
          <p:cNvPr id="15" name="Rectangle 14">
            <a:extLst>
              <a:ext uri="{FF2B5EF4-FFF2-40B4-BE49-F238E27FC236}">
                <a16:creationId xmlns:a16="http://schemas.microsoft.com/office/drawing/2014/main" id="{E32A1878-1869-4D27-B0CA-ED9A54E99FE3}"/>
              </a:ext>
            </a:extLst>
          </p:cNvPr>
          <p:cNvSpPr/>
          <p:nvPr/>
        </p:nvSpPr>
        <p:spPr>
          <a:xfrm>
            <a:off x="2517266" y="5495064"/>
            <a:ext cx="6093335" cy="461665"/>
          </a:xfrm>
          <a:prstGeom prst="rect">
            <a:avLst/>
          </a:prstGeom>
        </p:spPr>
        <p:txBody>
          <a:bodyPr wrap="none">
            <a:spAutoFit/>
          </a:bodyPr>
          <a:lstStyle/>
          <a:p>
            <a:r>
              <a:rPr lang="en-US" sz="2400" dirty="0">
                <a:solidFill>
                  <a:schemeClr val="bg1"/>
                </a:solidFill>
                <a:latin typeface="Times New Roman" panose="02020603050405020304" pitchFamily="18" charset="0"/>
                <a:cs typeface="Times New Roman" panose="02020603050405020304" pitchFamily="18" charset="0"/>
              </a:rPr>
              <a:t>What are some ways we can help others repent?</a:t>
            </a:r>
          </a:p>
        </p:txBody>
      </p:sp>
    </p:spTree>
    <p:extLst>
      <p:ext uri="{BB962C8B-B14F-4D97-AF65-F5344CB8AC3E}">
        <p14:creationId xmlns:p14="http://schemas.microsoft.com/office/powerpoint/2010/main" val="845223071"/>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anim calcmode="lin" valueType="num">
                                      <p:cBhvr>
                                        <p:cTn id="13" dur="1000" fill="hold"/>
                                        <p:tgtEl>
                                          <p:spTgt spid="14"/>
                                        </p:tgtEl>
                                        <p:attrNameLst>
                                          <p:attrName>ppt_x</p:attrName>
                                        </p:attrNameLst>
                                      </p:cBhvr>
                                      <p:tavLst>
                                        <p:tav tm="0">
                                          <p:val>
                                            <p:strVal val="#ppt_x"/>
                                          </p:val>
                                        </p:tav>
                                        <p:tav tm="100000">
                                          <p:val>
                                            <p:strVal val="#ppt_x"/>
                                          </p:val>
                                        </p:tav>
                                      </p:tavLst>
                                    </p:anim>
                                    <p:anim calcmode="lin" valueType="num">
                                      <p:cBhvr>
                                        <p:cTn id="14" dur="1000" fill="hold"/>
                                        <p:tgtEl>
                                          <p:spTgt spid="1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ppt_x</p:attrName>
                                        </p:attrNameLst>
                                      </p:cBhvr>
                                      <p:tavLst>
                                        <p:tav tm="0">
                                          <p:val>
                                            <p:strVal val="#ppt_x"/>
                                          </p:val>
                                        </p:tav>
                                        <p:tav tm="100000">
                                          <p:val>
                                            <p:strVal val="#ppt_x"/>
                                          </p:val>
                                        </p:tav>
                                      </p:tavLst>
                                    </p:anim>
                                    <p:anim calcmode="lin" valueType="num">
                                      <p:cBhvr>
                                        <p:cTn id="2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15">
                                            <p:txEl>
                                              <p:pRg st="0" end="0"/>
                                            </p:txEl>
                                          </p:spTgt>
                                        </p:tgtEl>
                                        <p:attrNameLst>
                                          <p:attrName>style.visibility</p:attrName>
                                        </p:attrNameLst>
                                      </p:cBhvr>
                                      <p:to>
                                        <p:strVal val="visible"/>
                                      </p:to>
                                    </p:set>
                                    <p:animEffect transition="in" filter="circle(in)">
                                      <p:cBhvr>
                                        <p:cTn id="29"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chemeClr val="bg1">
                <a:lumMod val="50000"/>
                <a:lumOff val="50000"/>
              </a:schemeClr>
            </a:gs>
            <a:gs pos="84000">
              <a:schemeClr val="accent4">
                <a:lumMod val="45000"/>
                <a:lumOff val="55000"/>
              </a:schemeClr>
            </a:gs>
            <a:gs pos="48000">
              <a:schemeClr val="accent4">
                <a:lumMod val="45000"/>
                <a:lumOff val="55000"/>
              </a:schemeClr>
            </a:gs>
            <a:gs pos="67000">
              <a:schemeClr val="accent4">
                <a:lumMod val="30000"/>
                <a:lumOff val="70000"/>
              </a:schemeClr>
            </a:gs>
          </a:gsLst>
          <a:lin ang="7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2E793DE8-29B1-4DEA-8CE3-AB1DBE9932F2}"/>
              </a:ext>
            </a:extLst>
          </p:cNvPr>
          <p:cNvSpPr/>
          <p:nvPr/>
        </p:nvSpPr>
        <p:spPr>
          <a:xfrm>
            <a:off x="1134793" y="890974"/>
            <a:ext cx="4700326"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18:15–16.</a:t>
            </a:r>
          </a:p>
        </p:txBody>
      </p:sp>
      <p:sp>
        <p:nvSpPr>
          <p:cNvPr id="5" name="Rectangle 4">
            <a:extLst>
              <a:ext uri="{FF2B5EF4-FFF2-40B4-BE49-F238E27FC236}">
                <a16:creationId xmlns:a16="http://schemas.microsoft.com/office/drawing/2014/main" id="{CB4861A6-9290-4925-A268-3A3B832624EC}"/>
              </a:ext>
            </a:extLst>
          </p:cNvPr>
          <p:cNvSpPr/>
          <p:nvPr/>
        </p:nvSpPr>
        <p:spPr>
          <a:xfrm>
            <a:off x="1134793" y="1352639"/>
            <a:ext cx="9809872" cy="2123658"/>
          </a:xfrm>
          <a:prstGeom prst="rect">
            <a:avLst/>
          </a:prstGeom>
        </p:spPr>
        <p:txBody>
          <a:bodyPr wrap="square">
            <a:spAutoFit/>
          </a:bodyPr>
          <a:lstStyle/>
          <a:p>
            <a:pPr algn="just" fontAlgn="base"/>
            <a:r>
              <a:rPr lang="en-US" sz="2200" b="1" dirty="0">
                <a:solidFill>
                  <a:schemeClr val="bg1"/>
                </a:solidFill>
                <a:latin typeface="Times New Roman" panose="02020603050405020304" pitchFamily="18" charset="0"/>
                <a:cs typeface="Times New Roman" panose="02020603050405020304" pitchFamily="18" charset="0"/>
              </a:rPr>
              <a:t>15 </a:t>
            </a:r>
            <a:r>
              <a:rPr lang="en-US" sz="2200" dirty="0">
                <a:solidFill>
                  <a:schemeClr val="bg1"/>
                </a:solidFill>
                <a:latin typeface="Times New Roman" panose="02020603050405020304" pitchFamily="18" charset="0"/>
                <a:cs typeface="Times New Roman" panose="02020603050405020304" pitchFamily="18" charset="0"/>
              </a:rPr>
              <a:t>And if it so be that you should labor all your days in crying repentance unto this people, and bring, save it be one soul unto me, how great shall be your joy with him in the kingdom of my Father!</a:t>
            </a:r>
          </a:p>
          <a:p>
            <a:pPr algn="just" fontAlgn="base"/>
            <a:r>
              <a:rPr lang="en-US" sz="2200" b="1" dirty="0">
                <a:solidFill>
                  <a:schemeClr val="bg1"/>
                </a:solidFill>
                <a:latin typeface="Times New Roman" panose="02020603050405020304" pitchFamily="18" charset="0"/>
                <a:cs typeface="Times New Roman" panose="02020603050405020304" pitchFamily="18" charset="0"/>
              </a:rPr>
              <a:t>16 </a:t>
            </a:r>
            <a:r>
              <a:rPr lang="en-US" sz="2200" dirty="0">
                <a:solidFill>
                  <a:schemeClr val="bg1"/>
                </a:solidFill>
                <a:latin typeface="Times New Roman" panose="02020603050405020304" pitchFamily="18" charset="0"/>
                <a:cs typeface="Times New Roman" panose="02020603050405020304" pitchFamily="18" charset="0"/>
              </a:rPr>
              <a:t>And now, if your joy will be great with one soul that you have brought unto me into the kingdom of my Father, how great will be your joy if you should bring many souls unto me!</a:t>
            </a:r>
            <a:endParaRPr lang="en-US" sz="2200" b="0" i="0" dirty="0">
              <a:solidFill>
                <a:schemeClr val="bg1"/>
              </a:solidFill>
              <a:effectLst/>
              <a:latin typeface="Times New Roman" panose="02020603050405020304" pitchFamily="18" charset="0"/>
              <a:cs typeface="Times New Roman" panose="02020603050405020304" pitchFamily="18" charset="0"/>
            </a:endParaRPr>
          </a:p>
        </p:txBody>
      </p:sp>
      <p:sp>
        <p:nvSpPr>
          <p:cNvPr id="6" name="Rectangle 5">
            <a:extLst>
              <a:ext uri="{FF2B5EF4-FFF2-40B4-BE49-F238E27FC236}">
                <a16:creationId xmlns:a16="http://schemas.microsoft.com/office/drawing/2014/main" id="{207BEADA-FC90-4CD2-A517-872FF72EAA68}"/>
              </a:ext>
            </a:extLst>
          </p:cNvPr>
          <p:cNvSpPr/>
          <p:nvPr/>
        </p:nvSpPr>
        <p:spPr>
          <a:xfrm>
            <a:off x="2079674" y="3769367"/>
            <a:ext cx="8032652" cy="400110"/>
          </a:xfrm>
          <a:prstGeom prst="rect">
            <a:avLst/>
          </a:prstGeom>
        </p:spPr>
        <p:txBody>
          <a:bodyPr wrap="square">
            <a:spAutoFit/>
          </a:bodyPr>
          <a:lstStyle/>
          <a:p>
            <a:pPr algn="ctr"/>
            <a:r>
              <a:rPr lang="en-US" sz="2000" dirty="0">
                <a:solidFill>
                  <a:schemeClr val="bg1"/>
                </a:solidFill>
                <a:latin typeface="Times New Roman" panose="02020603050405020304" pitchFamily="18" charset="0"/>
                <a:cs typeface="Times New Roman" panose="02020603050405020304" pitchFamily="18" charset="0"/>
              </a:rPr>
              <a:t>What blessings are given to those who help others come unto Jesus Christ?</a:t>
            </a:r>
          </a:p>
        </p:txBody>
      </p:sp>
      <p:sp>
        <p:nvSpPr>
          <p:cNvPr id="8" name="Rectangle 7">
            <a:extLst>
              <a:ext uri="{FF2B5EF4-FFF2-40B4-BE49-F238E27FC236}">
                <a16:creationId xmlns:a16="http://schemas.microsoft.com/office/drawing/2014/main" id="{37F5A66F-8054-4237-BCE0-3E68B55C4486}"/>
              </a:ext>
            </a:extLst>
          </p:cNvPr>
          <p:cNvSpPr/>
          <p:nvPr/>
        </p:nvSpPr>
        <p:spPr>
          <a:xfrm>
            <a:off x="2846363" y="4169477"/>
            <a:ext cx="6499274" cy="769441"/>
          </a:xfrm>
          <a:prstGeom prst="rect">
            <a:avLst/>
          </a:prstGeom>
        </p:spPr>
        <p:txBody>
          <a:bodyPr wrap="square">
            <a:spAutoFit/>
          </a:bodyPr>
          <a:lstStyle/>
          <a:p>
            <a:pPr algn="ctr"/>
            <a:r>
              <a:rPr lang="en-US" sz="2200" b="1" dirty="0">
                <a:solidFill>
                  <a:schemeClr val="bg1"/>
                </a:solidFill>
                <a:latin typeface="Times New Roman" panose="02020603050405020304" pitchFamily="18" charset="0"/>
                <a:cs typeface="Times New Roman" panose="02020603050405020304" pitchFamily="18" charset="0"/>
              </a:rPr>
              <a:t>If we help others to repent and come unto the Lord, we will feel joy with them in the kingdom of God.</a:t>
            </a:r>
          </a:p>
        </p:txBody>
      </p:sp>
      <p:sp>
        <p:nvSpPr>
          <p:cNvPr id="9" name="Rectangle 8">
            <a:extLst>
              <a:ext uri="{FF2B5EF4-FFF2-40B4-BE49-F238E27FC236}">
                <a16:creationId xmlns:a16="http://schemas.microsoft.com/office/drawing/2014/main" id="{A836BC2B-D412-43EB-B223-F3A6C081E574}"/>
              </a:ext>
            </a:extLst>
          </p:cNvPr>
          <p:cNvSpPr/>
          <p:nvPr/>
        </p:nvSpPr>
        <p:spPr>
          <a:xfrm>
            <a:off x="2846363" y="5339028"/>
            <a:ext cx="6096000" cy="769441"/>
          </a:xfrm>
          <a:prstGeom prst="rect">
            <a:avLst/>
          </a:prstGeom>
        </p:spPr>
        <p:txBody>
          <a:bodyPr>
            <a:spAutoFit/>
          </a:bodyPr>
          <a:lstStyle/>
          <a:p>
            <a:pPr algn="ctr"/>
            <a:r>
              <a:rPr lang="en-US" sz="2200" dirty="0">
                <a:solidFill>
                  <a:schemeClr val="bg1"/>
                </a:solidFill>
                <a:latin typeface="Times New Roman" panose="02020603050405020304" pitchFamily="18" charset="0"/>
                <a:cs typeface="Times New Roman" panose="02020603050405020304" pitchFamily="18" charset="0"/>
              </a:rPr>
              <a:t>Why do you think you will feel joy if you bring others to Jesus Christ?</a:t>
            </a:r>
          </a:p>
        </p:txBody>
      </p:sp>
    </p:spTree>
    <p:extLst>
      <p:ext uri="{BB962C8B-B14F-4D97-AF65-F5344CB8AC3E}">
        <p14:creationId xmlns:p14="http://schemas.microsoft.com/office/powerpoint/2010/main" val="4095627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outVertical)">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ircle(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 calcmode="lin" valueType="num">
                                      <p:cBhvr>
                                        <p:cTn id="17" dur="10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9">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9">
                                            <p:txEl>
                                              <p:pRg st="0" end="0"/>
                                            </p:txEl>
                                          </p:spTgt>
                                        </p:tgtEl>
                                        <p:attrNameLst>
                                          <p:attrName>style.rotation</p:attrName>
                                        </p:attrNameLst>
                                      </p:cBhvr>
                                      <p:tavLst>
                                        <p:tav tm="0">
                                          <p:val>
                                            <p:fltVal val="90"/>
                                          </p:val>
                                        </p:tav>
                                        <p:tav tm="100000">
                                          <p:val>
                                            <p:fltVal val="0"/>
                                          </p:val>
                                        </p:tav>
                                      </p:tavLst>
                                    </p:anim>
                                    <p:animEffect transition="in" filter="fade">
                                      <p:cBhvr>
                                        <p:cTn id="20"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chemeClr val="bg1">
                <a:lumMod val="50000"/>
                <a:lumOff val="50000"/>
              </a:schemeClr>
            </a:gs>
            <a:gs pos="4000">
              <a:schemeClr val="accent4">
                <a:lumMod val="45000"/>
                <a:lumOff val="55000"/>
              </a:schemeClr>
            </a:gs>
            <a:gs pos="100000">
              <a:schemeClr val="accent4">
                <a:lumMod val="30000"/>
                <a:lumOff val="70000"/>
              </a:schemeClr>
            </a:gs>
          </a:gsLst>
          <a:lin ang="78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4" name="Rectangle 3">
            <a:extLst>
              <a:ext uri="{FF2B5EF4-FFF2-40B4-BE49-F238E27FC236}">
                <a16:creationId xmlns:a16="http://schemas.microsoft.com/office/drawing/2014/main" id="{B905BBBC-0070-4477-A0E8-4B768C69B10C}"/>
              </a:ext>
            </a:extLst>
          </p:cNvPr>
          <p:cNvSpPr/>
          <p:nvPr/>
        </p:nvSpPr>
        <p:spPr>
          <a:xfrm>
            <a:off x="3503783" y="3009538"/>
            <a:ext cx="5184433" cy="523220"/>
          </a:xfrm>
          <a:prstGeom prst="rect">
            <a:avLst/>
          </a:prstGeom>
        </p:spPr>
        <p:txBody>
          <a:bodyPr wrap="none">
            <a:spAutoFit/>
          </a:bodyPr>
          <a:lstStyle/>
          <a:p>
            <a:r>
              <a:rPr lang="en-US" sz="2800" b="1" dirty="0">
                <a:solidFill>
                  <a:srgbClr val="FFFF00"/>
                </a:solidFill>
                <a:latin typeface="Times New Roman" panose="02020603050405020304" pitchFamily="18" charset="0"/>
                <a:cs typeface="Times New Roman" panose="02020603050405020304" pitchFamily="18" charset="0"/>
              </a:rPr>
              <a:t>Doctrine and Covenants 18:1–16</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0000">
              <a:schemeClr val="bg1">
                <a:lumMod val="50000"/>
                <a:lumOff val="50000"/>
              </a:schemeClr>
            </a:gs>
            <a:gs pos="84000">
              <a:schemeClr val="accent4">
                <a:lumMod val="45000"/>
                <a:lumOff val="55000"/>
              </a:schemeClr>
            </a:gs>
            <a:gs pos="20000">
              <a:schemeClr val="accent4">
                <a:lumMod val="45000"/>
                <a:lumOff val="55000"/>
              </a:schemeClr>
            </a:gs>
            <a:gs pos="100000">
              <a:schemeClr val="accent4">
                <a:lumMod val="30000"/>
                <a:lumOff val="70000"/>
              </a:schemeClr>
            </a:gs>
          </a:gsLst>
          <a:lin ang="5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4" name="Rectangle 3">
            <a:extLst>
              <a:ext uri="{FF2B5EF4-FFF2-40B4-BE49-F238E27FC236}">
                <a16:creationId xmlns:a16="http://schemas.microsoft.com/office/drawing/2014/main" id="{F78F98E2-2EF1-4B7A-848D-1EEBF5204F2A}"/>
              </a:ext>
            </a:extLst>
          </p:cNvPr>
          <p:cNvSpPr/>
          <p:nvPr/>
        </p:nvSpPr>
        <p:spPr>
          <a:xfrm>
            <a:off x="1134793" y="890974"/>
            <a:ext cx="3995004" cy="430887"/>
          </a:xfrm>
          <a:prstGeom prst="rect">
            <a:avLst/>
          </a:prstGeom>
        </p:spPr>
        <p:txBody>
          <a:bodyPr wrap="none">
            <a:spAutoFit/>
          </a:bodyPr>
          <a:lstStyle/>
          <a:p>
            <a:r>
              <a:rPr lang="en-US" sz="2200" b="1" dirty="0">
                <a:solidFill>
                  <a:schemeClr val="bg1"/>
                </a:solidFill>
                <a:latin typeface="Times New Roman" panose="02020603050405020304" pitchFamily="18" charset="0"/>
                <a:cs typeface="Times New Roman" panose="02020603050405020304" pitchFamily="18" charset="0"/>
              </a:rPr>
              <a:t>Doctrine and Covenants 18:1-5.</a:t>
            </a:r>
          </a:p>
        </p:txBody>
      </p:sp>
      <p:sp>
        <p:nvSpPr>
          <p:cNvPr id="2" name="Rectangle 1">
            <a:extLst>
              <a:ext uri="{FF2B5EF4-FFF2-40B4-BE49-F238E27FC236}">
                <a16:creationId xmlns:a16="http://schemas.microsoft.com/office/drawing/2014/main" id="{C2DA8F4B-ED86-413B-84E1-7689A9D74CCF}"/>
              </a:ext>
            </a:extLst>
          </p:cNvPr>
          <p:cNvSpPr/>
          <p:nvPr/>
        </p:nvSpPr>
        <p:spPr>
          <a:xfrm>
            <a:off x="2083734" y="2962981"/>
            <a:ext cx="8190063" cy="646331"/>
          </a:xfrm>
          <a:prstGeom prst="rect">
            <a:avLst/>
          </a:prstGeom>
        </p:spPr>
        <p:txBody>
          <a:bodyPr wrap="none">
            <a:spAutoFit/>
          </a:bodyPr>
          <a:lstStyle/>
          <a:p>
            <a:r>
              <a:rPr lang="en-US" sz="3600" dirty="0">
                <a:solidFill>
                  <a:srgbClr val="FFFF00"/>
                </a:solidFill>
                <a:latin typeface="Bahnschrift SemiLight SemiConde" panose="020B0502040204020203" pitchFamily="34" charset="0"/>
                <a:cs typeface="Times New Roman" panose="02020603050405020304" pitchFamily="18" charset="0"/>
              </a:rPr>
              <a:t>“The Lord teaches how to build up His Church”</a:t>
            </a:r>
          </a:p>
        </p:txBody>
      </p:sp>
    </p:spTree>
    <p:extLst>
      <p:ext uri="{BB962C8B-B14F-4D97-AF65-F5344CB8AC3E}">
        <p14:creationId xmlns:p14="http://schemas.microsoft.com/office/powerpoint/2010/main" val="2245227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chemeClr val="bg1">
                <a:lumMod val="50000"/>
                <a:lumOff val="50000"/>
              </a:schemeClr>
            </a:gs>
            <a:gs pos="23000">
              <a:schemeClr val="accent4">
                <a:lumMod val="45000"/>
                <a:lumOff val="55000"/>
              </a:schemeClr>
            </a:gs>
            <a:gs pos="21000">
              <a:schemeClr val="accent4">
                <a:lumMod val="45000"/>
                <a:lumOff val="55000"/>
              </a:schemeClr>
            </a:gs>
          </a:gsLst>
          <a:lin ang="16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C512EB42-457C-4B09-97DF-DD359F4C76D8}"/>
              </a:ext>
            </a:extLst>
          </p:cNvPr>
          <p:cNvSpPr/>
          <p:nvPr/>
        </p:nvSpPr>
        <p:spPr>
          <a:xfrm>
            <a:off x="1936652" y="4808026"/>
            <a:ext cx="8318695" cy="830997"/>
          </a:xfrm>
          <a:prstGeom prst="rect">
            <a:avLst/>
          </a:prstGeom>
        </p:spPr>
        <p:txBody>
          <a:bodyPr wrap="square">
            <a:spAutoFit/>
          </a:bodyPr>
          <a:lstStyle/>
          <a:p>
            <a:pPr algn="ctr"/>
            <a:r>
              <a:rPr lang="en-US" sz="2400" dirty="0">
                <a:solidFill>
                  <a:schemeClr val="bg1"/>
                </a:solidFill>
                <a:latin typeface="Times New Roman" panose="02020603050405020304" pitchFamily="18" charset="0"/>
                <a:cs typeface="Times New Roman" panose="02020603050405020304" pitchFamily="18" charset="0"/>
              </a:rPr>
              <a:t>What concerns would you have about living in a house with a weak foundation?</a:t>
            </a:r>
          </a:p>
        </p:txBody>
      </p:sp>
      <p:pic>
        <p:nvPicPr>
          <p:cNvPr id="11" name="Picture 10">
            <a:extLst>
              <a:ext uri="{FF2B5EF4-FFF2-40B4-BE49-F238E27FC236}">
                <a16:creationId xmlns:a16="http://schemas.microsoft.com/office/drawing/2014/main" id="{C16C2859-E913-4423-A637-058380ADE134}"/>
              </a:ext>
            </a:extLst>
          </p:cNvPr>
          <p:cNvPicPr/>
          <p:nvPr/>
        </p:nvPicPr>
        <p:blipFill rotWithShape="1">
          <a:blip r:embed="rId2"/>
          <a:srcRect l="28045" t="21095" r="50481" b="46978"/>
          <a:stretch/>
        </p:blipFill>
        <p:spPr bwMode="auto">
          <a:xfrm>
            <a:off x="3985881" y="1107461"/>
            <a:ext cx="4220235" cy="3484078"/>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chemeClr val="bg1">
                <a:lumMod val="75000"/>
                <a:lumOff val="25000"/>
              </a:schemeClr>
            </a:gs>
            <a:gs pos="0">
              <a:schemeClr val="accent4">
                <a:lumMod val="45000"/>
                <a:lumOff val="55000"/>
              </a:schemeClr>
            </a:gs>
            <a:gs pos="46000">
              <a:schemeClr val="accent4">
                <a:lumMod val="45000"/>
                <a:lumOff val="55000"/>
              </a:schemeClr>
            </a:gs>
            <a:gs pos="66000">
              <a:schemeClr val="accent4">
                <a:lumMod val="30000"/>
                <a:lumOff val="70000"/>
              </a:schemeClr>
            </a:gs>
          </a:gsLst>
          <a:lin ang="6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48E9A1E1-CDE9-4170-AC73-F1AB74E11618}"/>
              </a:ext>
            </a:extLst>
          </p:cNvPr>
          <p:cNvSpPr/>
          <p:nvPr/>
        </p:nvSpPr>
        <p:spPr>
          <a:xfrm>
            <a:off x="3938196" y="1214794"/>
            <a:ext cx="4392549"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18:1–4.</a:t>
            </a:r>
          </a:p>
        </p:txBody>
      </p:sp>
      <p:sp>
        <p:nvSpPr>
          <p:cNvPr id="5" name="Rectangle 4">
            <a:extLst>
              <a:ext uri="{FF2B5EF4-FFF2-40B4-BE49-F238E27FC236}">
                <a16:creationId xmlns:a16="http://schemas.microsoft.com/office/drawing/2014/main" id="{B5B4A738-9B7A-4ECA-B35A-0E1778F9A372}"/>
              </a:ext>
            </a:extLst>
          </p:cNvPr>
          <p:cNvSpPr/>
          <p:nvPr/>
        </p:nvSpPr>
        <p:spPr>
          <a:xfrm>
            <a:off x="1861624" y="1676459"/>
            <a:ext cx="8468751" cy="3139321"/>
          </a:xfrm>
          <a:prstGeom prst="rect">
            <a:avLst/>
          </a:prstGeom>
        </p:spPr>
        <p:txBody>
          <a:bodyPr wrap="square">
            <a:spAutoFit/>
          </a:bodyPr>
          <a:lstStyle/>
          <a:p>
            <a:pPr algn="just" fontAlgn="base"/>
            <a:r>
              <a:rPr lang="en-US" sz="2200" b="1" dirty="0">
                <a:solidFill>
                  <a:schemeClr val="bg1"/>
                </a:solidFill>
                <a:latin typeface="Times New Roman" panose="02020603050405020304" pitchFamily="18" charset="0"/>
                <a:cs typeface="Times New Roman" panose="02020603050405020304" pitchFamily="18" charset="0"/>
              </a:rPr>
              <a:t>1 </a:t>
            </a:r>
            <a:r>
              <a:rPr lang="en-US" sz="2200" dirty="0">
                <a:solidFill>
                  <a:schemeClr val="bg1"/>
                </a:solidFill>
                <a:latin typeface="Times New Roman" panose="02020603050405020304" pitchFamily="18" charset="0"/>
                <a:cs typeface="Times New Roman" panose="02020603050405020304" pitchFamily="18" charset="0"/>
              </a:rPr>
              <a:t>Now, behold, because of the thing which you, my servant Oliver Cowdery, have desired to know of me, I give unto you these words:</a:t>
            </a:r>
          </a:p>
          <a:p>
            <a:pPr algn="just" fontAlgn="base"/>
            <a:r>
              <a:rPr lang="en-US" sz="2200" b="1" dirty="0">
                <a:solidFill>
                  <a:schemeClr val="bg1"/>
                </a:solidFill>
                <a:latin typeface="Times New Roman" panose="02020603050405020304" pitchFamily="18" charset="0"/>
                <a:cs typeface="Times New Roman" panose="02020603050405020304" pitchFamily="18" charset="0"/>
              </a:rPr>
              <a:t>2 </a:t>
            </a:r>
            <a:r>
              <a:rPr lang="en-US" sz="2200" dirty="0">
                <a:solidFill>
                  <a:schemeClr val="bg1"/>
                </a:solidFill>
                <a:latin typeface="Times New Roman" panose="02020603050405020304" pitchFamily="18" charset="0"/>
                <a:cs typeface="Times New Roman" panose="02020603050405020304" pitchFamily="18" charset="0"/>
              </a:rPr>
              <a:t>Behold, I have manifested unto you, by my Spirit in many instances, that the things which you have written are true; wherefore you know that they are true.</a:t>
            </a:r>
          </a:p>
          <a:p>
            <a:pPr algn="just" fontAlgn="base"/>
            <a:r>
              <a:rPr lang="en-US" sz="2200" b="1" dirty="0">
                <a:solidFill>
                  <a:schemeClr val="bg1"/>
                </a:solidFill>
                <a:latin typeface="Times New Roman" panose="02020603050405020304" pitchFamily="18" charset="0"/>
                <a:cs typeface="Times New Roman" panose="02020603050405020304" pitchFamily="18" charset="0"/>
              </a:rPr>
              <a:t>3 </a:t>
            </a:r>
            <a:r>
              <a:rPr lang="en-US" sz="2200" dirty="0">
                <a:solidFill>
                  <a:schemeClr val="bg1"/>
                </a:solidFill>
                <a:latin typeface="Times New Roman" panose="02020603050405020304" pitchFamily="18" charset="0"/>
                <a:cs typeface="Times New Roman" panose="02020603050405020304" pitchFamily="18" charset="0"/>
              </a:rPr>
              <a:t>And if you know that they are true, behold, I give unto you a commandment, that you rely upon the things which are written;</a:t>
            </a:r>
          </a:p>
          <a:p>
            <a:pPr algn="just" fontAlgn="base"/>
            <a:r>
              <a:rPr lang="en-US" sz="2200" b="1" dirty="0">
                <a:solidFill>
                  <a:schemeClr val="bg1"/>
                </a:solidFill>
                <a:latin typeface="Times New Roman" panose="02020603050405020304" pitchFamily="18" charset="0"/>
                <a:cs typeface="Times New Roman" panose="02020603050405020304" pitchFamily="18" charset="0"/>
              </a:rPr>
              <a:t>4 </a:t>
            </a:r>
            <a:r>
              <a:rPr lang="en-US" sz="2200" dirty="0">
                <a:solidFill>
                  <a:schemeClr val="bg1"/>
                </a:solidFill>
                <a:latin typeface="Times New Roman" panose="02020603050405020304" pitchFamily="18" charset="0"/>
                <a:cs typeface="Times New Roman" panose="02020603050405020304" pitchFamily="18" charset="0"/>
              </a:rPr>
              <a:t>For in them are all things written concerning the foundation of my church, my gospel, and my rock.</a:t>
            </a:r>
            <a:endParaRPr lang="en-US" sz="2200" b="0" i="0" dirty="0">
              <a:solidFill>
                <a:schemeClr val="bg1"/>
              </a:solidFill>
              <a:effectLst/>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EE95C32C-DF14-4DF3-8BF3-3DEAE44BA952}"/>
              </a:ext>
            </a:extLst>
          </p:cNvPr>
          <p:cNvSpPr/>
          <p:nvPr/>
        </p:nvSpPr>
        <p:spPr>
          <a:xfrm>
            <a:off x="1861624" y="5195608"/>
            <a:ext cx="8468750" cy="769441"/>
          </a:xfrm>
          <a:prstGeom prst="rect">
            <a:avLst/>
          </a:prstGeom>
        </p:spPr>
        <p:txBody>
          <a:bodyPr wrap="square">
            <a:spAutoFit/>
          </a:bodyPr>
          <a:lstStyle/>
          <a:p>
            <a:pPr algn="ctr"/>
            <a:r>
              <a:rPr lang="en-US" sz="2200" dirty="0">
                <a:solidFill>
                  <a:schemeClr val="bg1"/>
                </a:solidFill>
                <a:latin typeface="Times New Roman" panose="02020603050405020304" pitchFamily="18" charset="0"/>
                <a:cs typeface="Times New Roman" panose="02020603050405020304" pitchFamily="18" charset="0"/>
              </a:rPr>
              <a:t>What did the Lord say was in the Book of Mormon? How could the teachings in the Book of Mormon help in the building up of the Church?</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100000">
              <a:schemeClr val="bg1">
                <a:lumMod val="75000"/>
                <a:lumOff val="25000"/>
              </a:schemeClr>
            </a:gs>
            <a:gs pos="52000">
              <a:schemeClr val="accent4">
                <a:lumMod val="45000"/>
                <a:lumOff val="55000"/>
              </a:schemeClr>
            </a:gs>
            <a:gs pos="20000">
              <a:schemeClr val="accent4">
                <a:lumMod val="45000"/>
                <a:lumOff val="55000"/>
              </a:schemeClr>
            </a:gs>
            <a:gs pos="100000">
              <a:schemeClr val="accent4">
                <a:lumMod val="30000"/>
                <a:lumOff val="70000"/>
              </a:schemeClr>
            </a:gs>
          </a:gsLst>
          <a:lin ang="210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C6B5CDE5-F3E5-40EC-8258-9EC4BD4E1D62}"/>
              </a:ext>
            </a:extLst>
          </p:cNvPr>
          <p:cNvSpPr/>
          <p:nvPr/>
        </p:nvSpPr>
        <p:spPr>
          <a:xfrm>
            <a:off x="1813792" y="1034572"/>
            <a:ext cx="4084773"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18:5.</a:t>
            </a:r>
          </a:p>
        </p:txBody>
      </p:sp>
      <p:sp>
        <p:nvSpPr>
          <p:cNvPr id="5" name="Rectangle 4">
            <a:extLst>
              <a:ext uri="{FF2B5EF4-FFF2-40B4-BE49-F238E27FC236}">
                <a16:creationId xmlns:a16="http://schemas.microsoft.com/office/drawing/2014/main" id="{52F9EB4D-5522-4EEE-898E-5EE98458137D}"/>
              </a:ext>
            </a:extLst>
          </p:cNvPr>
          <p:cNvSpPr/>
          <p:nvPr/>
        </p:nvSpPr>
        <p:spPr>
          <a:xfrm>
            <a:off x="1813792" y="1514901"/>
            <a:ext cx="8564414" cy="769441"/>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Wherefore, if you shall build up my church, upon the foundation of my gospel and my rock, the gates of hell shall not prevail against you.</a:t>
            </a:r>
          </a:p>
        </p:txBody>
      </p:sp>
      <p:sp>
        <p:nvSpPr>
          <p:cNvPr id="8" name="Rectangle 7">
            <a:extLst>
              <a:ext uri="{FF2B5EF4-FFF2-40B4-BE49-F238E27FC236}">
                <a16:creationId xmlns:a16="http://schemas.microsoft.com/office/drawing/2014/main" id="{A146B535-98B6-4B4B-AE5A-C9026B07F360}"/>
              </a:ext>
            </a:extLst>
          </p:cNvPr>
          <p:cNvSpPr/>
          <p:nvPr/>
        </p:nvSpPr>
        <p:spPr>
          <a:xfrm>
            <a:off x="3216546" y="2812289"/>
            <a:ext cx="4924746"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What is the true Church to be built upon? </a:t>
            </a:r>
          </a:p>
        </p:txBody>
      </p:sp>
      <p:sp>
        <p:nvSpPr>
          <p:cNvPr id="11" name="Rectangle 10">
            <a:extLst>
              <a:ext uri="{FF2B5EF4-FFF2-40B4-BE49-F238E27FC236}">
                <a16:creationId xmlns:a16="http://schemas.microsoft.com/office/drawing/2014/main" id="{08B1EB1D-F8A0-44D3-AF53-7C87C4D3F657}"/>
              </a:ext>
            </a:extLst>
          </p:cNvPr>
          <p:cNvSpPr/>
          <p:nvPr/>
        </p:nvSpPr>
        <p:spPr>
          <a:xfrm>
            <a:off x="2466535" y="3280504"/>
            <a:ext cx="7258929" cy="430887"/>
          </a:xfrm>
          <a:prstGeom prst="rect">
            <a:avLst/>
          </a:prstGeom>
        </p:spPr>
        <p:txBody>
          <a:bodyPr wrap="square">
            <a:spAutoFit/>
          </a:bodyPr>
          <a:lstStyle/>
          <a:p>
            <a:r>
              <a:rPr lang="en-US" sz="2200" b="1" dirty="0">
                <a:solidFill>
                  <a:schemeClr val="bg1"/>
                </a:solidFill>
                <a:latin typeface="Times New Roman" panose="02020603050405020304" pitchFamily="18" charset="0"/>
                <a:cs typeface="Times New Roman" panose="02020603050405020304" pitchFamily="18" charset="0"/>
              </a:rPr>
              <a:t>The true Church is built upon Jesus Christ and His gospel.</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0">
              <a:srgbClr val="C4B3D7"/>
            </a:gs>
            <a:gs pos="55000">
              <a:schemeClr val="accent4">
                <a:lumMod val="45000"/>
                <a:lumOff val="55000"/>
              </a:schemeClr>
            </a:gs>
            <a:gs pos="39000">
              <a:schemeClr val="bg1">
                <a:lumMod val="50000"/>
                <a:lumOff val="50000"/>
              </a:schemeClr>
            </a:gs>
            <a:gs pos="100000">
              <a:schemeClr val="accent4">
                <a:lumMod val="30000"/>
                <a:lumOff val="70000"/>
              </a:schemeClr>
            </a:gs>
          </a:gsLst>
          <a:lin ang="72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D621E11A-FC1E-43F5-9D19-A7CC2ACACC4A}"/>
              </a:ext>
            </a:extLst>
          </p:cNvPr>
          <p:cNvSpPr/>
          <p:nvPr/>
        </p:nvSpPr>
        <p:spPr>
          <a:xfrm>
            <a:off x="1368233" y="1021639"/>
            <a:ext cx="4182555" cy="430887"/>
          </a:xfrm>
          <a:prstGeom prst="rect">
            <a:avLst/>
          </a:prstGeom>
        </p:spPr>
        <p:txBody>
          <a:bodyPr wrap="none">
            <a:spAutoFit/>
          </a:bodyPr>
          <a:lstStyle/>
          <a:p>
            <a:r>
              <a:rPr lang="en-US" sz="2200" b="1" dirty="0">
                <a:solidFill>
                  <a:schemeClr val="bg1"/>
                </a:solidFill>
                <a:latin typeface="Times New Roman" panose="02020603050405020304" pitchFamily="18" charset="0"/>
                <a:cs typeface="Times New Roman" panose="02020603050405020304" pitchFamily="18" charset="0"/>
              </a:rPr>
              <a:t>Doctrine and Covenants 18:6–16.</a:t>
            </a:r>
          </a:p>
        </p:txBody>
      </p:sp>
      <p:sp>
        <p:nvSpPr>
          <p:cNvPr id="5" name="Rectangle 4">
            <a:extLst>
              <a:ext uri="{FF2B5EF4-FFF2-40B4-BE49-F238E27FC236}">
                <a16:creationId xmlns:a16="http://schemas.microsoft.com/office/drawing/2014/main" id="{4682955F-3885-462D-AC38-9958105889C0}"/>
              </a:ext>
            </a:extLst>
          </p:cNvPr>
          <p:cNvSpPr/>
          <p:nvPr/>
        </p:nvSpPr>
        <p:spPr>
          <a:xfrm>
            <a:off x="2649415" y="2828835"/>
            <a:ext cx="6893169" cy="1200329"/>
          </a:xfrm>
          <a:prstGeom prst="rect">
            <a:avLst/>
          </a:prstGeom>
        </p:spPr>
        <p:txBody>
          <a:bodyPr wrap="square">
            <a:spAutoFit/>
          </a:bodyPr>
          <a:lstStyle/>
          <a:p>
            <a:pPr algn="ctr"/>
            <a:r>
              <a:rPr lang="en-US" sz="3600" b="1" dirty="0">
                <a:solidFill>
                  <a:srgbClr val="FFFF00"/>
                </a:solidFill>
                <a:latin typeface="Bahnschrift SemiLight SemiConde" panose="020B0502040204020203" pitchFamily="34" charset="0"/>
              </a:rPr>
              <a:t>“The Lord calls Oliver Cowdery and David Whitmer to preach repentance”</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chemeClr val="bg1">
                <a:lumMod val="50000"/>
                <a:lumOff val="50000"/>
              </a:schemeClr>
            </a:gs>
            <a:gs pos="84000">
              <a:schemeClr val="accent4">
                <a:lumMod val="45000"/>
                <a:lumOff val="55000"/>
              </a:schemeClr>
            </a:gs>
            <a:gs pos="20000">
              <a:schemeClr val="accent4">
                <a:lumMod val="45000"/>
                <a:lumOff val="55000"/>
              </a:schemeClr>
            </a:gs>
            <a:gs pos="100000">
              <a:schemeClr val="accent4">
                <a:lumMod val="30000"/>
                <a:lumOff val="70000"/>
              </a:schemeClr>
            </a:gs>
          </a:gsLst>
          <a:lin ang="84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87D45F38-B7C9-4CE8-A009-E90413D5E3E4}"/>
              </a:ext>
            </a:extLst>
          </p:cNvPr>
          <p:cNvSpPr/>
          <p:nvPr/>
        </p:nvSpPr>
        <p:spPr>
          <a:xfrm>
            <a:off x="1443749" y="1121806"/>
            <a:ext cx="4084773"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18:6.</a:t>
            </a:r>
          </a:p>
        </p:txBody>
      </p:sp>
      <p:sp>
        <p:nvSpPr>
          <p:cNvPr id="5" name="Rectangle 4">
            <a:extLst>
              <a:ext uri="{FF2B5EF4-FFF2-40B4-BE49-F238E27FC236}">
                <a16:creationId xmlns:a16="http://schemas.microsoft.com/office/drawing/2014/main" id="{3E5233CC-DB44-4029-9A9A-0693082B060B}"/>
              </a:ext>
            </a:extLst>
          </p:cNvPr>
          <p:cNvSpPr/>
          <p:nvPr/>
        </p:nvSpPr>
        <p:spPr>
          <a:xfrm>
            <a:off x="6431863" y="1121806"/>
            <a:ext cx="4084773"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18:9.</a:t>
            </a:r>
          </a:p>
        </p:txBody>
      </p:sp>
      <p:sp>
        <p:nvSpPr>
          <p:cNvPr id="9" name="Rectangle 8">
            <a:extLst>
              <a:ext uri="{FF2B5EF4-FFF2-40B4-BE49-F238E27FC236}">
                <a16:creationId xmlns:a16="http://schemas.microsoft.com/office/drawing/2014/main" id="{78B5EAA4-05F9-475C-B4C7-76DFBD5DB738}"/>
              </a:ext>
            </a:extLst>
          </p:cNvPr>
          <p:cNvSpPr/>
          <p:nvPr/>
        </p:nvSpPr>
        <p:spPr>
          <a:xfrm>
            <a:off x="1443749" y="1579534"/>
            <a:ext cx="3817035" cy="2123658"/>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Behold, the world is ripening in iniquity; and it must needs be that the children of men are stirred up unto repentance, both the Gentiles and also the house of Israel.</a:t>
            </a:r>
          </a:p>
        </p:txBody>
      </p:sp>
      <p:sp>
        <p:nvSpPr>
          <p:cNvPr id="10" name="Rectangle 9">
            <a:extLst>
              <a:ext uri="{FF2B5EF4-FFF2-40B4-BE49-F238E27FC236}">
                <a16:creationId xmlns:a16="http://schemas.microsoft.com/office/drawing/2014/main" id="{3E7C4663-F806-47F8-9AEC-49F3C86F3855}"/>
              </a:ext>
            </a:extLst>
          </p:cNvPr>
          <p:cNvSpPr/>
          <p:nvPr/>
        </p:nvSpPr>
        <p:spPr>
          <a:xfrm>
            <a:off x="6431863" y="1583471"/>
            <a:ext cx="4384431" cy="2554545"/>
          </a:xfrm>
          <a:prstGeom prst="rect">
            <a:avLst/>
          </a:prstGeom>
        </p:spPr>
        <p:txBody>
          <a:bodyPr wrap="square">
            <a:spAutoFit/>
          </a:bodyPr>
          <a:lstStyle/>
          <a:p>
            <a:r>
              <a:rPr lang="en-US" sz="2000" dirty="0">
                <a:solidFill>
                  <a:schemeClr val="bg1"/>
                </a:solidFill>
                <a:latin typeface="Times New Roman" panose="02020603050405020304" pitchFamily="18" charset="0"/>
                <a:cs typeface="Times New Roman" panose="02020603050405020304" pitchFamily="18" charset="0"/>
              </a:rPr>
              <a:t>And now, Oliver Cowdery, I speak unto you, and also unto David Whitmer, by the way of commandment; for, behold, I command all men everywhere to repent, and I speak unto you, even as unto Paul mine apostle, for you are called even with that same calling with which he was called.</a:t>
            </a:r>
          </a:p>
        </p:txBody>
      </p:sp>
      <p:sp>
        <p:nvSpPr>
          <p:cNvPr id="11" name="Rectangle 10">
            <a:extLst>
              <a:ext uri="{FF2B5EF4-FFF2-40B4-BE49-F238E27FC236}">
                <a16:creationId xmlns:a16="http://schemas.microsoft.com/office/drawing/2014/main" id="{B4146324-009B-47D3-B6C5-77B57995E977}"/>
              </a:ext>
            </a:extLst>
          </p:cNvPr>
          <p:cNvSpPr/>
          <p:nvPr/>
        </p:nvSpPr>
        <p:spPr>
          <a:xfrm>
            <a:off x="2058571" y="4622151"/>
            <a:ext cx="8074855" cy="430887"/>
          </a:xfrm>
          <a:prstGeom prst="rect">
            <a:avLst/>
          </a:prstGeom>
        </p:spPr>
        <p:txBody>
          <a:bodyPr wrap="square">
            <a:spAutoFit/>
          </a:bodyPr>
          <a:lstStyle/>
          <a:p>
            <a:pPr algn="ctr"/>
            <a:r>
              <a:rPr lang="en-US" sz="2200" dirty="0">
                <a:solidFill>
                  <a:schemeClr val="bg1"/>
                </a:solidFill>
                <a:latin typeface="Times New Roman" panose="02020603050405020304" pitchFamily="18" charset="0"/>
                <a:cs typeface="Times New Roman" panose="02020603050405020304" pitchFamily="18" charset="0"/>
              </a:rPr>
              <a:t>What was the Lord’s response to the increasing iniquity in the world?</a:t>
            </a:r>
          </a:p>
        </p:txBody>
      </p:sp>
      <p:sp>
        <p:nvSpPr>
          <p:cNvPr id="12" name="Rectangle 11">
            <a:extLst>
              <a:ext uri="{FF2B5EF4-FFF2-40B4-BE49-F238E27FC236}">
                <a16:creationId xmlns:a16="http://schemas.microsoft.com/office/drawing/2014/main" id="{C9DE7894-4842-4F82-A2C7-2F129D80188E}"/>
              </a:ext>
            </a:extLst>
          </p:cNvPr>
          <p:cNvSpPr/>
          <p:nvPr/>
        </p:nvSpPr>
        <p:spPr>
          <a:xfrm>
            <a:off x="3352267" y="5195956"/>
            <a:ext cx="5487464"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He called servants to preach repentance.</a:t>
            </a:r>
          </a:p>
        </p:txBody>
      </p:sp>
    </p:spTree>
    <p:extLst>
      <p:ext uri="{BB962C8B-B14F-4D97-AF65-F5344CB8AC3E}">
        <p14:creationId xmlns:p14="http://schemas.microsoft.com/office/powerpoint/2010/main" val="10504107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1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56000">
              <a:schemeClr val="bg1">
                <a:lumMod val="50000"/>
                <a:lumOff val="50000"/>
              </a:schemeClr>
            </a:gs>
            <a:gs pos="84000">
              <a:schemeClr val="accent4">
                <a:lumMod val="45000"/>
                <a:lumOff val="55000"/>
              </a:schemeClr>
            </a:gs>
            <a:gs pos="20000">
              <a:schemeClr val="accent4">
                <a:lumMod val="45000"/>
                <a:lumOff val="55000"/>
              </a:schemeClr>
            </a:gs>
            <a:gs pos="100000">
              <a:schemeClr val="accent4">
                <a:lumMod val="30000"/>
                <a:lumOff val="70000"/>
              </a:schemeClr>
            </a:gs>
          </a:gsLst>
          <a:lin ang="12600000" scaled="0"/>
          <a:tileRect/>
        </a:gradFill>
        <a:effectLst/>
      </p:bgPr>
    </p:bg>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bg1"/>
                </a:solidFill>
                <a:latin typeface="Cambria Math" panose="02040503050406030204" pitchFamily="18" charset="0"/>
                <a:ea typeface="Cambria Math" panose="02040503050406030204" pitchFamily="18" charset="0"/>
              </a:rPr>
              <a:t>LESSON 22</a:t>
            </a:r>
          </a:p>
        </p:txBody>
      </p:sp>
      <p:sp>
        <p:nvSpPr>
          <p:cNvPr id="2" name="Rectangle 1">
            <a:extLst>
              <a:ext uri="{FF2B5EF4-FFF2-40B4-BE49-F238E27FC236}">
                <a16:creationId xmlns:a16="http://schemas.microsoft.com/office/drawing/2014/main" id="{C900C672-C51B-417F-B418-A0535F112E84}"/>
              </a:ext>
            </a:extLst>
          </p:cNvPr>
          <p:cNvSpPr/>
          <p:nvPr/>
        </p:nvSpPr>
        <p:spPr>
          <a:xfrm>
            <a:off x="4015141" y="989448"/>
            <a:ext cx="4238661" cy="461665"/>
          </a:xfrm>
          <a:prstGeom prst="rect">
            <a:avLst/>
          </a:prstGeom>
        </p:spPr>
        <p:txBody>
          <a:bodyPr wrap="none">
            <a:spAutoFit/>
          </a:bodyPr>
          <a:lstStyle/>
          <a:p>
            <a:r>
              <a:rPr lang="en-US" sz="2400" b="1" dirty="0">
                <a:solidFill>
                  <a:schemeClr val="bg1"/>
                </a:solidFill>
                <a:latin typeface="Times New Roman" panose="02020603050405020304" pitchFamily="18" charset="0"/>
                <a:cs typeface="Times New Roman" panose="02020603050405020304" pitchFamily="18" charset="0"/>
              </a:rPr>
              <a:t>Doctrine and Covenants 18:10.</a:t>
            </a:r>
          </a:p>
        </p:txBody>
      </p:sp>
      <p:sp>
        <p:nvSpPr>
          <p:cNvPr id="5" name="Rectangle 4">
            <a:extLst>
              <a:ext uri="{FF2B5EF4-FFF2-40B4-BE49-F238E27FC236}">
                <a16:creationId xmlns:a16="http://schemas.microsoft.com/office/drawing/2014/main" id="{9882CEA5-5547-48C6-80E1-332EDB16EBF4}"/>
              </a:ext>
            </a:extLst>
          </p:cNvPr>
          <p:cNvSpPr/>
          <p:nvPr/>
        </p:nvSpPr>
        <p:spPr>
          <a:xfrm>
            <a:off x="2755982" y="1451113"/>
            <a:ext cx="6680034" cy="430887"/>
          </a:xfrm>
          <a:prstGeom prst="rect">
            <a:avLst/>
          </a:prstGeom>
        </p:spPr>
        <p:txBody>
          <a:bodyPr wrap="none">
            <a:spAutoFit/>
          </a:bodyPr>
          <a:lstStyle/>
          <a:p>
            <a:r>
              <a:rPr lang="en-US" sz="2200" dirty="0">
                <a:solidFill>
                  <a:schemeClr val="bg1"/>
                </a:solidFill>
                <a:latin typeface="Times New Roman" panose="02020603050405020304" pitchFamily="18" charset="0"/>
                <a:cs typeface="Times New Roman" panose="02020603050405020304" pitchFamily="18" charset="0"/>
              </a:rPr>
              <a:t>Remember the worth of souls is great in the sight of God;</a:t>
            </a:r>
          </a:p>
        </p:txBody>
      </p:sp>
      <p:sp>
        <p:nvSpPr>
          <p:cNvPr id="11" name="Rectangle 10">
            <a:extLst>
              <a:ext uri="{FF2B5EF4-FFF2-40B4-BE49-F238E27FC236}">
                <a16:creationId xmlns:a16="http://schemas.microsoft.com/office/drawing/2014/main" id="{B9D2B86A-4CF1-49AE-A860-BDFF64B919D3}"/>
              </a:ext>
            </a:extLst>
          </p:cNvPr>
          <p:cNvSpPr/>
          <p:nvPr/>
        </p:nvSpPr>
        <p:spPr>
          <a:xfrm>
            <a:off x="2755982" y="1450685"/>
            <a:ext cx="6680034" cy="430887"/>
          </a:xfrm>
          <a:prstGeom prst="rect">
            <a:avLst/>
          </a:prstGeom>
        </p:spPr>
        <p:txBody>
          <a:bodyPr wrap="none">
            <a:spAutoFit/>
          </a:bodyPr>
          <a:lstStyle/>
          <a:p>
            <a:r>
              <a:rPr lang="en-US" sz="2200" dirty="0">
                <a:solidFill>
                  <a:srgbClr val="FFFF00"/>
                </a:solidFill>
                <a:latin typeface="Times New Roman" panose="02020603050405020304" pitchFamily="18" charset="0"/>
                <a:cs typeface="Times New Roman" panose="02020603050405020304" pitchFamily="18" charset="0"/>
              </a:rPr>
              <a:t>Remember the worth of souls is great in the sight of God;</a:t>
            </a:r>
          </a:p>
        </p:txBody>
      </p:sp>
      <p:sp>
        <p:nvSpPr>
          <p:cNvPr id="6" name="Rectangle 5">
            <a:extLst>
              <a:ext uri="{FF2B5EF4-FFF2-40B4-BE49-F238E27FC236}">
                <a16:creationId xmlns:a16="http://schemas.microsoft.com/office/drawing/2014/main" id="{CC40B28B-281C-43D5-AFE8-4D88A07BF0F3}"/>
              </a:ext>
            </a:extLst>
          </p:cNvPr>
          <p:cNvSpPr/>
          <p:nvPr/>
        </p:nvSpPr>
        <p:spPr>
          <a:xfrm>
            <a:off x="2839328" y="2342809"/>
            <a:ext cx="6513342" cy="430887"/>
          </a:xfrm>
          <a:prstGeom prst="rect">
            <a:avLst/>
          </a:prstGeom>
        </p:spPr>
        <p:txBody>
          <a:bodyPr wrap="square">
            <a:spAutoFit/>
          </a:bodyPr>
          <a:lstStyle/>
          <a:p>
            <a:r>
              <a:rPr lang="en-US" sz="2200" dirty="0">
                <a:solidFill>
                  <a:schemeClr val="bg1"/>
                </a:solidFill>
                <a:latin typeface="Times New Roman" panose="02020603050405020304" pitchFamily="18" charset="0"/>
                <a:cs typeface="Times New Roman" panose="02020603050405020304" pitchFamily="18" charset="0"/>
              </a:rPr>
              <a:t>Why do you think you are of such great worth to God?</a:t>
            </a:r>
          </a:p>
        </p:txBody>
      </p:sp>
      <p:sp>
        <p:nvSpPr>
          <p:cNvPr id="12" name="Rectangle 11">
            <a:extLst>
              <a:ext uri="{FF2B5EF4-FFF2-40B4-BE49-F238E27FC236}">
                <a16:creationId xmlns:a16="http://schemas.microsoft.com/office/drawing/2014/main" id="{BD7AC3B3-6658-4C52-85B6-EC341AC8A15B}"/>
              </a:ext>
            </a:extLst>
          </p:cNvPr>
          <p:cNvSpPr/>
          <p:nvPr/>
        </p:nvSpPr>
        <p:spPr>
          <a:xfrm>
            <a:off x="3037449" y="3429000"/>
            <a:ext cx="6117101" cy="1754326"/>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TextBox 12">
            <a:extLst>
              <a:ext uri="{FF2B5EF4-FFF2-40B4-BE49-F238E27FC236}">
                <a16:creationId xmlns:a16="http://schemas.microsoft.com/office/drawing/2014/main" id="{A68C9E88-E48E-4B9E-BF80-F33C32B74420}"/>
              </a:ext>
            </a:extLst>
          </p:cNvPr>
          <p:cNvSpPr txBox="1"/>
          <p:nvPr/>
        </p:nvSpPr>
        <p:spPr>
          <a:xfrm>
            <a:off x="4334022" y="3429000"/>
            <a:ext cx="4820529" cy="1754326"/>
          </a:xfrm>
          <a:prstGeom prst="rect">
            <a:avLst/>
          </a:prstGeom>
          <a:noFill/>
        </p:spPr>
        <p:txBody>
          <a:bodyPr wrap="square" rtlCol="0">
            <a:spAutoFit/>
          </a:bodyPr>
          <a:lstStyle/>
          <a:p>
            <a:r>
              <a:rPr lang="en-US" dirty="0">
                <a:solidFill>
                  <a:schemeClr val="bg1"/>
                </a:solidFill>
                <a:latin typeface="Times New Roman" panose="02020603050405020304" pitchFamily="18" charset="0"/>
                <a:cs typeface="Times New Roman" panose="02020603050405020304" pitchFamily="18" charset="0"/>
              </a:rPr>
              <a:t>“God sees you not only as a mortal being on a small planet who lives for a brief season—He sees you as His child. He sees you as the being you are capable and designed to become. He wants you to know that you matter to Him” (“You Matter to Him, ”Ensign or Liahona, Nov. 2011,22).</a:t>
            </a:r>
          </a:p>
        </p:txBody>
      </p:sp>
      <p:pic>
        <p:nvPicPr>
          <p:cNvPr id="15" name="Picture 14">
            <a:extLst>
              <a:ext uri="{FF2B5EF4-FFF2-40B4-BE49-F238E27FC236}">
                <a16:creationId xmlns:a16="http://schemas.microsoft.com/office/drawing/2014/main" id="{1D669E2E-17A7-4104-833E-CD657E2EE5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2847" y="3515739"/>
            <a:ext cx="1175813" cy="1564220"/>
          </a:xfrm>
          <a:prstGeom prst="rect">
            <a:avLst/>
          </a:prstGeom>
        </p:spPr>
      </p:pic>
    </p:spTree>
    <p:extLst>
      <p:ext uri="{BB962C8B-B14F-4D97-AF65-F5344CB8AC3E}">
        <p14:creationId xmlns:p14="http://schemas.microsoft.com/office/powerpoint/2010/main" val="4190803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horizont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randombar(vertical)">
                                      <p:cBhvr>
                                        <p:cTn id="17" dur="1500"/>
                                        <p:tgtEl>
                                          <p:spTgt spid="13"/>
                                        </p:tgtEl>
                                      </p:cBhvr>
                                    </p:animEffect>
                                  </p:childTnLst>
                                </p:cTn>
                              </p:par>
                              <p:par>
                                <p:cTn id="18" presetID="14" presetClass="entr" presetSubtype="5"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vertical)">
                                      <p:cBhvr>
                                        <p:cTn id="20" dur="1500"/>
                                        <p:tgtEl>
                                          <p:spTgt spid="12"/>
                                        </p:tgtEl>
                                      </p:cBhvr>
                                    </p:animEffect>
                                  </p:childTnLst>
                                </p:cTn>
                              </p:par>
                              <p:par>
                                <p:cTn id="21" presetID="14" presetClass="entr" presetSubtype="5"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randombar(vertical)">
                                      <p:cBhvr>
                                        <p:cTn id="23" dur="1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P spid="12" grpId="0" animBg="1"/>
      <p:bldP spid="13"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0</TotalTime>
  <Words>554</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Bahnschrift SemiLight SemiConde</vt:lpstr>
      <vt:lpstr>Calibri</vt:lpstr>
      <vt:lpstr>Cambria Math</vt:lpstr>
      <vt:lpstr>Century Gothic</vt:lpstr>
      <vt:lpstr>Times New Roman</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644</cp:revision>
  <dcterms:created xsi:type="dcterms:W3CDTF">2018-08-29T04:26:39Z</dcterms:created>
  <dcterms:modified xsi:type="dcterms:W3CDTF">2018-09-14T17:54:59Z</dcterms:modified>
</cp:coreProperties>
</file>