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6" r:id="rId3"/>
    <p:sldId id="258" r:id="rId4"/>
    <p:sldId id="259" r:id="rId5"/>
    <p:sldId id="260" r:id="rId6"/>
    <p:sldId id="262" r:id="rId7"/>
    <p:sldId id="261" r:id="rId8"/>
    <p:sldId id="280" r:id="rId9"/>
    <p:sldId id="264" r:id="rId10"/>
    <p:sldId id="265" r:id="rId11"/>
    <p:sldId id="266" r:id="rId12"/>
    <p:sldId id="281" r:id="rId13"/>
    <p:sldId id="268" r:id="rId14"/>
    <p:sldId id="282" r:id="rId15"/>
    <p:sldId id="283" r:id="rId16"/>
    <p:sldId id="290" r:id="rId17"/>
    <p:sldId id="284" r:id="rId18"/>
    <p:sldId id="285"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3124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6872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409494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9718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7597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9375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4648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4565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6836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0062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94494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2822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043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295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8711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52274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8712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3355742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lds.org/scriptures/dc-testament/dc/18.34-36?lang=e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r>
              <a:rPr lang="en-US" sz="7200" b="1" dirty="0">
                <a:solidFill>
                  <a:schemeClr val="accent3">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06C4619-B87C-4990-894C-991B263FA4F5}"/>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2" name="TextBox 1">
            <a:extLst>
              <a:ext uri="{FF2B5EF4-FFF2-40B4-BE49-F238E27FC236}">
                <a16:creationId xmlns:a16="http://schemas.microsoft.com/office/drawing/2014/main" id="{B0B7D295-8927-48BB-8A7C-6C0F650BB43B}"/>
              </a:ext>
            </a:extLst>
          </p:cNvPr>
          <p:cNvSpPr txBox="1"/>
          <p:nvPr/>
        </p:nvSpPr>
        <p:spPr>
          <a:xfrm>
            <a:off x="1252011" y="734152"/>
            <a:ext cx="4441372"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Doctrine and Covenants 18:34-36</a:t>
            </a:r>
            <a:endParaRPr lang="en-US" b="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97E5D854-42A2-45F5-BBC0-EF5C589A24DF}"/>
              </a:ext>
            </a:extLst>
          </p:cNvPr>
          <p:cNvSpPr txBox="1"/>
          <p:nvPr/>
        </p:nvSpPr>
        <p:spPr>
          <a:xfrm>
            <a:off x="1335314" y="1741714"/>
            <a:ext cx="8290471" cy="3447098"/>
          </a:xfrm>
          <a:prstGeom prst="rect">
            <a:avLst/>
          </a:prstGeom>
          <a:noFill/>
        </p:spPr>
        <p:txBody>
          <a:bodyPr wrap="square" rtlCol="0">
            <a:spAutoFit/>
          </a:bodyPr>
          <a:lstStyle/>
          <a:p>
            <a:pPr fontAlgn="base"/>
            <a:r>
              <a:rPr lang="en-US" b="1" dirty="0"/>
              <a:t>34 </a:t>
            </a:r>
            <a:r>
              <a:rPr lang="en-US" sz="2000" b="1" dirty="0"/>
              <a:t>These words are not of men nor of man, but of me; wherefore, you shall testify they are of me and not of man;</a:t>
            </a:r>
          </a:p>
          <a:p>
            <a:pPr fontAlgn="base"/>
            <a:endParaRPr lang="en-US" sz="2000" b="1" dirty="0"/>
          </a:p>
          <a:p>
            <a:pPr fontAlgn="base"/>
            <a:r>
              <a:rPr lang="en-US" sz="2000" b="1" dirty="0"/>
              <a:t>35 For it is my voice which </a:t>
            </a:r>
            <a:r>
              <a:rPr lang="en-US" sz="2000" b="1" dirty="0" err="1"/>
              <a:t>speaketh</a:t>
            </a:r>
            <a:r>
              <a:rPr lang="en-US" sz="2000" b="1" dirty="0"/>
              <a:t> them unto you; for they are given by my Spirit unto you, and by my power you can read them one to another; and save it were by my power you could not have them;</a:t>
            </a:r>
          </a:p>
          <a:p>
            <a:pPr fontAlgn="base"/>
            <a:endParaRPr lang="en-US" sz="2000" b="1" dirty="0"/>
          </a:p>
          <a:p>
            <a:pPr fontAlgn="base"/>
            <a:r>
              <a:rPr lang="en-US" sz="2000" b="1" dirty="0"/>
              <a:t>36 Wherefore, you can testify that you have heard my voice, and know my words.</a:t>
            </a:r>
          </a:p>
          <a:p>
            <a:endParaRPr lang="en-US" dirty="0"/>
          </a:p>
        </p:txBody>
      </p:sp>
    </p:spTree>
    <p:extLst>
      <p:ext uri="{BB962C8B-B14F-4D97-AF65-F5344CB8AC3E}">
        <p14:creationId xmlns:p14="http://schemas.microsoft.com/office/powerpoint/2010/main" val="22618780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135BC9B-F593-46F9-A575-B4259E60DA2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3" name="TextBox 2">
            <a:extLst>
              <a:ext uri="{FF2B5EF4-FFF2-40B4-BE49-F238E27FC236}">
                <a16:creationId xmlns:a16="http://schemas.microsoft.com/office/drawing/2014/main" id="{9F8C2CC3-50BB-47B6-A4DA-158573F92119}"/>
              </a:ext>
            </a:extLst>
          </p:cNvPr>
          <p:cNvSpPr txBox="1"/>
          <p:nvPr/>
        </p:nvSpPr>
        <p:spPr>
          <a:xfrm>
            <a:off x="1422401" y="1553030"/>
            <a:ext cx="8069942"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What can we testify of if we study the Doctrine and Covenants?</a:t>
            </a:r>
          </a:p>
        </p:txBody>
      </p:sp>
      <p:sp>
        <p:nvSpPr>
          <p:cNvPr id="7" name="TextBox 6">
            <a:extLst>
              <a:ext uri="{FF2B5EF4-FFF2-40B4-BE49-F238E27FC236}">
                <a16:creationId xmlns:a16="http://schemas.microsoft.com/office/drawing/2014/main" id="{0AF2713E-8899-4DF9-B8DE-AC1F27D769C4}"/>
              </a:ext>
            </a:extLst>
          </p:cNvPr>
          <p:cNvSpPr txBox="1"/>
          <p:nvPr/>
        </p:nvSpPr>
        <p:spPr>
          <a:xfrm>
            <a:off x="1422401" y="2720484"/>
            <a:ext cx="8069942"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What words are used to describe the Savior’s voice?</a:t>
            </a:r>
          </a:p>
        </p:txBody>
      </p:sp>
      <p:sp>
        <p:nvSpPr>
          <p:cNvPr id="8" name="TextBox 7">
            <a:extLst>
              <a:ext uri="{FF2B5EF4-FFF2-40B4-BE49-F238E27FC236}">
                <a16:creationId xmlns:a16="http://schemas.microsoft.com/office/drawing/2014/main" id="{B7F22447-314E-43C9-BC02-AC7559B5215C}"/>
              </a:ext>
            </a:extLst>
          </p:cNvPr>
          <p:cNvSpPr txBox="1"/>
          <p:nvPr/>
        </p:nvSpPr>
        <p:spPr>
          <a:xfrm>
            <a:off x="1422401" y="3743459"/>
            <a:ext cx="8069942" cy="707886"/>
          </a:xfrm>
          <a:prstGeom prst="rect">
            <a:avLst/>
          </a:prstGeom>
          <a:noFill/>
        </p:spPr>
        <p:txBody>
          <a:bodyPr wrap="square" rtlCol="0">
            <a:spAutoFit/>
          </a:bodyPr>
          <a:lstStyle/>
          <a:p>
            <a:r>
              <a:rPr lang="en-US" sz="2000" b="1" dirty="0"/>
              <a:t>What benefits can come to your life from being able to hear and recognize the voice of the Lord?</a:t>
            </a:r>
          </a:p>
        </p:txBody>
      </p:sp>
    </p:spTree>
    <p:extLst>
      <p:ext uri="{BB962C8B-B14F-4D97-AF65-F5344CB8AC3E}">
        <p14:creationId xmlns:p14="http://schemas.microsoft.com/office/powerpoint/2010/main" val="17636668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2" name="Rectangle 1">
            <a:extLst>
              <a:ext uri="{FF2B5EF4-FFF2-40B4-BE49-F238E27FC236}">
                <a16:creationId xmlns:a16="http://schemas.microsoft.com/office/drawing/2014/main" id="{E056F789-8B0C-4812-9BED-C3636897C686}"/>
              </a:ext>
            </a:extLst>
          </p:cNvPr>
          <p:cNvSpPr/>
          <p:nvPr/>
        </p:nvSpPr>
        <p:spPr>
          <a:xfrm>
            <a:off x="1961322" y="1732127"/>
            <a:ext cx="7730724" cy="3477875"/>
          </a:xfrm>
          <a:prstGeom prst="rect">
            <a:avLst/>
          </a:prstGeom>
        </p:spPr>
        <p:txBody>
          <a:bodyPr wrap="square">
            <a:spAutoFit/>
          </a:bodyPr>
          <a:lstStyle/>
          <a:p>
            <a:pPr algn="just"/>
            <a:r>
              <a:rPr lang="en-US" sz="2000" b="1" i="1" u="sng" dirty="0">
                <a:latin typeface="Palatino"/>
              </a:rPr>
              <a:t>These sacred revelations were received in answer to prayer, in times of need, and came out of real-life situations involving real people. The Prophet and his associates sought for divine guidance, and these revelations certify that they received it. </a:t>
            </a:r>
            <a:r>
              <a:rPr lang="en-US" sz="2000" b="1" dirty="0">
                <a:latin typeface="Palatino"/>
              </a:rPr>
              <a:t>In the revelations, one sees the restoration and unfolding of the gospel of Jesus Christ and the ushering in of the dispensation of the fulness of times. The westward movement of the Church from New York and Pennsylvania to Ohio, to Missouri, to Illinois, and finally to the Great Basin of western America and the mighty struggles of the Saints in attempting to build Zion on the earth in modern times are also shown forth in these revelations.</a:t>
            </a:r>
            <a:endParaRPr lang="en-US" sz="2000" b="1" dirty="0"/>
          </a:p>
        </p:txBody>
      </p:sp>
      <p:sp>
        <p:nvSpPr>
          <p:cNvPr id="5" name="TextBox 4">
            <a:extLst>
              <a:ext uri="{FF2B5EF4-FFF2-40B4-BE49-F238E27FC236}">
                <a16:creationId xmlns:a16="http://schemas.microsoft.com/office/drawing/2014/main" id="{442A2F4D-2CF0-4ACC-8E8B-0AD6B2A4BDCE}"/>
              </a:ext>
            </a:extLst>
          </p:cNvPr>
          <p:cNvSpPr txBox="1"/>
          <p:nvPr/>
        </p:nvSpPr>
        <p:spPr>
          <a:xfrm>
            <a:off x="1436913" y="1062881"/>
            <a:ext cx="8461829"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The sixth paragraph of the introduction the Doctrine and Covenants</a:t>
            </a:r>
            <a:endParaRPr lang="en-US" sz="2000" dirty="0"/>
          </a:p>
        </p:txBody>
      </p:sp>
    </p:spTree>
    <p:extLst>
      <p:ext uri="{BB962C8B-B14F-4D97-AF65-F5344CB8AC3E}">
        <p14:creationId xmlns:p14="http://schemas.microsoft.com/office/powerpoint/2010/main" val="3989766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pic>
        <p:nvPicPr>
          <p:cNvPr id="6" name="Picture 5">
            <a:extLst>
              <a:ext uri="{FF2B5EF4-FFF2-40B4-BE49-F238E27FC236}">
                <a16:creationId xmlns:a16="http://schemas.microsoft.com/office/drawing/2014/main" id="{339708AE-B4AE-4EA1-B866-E41560FAC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801" y="1331275"/>
            <a:ext cx="3456314" cy="4710200"/>
          </a:xfrm>
          <a:prstGeom prst="rect">
            <a:avLst/>
          </a:prstGeom>
        </p:spPr>
      </p:pic>
      <p:sp>
        <p:nvSpPr>
          <p:cNvPr id="7" name="TextBox 6">
            <a:extLst>
              <a:ext uri="{FF2B5EF4-FFF2-40B4-BE49-F238E27FC236}">
                <a16:creationId xmlns:a16="http://schemas.microsoft.com/office/drawing/2014/main" id="{23AE1DCD-44E0-4875-A68C-8F10D0EBBEC2}"/>
              </a:ext>
            </a:extLst>
          </p:cNvPr>
          <p:cNvSpPr txBox="1"/>
          <p:nvPr/>
        </p:nvSpPr>
        <p:spPr>
          <a:xfrm>
            <a:off x="580573" y="3224710"/>
            <a:ext cx="5065486" cy="1015663"/>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What phrases in this paragraph describe the circumstances in which these revelations were received?</a:t>
            </a:r>
          </a:p>
        </p:txBody>
      </p:sp>
    </p:spTree>
    <p:extLst>
      <p:ext uri="{BB962C8B-B14F-4D97-AF65-F5344CB8AC3E}">
        <p14:creationId xmlns:p14="http://schemas.microsoft.com/office/powerpoint/2010/main" val="3359261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pic>
        <p:nvPicPr>
          <p:cNvPr id="5" name="Picture 4">
            <a:extLst>
              <a:ext uri="{FF2B5EF4-FFF2-40B4-BE49-F238E27FC236}">
                <a16:creationId xmlns:a16="http://schemas.microsoft.com/office/drawing/2014/main" id="{00447446-2C47-4F49-BFFD-41230052E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72" y="1175498"/>
            <a:ext cx="3459285" cy="4710200"/>
          </a:xfrm>
          <a:prstGeom prst="rect">
            <a:avLst/>
          </a:prstGeom>
        </p:spPr>
      </p:pic>
      <p:sp>
        <p:nvSpPr>
          <p:cNvPr id="8" name="TextBox 7">
            <a:extLst>
              <a:ext uri="{FF2B5EF4-FFF2-40B4-BE49-F238E27FC236}">
                <a16:creationId xmlns:a16="http://schemas.microsoft.com/office/drawing/2014/main" id="{9211BDDF-EBEB-4503-A216-CE0CE19C4474}"/>
              </a:ext>
            </a:extLst>
          </p:cNvPr>
          <p:cNvSpPr txBox="1"/>
          <p:nvPr/>
        </p:nvSpPr>
        <p:spPr>
          <a:xfrm>
            <a:off x="769258" y="2828835"/>
            <a:ext cx="4602943" cy="1292662"/>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How can these additional witnesses help you when you are in challenging circumstances? </a:t>
            </a:r>
          </a:p>
          <a:p>
            <a:r>
              <a:rPr lang="en-US" dirty="0"/>
              <a:t> </a:t>
            </a:r>
          </a:p>
        </p:txBody>
      </p:sp>
    </p:spTree>
    <p:extLst>
      <p:ext uri="{BB962C8B-B14F-4D97-AF65-F5344CB8AC3E}">
        <p14:creationId xmlns:p14="http://schemas.microsoft.com/office/powerpoint/2010/main" val="253725462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pic>
        <p:nvPicPr>
          <p:cNvPr id="3" name="Picture 2">
            <a:extLst>
              <a:ext uri="{FF2B5EF4-FFF2-40B4-BE49-F238E27FC236}">
                <a16:creationId xmlns:a16="http://schemas.microsoft.com/office/drawing/2014/main" id="{1887FC5E-F777-47BA-964C-577AED769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499" y="1266896"/>
            <a:ext cx="3459286" cy="4730608"/>
          </a:xfrm>
          <a:prstGeom prst="rect">
            <a:avLst/>
          </a:prstGeom>
        </p:spPr>
      </p:pic>
      <p:sp>
        <p:nvSpPr>
          <p:cNvPr id="5" name="TextBox 4">
            <a:extLst>
              <a:ext uri="{FF2B5EF4-FFF2-40B4-BE49-F238E27FC236}">
                <a16:creationId xmlns:a16="http://schemas.microsoft.com/office/drawing/2014/main" id="{71AF42AF-50FA-4925-AB2A-68AB4BEC1F9E}"/>
              </a:ext>
            </a:extLst>
          </p:cNvPr>
          <p:cNvSpPr txBox="1"/>
          <p:nvPr/>
        </p:nvSpPr>
        <p:spPr>
          <a:xfrm>
            <a:off x="667657" y="2970480"/>
            <a:ext cx="5021943" cy="1323439"/>
          </a:xfrm>
          <a:prstGeom prst="rect">
            <a:avLst/>
          </a:prstGeom>
          <a:noFill/>
        </p:spPr>
        <p:txBody>
          <a:bodyPr wrap="square" rtlCol="0">
            <a:spAutoFit/>
          </a:bodyPr>
          <a:lstStyle/>
          <a:p>
            <a:r>
              <a:rPr lang="en-US" sz="2000" b="1" dirty="0"/>
              <a:t>Based on what you have read in sixth paragraph of the introduction, what must we do to receive divine guidance in our times of need?</a:t>
            </a:r>
          </a:p>
        </p:txBody>
      </p:sp>
    </p:spTree>
    <p:extLst>
      <p:ext uri="{BB962C8B-B14F-4D97-AF65-F5344CB8AC3E}">
        <p14:creationId xmlns:p14="http://schemas.microsoft.com/office/powerpoint/2010/main" val="29110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5DA23E-8F01-4EF4-A07A-FCD9B36CC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499" y="1266896"/>
            <a:ext cx="3459286" cy="4730608"/>
          </a:xfrm>
          <a:prstGeom prst="rect">
            <a:avLst/>
          </a:prstGeom>
        </p:spPr>
      </p:pic>
      <p:sp>
        <p:nvSpPr>
          <p:cNvPr id="7" name="Rectangle 6">
            <a:extLst>
              <a:ext uri="{FF2B5EF4-FFF2-40B4-BE49-F238E27FC236}">
                <a16:creationId xmlns:a16="http://schemas.microsoft.com/office/drawing/2014/main" id="{8F60CC2C-D923-4C25-A40C-53AAA48C922F}"/>
              </a:ext>
            </a:extLst>
          </p:cNvPr>
          <p:cNvSpPr/>
          <p:nvPr/>
        </p:nvSpPr>
        <p:spPr>
          <a:xfrm>
            <a:off x="725714" y="2822192"/>
            <a:ext cx="5109029" cy="1015663"/>
          </a:xfrm>
          <a:prstGeom prst="rect">
            <a:avLst/>
          </a:prstGeom>
        </p:spPr>
        <p:txBody>
          <a:bodyPr wrap="square">
            <a:spAutoFit/>
          </a:bodyPr>
          <a:lstStyle/>
          <a:p>
            <a:pPr algn="ctr"/>
            <a:r>
              <a:rPr lang="en-US" sz="2000" b="1" dirty="0"/>
              <a:t>When have you faced a situation in which you needed the Lord’s help or guidance and you received it?</a:t>
            </a:r>
          </a:p>
        </p:txBody>
      </p:sp>
      <p:sp>
        <p:nvSpPr>
          <p:cNvPr id="8" name="Subtitle 4">
            <a:extLst>
              <a:ext uri="{FF2B5EF4-FFF2-40B4-BE49-F238E27FC236}">
                <a16:creationId xmlns:a16="http://schemas.microsoft.com/office/drawing/2014/main" id="{CCE2591B-C41F-4CCC-A521-B745A85D4C22}"/>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Tree>
    <p:extLst>
      <p:ext uri="{BB962C8B-B14F-4D97-AF65-F5344CB8AC3E}">
        <p14:creationId xmlns:p14="http://schemas.microsoft.com/office/powerpoint/2010/main" val="118449249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2" name="Rectangle 1">
            <a:extLst>
              <a:ext uri="{FF2B5EF4-FFF2-40B4-BE49-F238E27FC236}">
                <a16:creationId xmlns:a16="http://schemas.microsoft.com/office/drawing/2014/main" id="{A46704E6-3F3A-4028-B5E9-D5167D101E57}"/>
              </a:ext>
            </a:extLst>
          </p:cNvPr>
          <p:cNvSpPr/>
          <p:nvPr/>
        </p:nvSpPr>
        <p:spPr>
          <a:xfrm>
            <a:off x="851926" y="2900307"/>
            <a:ext cx="9477828" cy="830997"/>
          </a:xfrm>
          <a:prstGeom prst="rect">
            <a:avLst/>
          </a:prstGeom>
        </p:spPr>
        <p:txBody>
          <a:bodyPr wrap="square">
            <a:spAutoFit/>
          </a:bodyPr>
          <a:lstStyle/>
          <a:p>
            <a:r>
              <a:rPr lang="en-US" sz="2400" b="1" dirty="0"/>
              <a:t>If we,</a:t>
            </a:r>
            <a:r>
              <a:rPr lang="en-US" sz="2400" b="1" u="sng" dirty="0"/>
              <a:t>                                                             </a:t>
            </a:r>
            <a:r>
              <a:rPr lang="en-US" sz="2400" b="1" dirty="0"/>
              <a:t>then the Lord will _________________. </a:t>
            </a:r>
          </a:p>
        </p:txBody>
      </p:sp>
      <p:sp>
        <p:nvSpPr>
          <p:cNvPr id="3" name="TextBox 2">
            <a:extLst>
              <a:ext uri="{FF2B5EF4-FFF2-40B4-BE49-F238E27FC236}">
                <a16:creationId xmlns:a16="http://schemas.microsoft.com/office/drawing/2014/main" id="{4202C391-0CD6-4148-8EE6-CFEA39ECC8AA}"/>
              </a:ext>
            </a:extLst>
          </p:cNvPr>
          <p:cNvSpPr txBox="1"/>
          <p:nvPr/>
        </p:nvSpPr>
        <p:spPr>
          <a:xfrm>
            <a:off x="1795985" y="2900307"/>
            <a:ext cx="5148154" cy="461665"/>
          </a:xfrm>
          <a:prstGeom prst="rect">
            <a:avLst/>
          </a:prstGeom>
          <a:noFill/>
        </p:spPr>
        <p:txBody>
          <a:bodyPr wrap="square" rtlCol="0">
            <a:spAutoFit/>
          </a:bodyPr>
          <a:lstStyle/>
          <a:p>
            <a:r>
              <a:rPr lang="en-US" sz="2400" b="1" u="sng" dirty="0"/>
              <a:t>pray for help in our times of need</a:t>
            </a:r>
          </a:p>
        </p:txBody>
      </p:sp>
      <p:sp>
        <p:nvSpPr>
          <p:cNvPr id="5" name="TextBox 4">
            <a:extLst>
              <a:ext uri="{FF2B5EF4-FFF2-40B4-BE49-F238E27FC236}">
                <a16:creationId xmlns:a16="http://schemas.microsoft.com/office/drawing/2014/main" id="{489C81D2-111B-49AF-98BD-9F49548E4634}"/>
              </a:ext>
            </a:extLst>
          </p:cNvPr>
          <p:cNvSpPr txBox="1"/>
          <p:nvPr/>
        </p:nvSpPr>
        <p:spPr>
          <a:xfrm>
            <a:off x="803965" y="3237923"/>
            <a:ext cx="3018971" cy="461665"/>
          </a:xfrm>
          <a:prstGeom prst="rect">
            <a:avLst/>
          </a:prstGeom>
          <a:noFill/>
        </p:spPr>
        <p:txBody>
          <a:bodyPr wrap="square" rtlCol="0">
            <a:spAutoFit/>
          </a:bodyPr>
          <a:lstStyle/>
          <a:p>
            <a:r>
              <a:rPr lang="en-US" dirty="0"/>
              <a:t> </a:t>
            </a:r>
            <a:r>
              <a:rPr lang="en-US" sz="2400" b="1" u="sng" dirty="0"/>
              <a:t>give us guidance</a:t>
            </a:r>
            <a:r>
              <a:rPr lang="en-US" sz="2400" dirty="0"/>
              <a:t> </a:t>
            </a:r>
          </a:p>
        </p:txBody>
      </p:sp>
    </p:spTree>
    <p:extLst>
      <p:ext uri="{BB962C8B-B14F-4D97-AF65-F5344CB8AC3E}">
        <p14:creationId xmlns:p14="http://schemas.microsoft.com/office/powerpoint/2010/main" val="26840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3" name="TextBox 2">
            <a:extLst>
              <a:ext uri="{FF2B5EF4-FFF2-40B4-BE49-F238E27FC236}">
                <a16:creationId xmlns:a16="http://schemas.microsoft.com/office/drawing/2014/main" id="{EEF8AB3B-AD33-4A55-9723-FA966DBDB673}"/>
              </a:ext>
            </a:extLst>
          </p:cNvPr>
          <p:cNvSpPr txBox="1"/>
          <p:nvPr/>
        </p:nvSpPr>
        <p:spPr>
          <a:xfrm>
            <a:off x="1590260" y="1060174"/>
            <a:ext cx="8189844" cy="707886"/>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“Testimony of the Twelve Apostles to the Truth of the Book of Doctrine and Covenants” </a:t>
            </a:r>
          </a:p>
        </p:txBody>
      </p:sp>
      <p:sp>
        <p:nvSpPr>
          <p:cNvPr id="6" name="Rectangle 5">
            <a:extLst>
              <a:ext uri="{FF2B5EF4-FFF2-40B4-BE49-F238E27FC236}">
                <a16:creationId xmlns:a16="http://schemas.microsoft.com/office/drawing/2014/main" id="{45FD01EF-8391-4E20-890B-EACAE9B7605A}"/>
              </a:ext>
            </a:extLst>
          </p:cNvPr>
          <p:cNvSpPr/>
          <p:nvPr/>
        </p:nvSpPr>
        <p:spPr>
          <a:xfrm>
            <a:off x="1696278" y="2128392"/>
            <a:ext cx="8325810" cy="3170099"/>
          </a:xfrm>
          <a:prstGeom prst="rect">
            <a:avLst/>
          </a:prstGeom>
        </p:spPr>
        <p:txBody>
          <a:bodyPr wrap="square">
            <a:spAutoFit/>
          </a:bodyPr>
          <a:lstStyle/>
          <a:p>
            <a:pPr algn="ctr" fontAlgn="base"/>
            <a:r>
              <a:rPr lang="en-US" sz="2000" b="1" dirty="0">
                <a:latin typeface="Palatino"/>
              </a:rPr>
              <a:t>We, therefore, feel willing to bear testimony to all the world of mankind, to every creature upon the face of the earth, that the Lord has borne record to our souls, through the Holy Ghost shed forth upon us, that these commandments were given by inspiration of God, and are profitable for all men and are verily true.</a:t>
            </a:r>
          </a:p>
          <a:p>
            <a:pPr algn="ctr" fontAlgn="base"/>
            <a:r>
              <a:rPr lang="en-US" sz="2000" b="1" dirty="0">
                <a:latin typeface="Palatino"/>
              </a:rPr>
              <a:t>We give this testimony unto the world, the Lord being our helper; and it is through the grace of God the Father, and His Son, Jesus Christ, that we are permitted to have this privilege of bearing this testimony unto the world, in the which we rejoice exceedingly, praying the Lord always that the children of men may be profited thereby.</a:t>
            </a:r>
            <a:endParaRPr lang="en-US" sz="2000" b="1" i="0" dirty="0">
              <a:effectLst/>
              <a:latin typeface="Palatino"/>
            </a:endParaRPr>
          </a:p>
        </p:txBody>
      </p:sp>
    </p:spTree>
    <p:extLst>
      <p:ext uri="{BB962C8B-B14F-4D97-AF65-F5344CB8AC3E}">
        <p14:creationId xmlns:p14="http://schemas.microsoft.com/office/powerpoint/2010/main" val="30055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29ED564-C807-469D-BFCE-A63D373BA9F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5" name="TextBox 4">
            <a:extLst>
              <a:ext uri="{FF2B5EF4-FFF2-40B4-BE49-F238E27FC236}">
                <a16:creationId xmlns:a16="http://schemas.microsoft.com/office/drawing/2014/main" id="{7C95E12B-85DC-493E-B70F-3E61E654CEE2}"/>
              </a:ext>
            </a:extLst>
          </p:cNvPr>
          <p:cNvSpPr txBox="1"/>
          <p:nvPr/>
        </p:nvSpPr>
        <p:spPr>
          <a:xfrm>
            <a:off x="1678611" y="1748785"/>
            <a:ext cx="2644756" cy="3693319"/>
          </a:xfrm>
          <a:prstGeom prst="rect">
            <a:avLst/>
          </a:prstGeom>
          <a:noFill/>
        </p:spPr>
        <p:txBody>
          <a:bodyPr wrap="square" rtlCol="0">
            <a:spAutoFit/>
          </a:bodyPr>
          <a:lstStyle/>
          <a:p>
            <a:pPr algn="ctr" fontAlgn="base"/>
            <a:r>
              <a:rPr lang="en-US" dirty="0"/>
              <a:t>Thomas B. Marsh</a:t>
            </a:r>
          </a:p>
          <a:p>
            <a:pPr algn="ctr" fontAlgn="base"/>
            <a:r>
              <a:rPr lang="en-US" dirty="0"/>
              <a:t>David W. Patten</a:t>
            </a:r>
          </a:p>
          <a:p>
            <a:pPr algn="ctr" fontAlgn="base"/>
            <a:r>
              <a:rPr lang="en-US" dirty="0"/>
              <a:t>Brigham Young</a:t>
            </a:r>
          </a:p>
          <a:p>
            <a:pPr algn="ctr" fontAlgn="base"/>
            <a:r>
              <a:rPr lang="en-US" dirty="0"/>
              <a:t>Heber C. Kimball</a:t>
            </a:r>
          </a:p>
          <a:p>
            <a:pPr algn="ctr" fontAlgn="base"/>
            <a:r>
              <a:rPr lang="en-US" dirty="0"/>
              <a:t>Orson Hyde</a:t>
            </a:r>
          </a:p>
          <a:p>
            <a:pPr algn="ctr" fontAlgn="base"/>
            <a:r>
              <a:rPr lang="en-US" dirty="0"/>
              <a:t>William E. </a:t>
            </a:r>
            <a:r>
              <a:rPr lang="en-US" dirty="0" err="1"/>
              <a:t>McLellin</a:t>
            </a:r>
            <a:endParaRPr lang="en-US" dirty="0"/>
          </a:p>
          <a:p>
            <a:pPr algn="ctr" fontAlgn="base"/>
            <a:r>
              <a:rPr lang="en-US" dirty="0"/>
              <a:t>Parley P. Pratt</a:t>
            </a:r>
          </a:p>
          <a:p>
            <a:pPr algn="ctr" fontAlgn="base"/>
            <a:r>
              <a:rPr lang="en-US" dirty="0"/>
              <a:t>Luke S. Johnson</a:t>
            </a:r>
          </a:p>
          <a:p>
            <a:pPr algn="ctr" fontAlgn="base"/>
            <a:r>
              <a:rPr lang="en-US" dirty="0"/>
              <a:t>William Smith</a:t>
            </a:r>
          </a:p>
          <a:p>
            <a:pPr algn="ctr" fontAlgn="base"/>
            <a:r>
              <a:rPr lang="en-US" dirty="0"/>
              <a:t>Orson Pratt</a:t>
            </a:r>
          </a:p>
          <a:p>
            <a:pPr algn="ctr" fontAlgn="base"/>
            <a:r>
              <a:rPr lang="en-US" dirty="0"/>
              <a:t>John F. Boynton</a:t>
            </a:r>
          </a:p>
          <a:p>
            <a:pPr algn="ctr" fontAlgn="base"/>
            <a:r>
              <a:rPr lang="en-US" dirty="0"/>
              <a:t>Lyman E. Johnson</a:t>
            </a:r>
          </a:p>
          <a:p>
            <a:pPr marL="285750" indent="-285750" algn="ctr">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3200D1D-3CD8-4214-8F20-2A0111B6AD15}"/>
              </a:ext>
            </a:extLst>
          </p:cNvPr>
          <p:cNvSpPr txBox="1"/>
          <p:nvPr/>
        </p:nvSpPr>
        <p:spPr>
          <a:xfrm>
            <a:off x="1329638" y="892314"/>
            <a:ext cx="3342702" cy="984885"/>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The names of the Twelve were:</a:t>
            </a:r>
          </a:p>
          <a:p>
            <a:endParaRPr lang="en-US" dirty="0"/>
          </a:p>
        </p:txBody>
      </p:sp>
      <p:sp>
        <p:nvSpPr>
          <p:cNvPr id="6" name="Rectangle 5">
            <a:extLst>
              <a:ext uri="{FF2B5EF4-FFF2-40B4-BE49-F238E27FC236}">
                <a16:creationId xmlns:a16="http://schemas.microsoft.com/office/drawing/2014/main" id="{7B4000B5-806B-47B4-8D66-A224259A3525}"/>
              </a:ext>
            </a:extLst>
          </p:cNvPr>
          <p:cNvSpPr/>
          <p:nvPr/>
        </p:nvSpPr>
        <p:spPr>
          <a:xfrm>
            <a:off x="4672340" y="2646456"/>
            <a:ext cx="6096000" cy="1200329"/>
          </a:xfrm>
          <a:prstGeom prst="rect">
            <a:avLst/>
          </a:prstGeom>
        </p:spPr>
        <p:txBody>
          <a:bodyPr>
            <a:spAutoFit/>
          </a:bodyPr>
          <a:lstStyle/>
          <a:p>
            <a:pPr algn="ctr"/>
            <a:r>
              <a:rPr lang="en-US" sz="2400" b="1" dirty="0"/>
              <a:t>Which phrases from the Twelve Apostles’ testimony of the Doctrine and Covenants stand out to you? Why? </a:t>
            </a:r>
          </a:p>
        </p:txBody>
      </p:sp>
    </p:spTree>
    <p:extLst>
      <p:ext uri="{BB962C8B-B14F-4D97-AF65-F5344CB8AC3E}">
        <p14:creationId xmlns:p14="http://schemas.microsoft.com/office/powerpoint/2010/main" val="2524376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accent2">
                    <a:lumMod val="20000"/>
                    <a:lumOff val="80000"/>
                  </a:schemeClr>
                </a:solidFill>
              </a:rPr>
              <a:t>LESSON 2</a:t>
            </a:r>
          </a:p>
        </p:txBody>
      </p:sp>
      <p:sp>
        <p:nvSpPr>
          <p:cNvPr id="8" name="TextBox 7">
            <a:extLst>
              <a:ext uri="{FF2B5EF4-FFF2-40B4-BE49-F238E27FC236}">
                <a16:creationId xmlns:a16="http://schemas.microsoft.com/office/drawing/2014/main" id="{7C512E8C-9B81-4461-8E0A-6F0E44629D23}"/>
              </a:ext>
            </a:extLst>
          </p:cNvPr>
          <p:cNvSpPr txBox="1"/>
          <p:nvPr/>
        </p:nvSpPr>
        <p:spPr>
          <a:xfrm>
            <a:off x="1372607" y="1876223"/>
            <a:ext cx="8314731" cy="3139321"/>
          </a:xfrm>
          <a:prstGeom prst="rect">
            <a:avLst/>
          </a:prstGeom>
          <a:noFill/>
        </p:spPr>
        <p:txBody>
          <a:bodyPr wrap="square" rtlCol="0">
            <a:spAutoFit/>
          </a:bodyPr>
          <a:lstStyle/>
          <a:p>
            <a:pPr algn="ctr"/>
            <a:r>
              <a:rPr lang="en-US" sz="6600" b="1" dirty="0">
                <a:ln w="0"/>
                <a:solidFill>
                  <a:schemeClr val="accent3">
                    <a:lumMod val="60000"/>
                    <a:lumOff val="40000"/>
                  </a:schemeClr>
                </a:solidFill>
                <a:effectLst>
                  <a:outerShdw blurRad="38100" dist="25400" dir="5400000" algn="ctr" rotWithShape="0">
                    <a:srgbClr val="6E747A">
                      <a:alpha val="43000"/>
                    </a:srgbClr>
                  </a:outerShdw>
                </a:effectLst>
                <a:latin typeface="Bahnschrift SemiLight" panose="020B0502040204020203" pitchFamily="34" charset="0"/>
              </a:rPr>
              <a:t>Introduction to the Doctrine and Covenants</a:t>
            </a:r>
            <a:endParaRPr lang="en-US" sz="6600" b="1" dirty="0">
              <a:solidFill>
                <a:schemeClr val="accent3">
                  <a:lumMod val="60000"/>
                  <a:lumOff val="40000"/>
                </a:schemeClr>
              </a:solidFill>
              <a:latin typeface="Bahnschrift SemiLight" panose="020B0502040204020203" pitchFamily="34" charset="0"/>
            </a:endParaRPr>
          </a:p>
        </p:txBody>
      </p:sp>
    </p:spTree>
    <p:extLst>
      <p:ext uri="{BB962C8B-B14F-4D97-AF65-F5344CB8AC3E}">
        <p14:creationId xmlns:p14="http://schemas.microsoft.com/office/powerpoint/2010/main" val="300211760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0ABA56F1-D33F-4E35-81A2-D38732828B83}"/>
              </a:ext>
            </a:extLst>
          </p:cNvPr>
          <p:cNvSpPr txBox="1">
            <a:spLocks/>
          </p:cNvSpPr>
          <p:nvPr/>
        </p:nvSpPr>
        <p:spPr>
          <a:xfrm>
            <a:off x="9631066" y="42049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9" name="TextBox 8">
            <a:extLst>
              <a:ext uri="{FF2B5EF4-FFF2-40B4-BE49-F238E27FC236}">
                <a16:creationId xmlns:a16="http://schemas.microsoft.com/office/drawing/2014/main" id="{12F172DD-B2AB-4570-8C04-AFCBC74ABF0D}"/>
              </a:ext>
            </a:extLst>
          </p:cNvPr>
          <p:cNvSpPr txBox="1"/>
          <p:nvPr/>
        </p:nvSpPr>
        <p:spPr>
          <a:xfrm>
            <a:off x="1828799" y="1398450"/>
            <a:ext cx="8563430" cy="3170099"/>
          </a:xfrm>
          <a:prstGeom prst="rect">
            <a:avLst/>
          </a:prstGeom>
          <a:noFill/>
        </p:spPr>
        <p:txBody>
          <a:bodyPr wrap="square" rtlCol="0">
            <a:spAutoFit/>
          </a:bodyPr>
          <a:lstStyle/>
          <a:p>
            <a:pPr algn="ctr"/>
            <a:r>
              <a:rPr lang="en-US" sz="4000" b="1" dirty="0">
                <a:solidFill>
                  <a:schemeClr val="bg1">
                    <a:lumMod val="85000"/>
                    <a:lumOff val="15000"/>
                  </a:schemeClr>
                </a:solidFill>
                <a:latin typeface="Bahnschrift SemiCondensed" panose="020B0502040204020203" pitchFamily="34" charset="0"/>
              </a:rPr>
              <a:t>The Doctrine and Covenants contains “divine revelations and inspired declarations given for the establishment and regulation of the kingdom of God on the earth in the last day”</a:t>
            </a:r>
          </a:p>
        </p:txBody>
      </p:sp>
    </p:spTree>
    <p:extLst>
      <p:ext uri="{BB962C8B-B14F-4D97-AF65-F5344CB8AC3E}">
        <p14:creationId xmlns:p14="http://schemas.microsoft.com/office/powerpoint/2010/main" val="2103321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E98D234-877A-4A65-960A-18FBDD111C17}"/>
              </a:ext>
            </a:extLst>
          </p:cNvPr>
          <p:cNvSpPr/>
          <p:nvPr/>
        </p:nvSpPr>
        <p:spPr>
          <a:xfrm>
            <a:off x="1320800" y="3485764"/>
            <a:ext cx="8304985" cy="20006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Subtitle 4">
            <a:extLst>
              <a:ext uri="{FF2B5EF4-FFF2-40B4-BE49-F238E27FC236}">
                <a16:creationId xmlns:a16="http://schemas.microsoft.com/office/drawing/2014/main" id="{AECB93E9-5FC5-4D02-8DE3-56FE90A05D2E}"/>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a:p>
            <a:pPr marL="0" indent="0">
              <a:buNone/>
            </a:pPr>
            <a:endParaRPr lang="en-US" b="1" dirty="0">
              <a:solidFill>
                <a:schemeClr val="accent2">
                  <a:lumMod val="20000"/>
                  <a:lumOff val="80000"/>
                </a:schemeClr>
              </a:solidFill>
            </a:endParaRPr>
          </a:p>
        </p:txBody>
      </p:sp>
      <p:sp>
        <p:nvSpPr>
          <p:cNvPr id="12" name="TextBox 11">
            <a:extLst>
              <a:ext uri="{FF2B5EF4-FFF2-40B4-BE49-F238E27FC236}">
                <a16:creationId xmlns:a16="http://schemas.microsoft.com/office/drawing/2014/main" id="{020A147D-7567-4E1A-8F96-164E4DC21EBD}"/>
              </a:ext>
            </a:extLst>
          </p:cNvPr>
          <p:cNvSpPr txBox="1"/>
          <p:nvPr/>
        </p:nvSpPr>
        <p:spPr>
          <a:xfrm>
            <a:off x="1494971" y="1182469"/>
            <a:ext cx="8694058" cy="830997"/>
          </a:xfrm>
          <a:prstGeom prst="rect">
            <a:avLst/>
          </a:prstGeom>
          <a:noFill/>
        </p:spPr>
        <p:txBody>
          <a:bodyPr wrap="square" rtlCol="0">
            <a:spAutoFit/>
          </a:bodyPr>
          <a:lstStyle/>
          <a:p>
            <a:r>
              <a:rPr lang="en-US" sz="2400" b="1" dirty="0">
                <a:solidFill>
                  <a:schemeClr val="bg1">
                    <a:lumMod val="85000"/>
                    <a:lumOff val="15000"/>
                  </a:schemeClr>
                </a:solidFill>
              </a:rPr>
              <a:t>The Doctrine and Covenants contains revelations received by the Prophet Joseph Smith and his successors.</a:t>
            </a:r>
          </a:p>
        </p:txBody>
      </p:sp>
      <p:sp>
        <p:nvSpPr>
          <p:cNvPr id="13" name="TextBox 12">
            <a:extLst>
              <a:ext uri="{FF2B5EF4-FFF2-40B4-BE49-F238E27FC236}">
                <a16:creationId xmlns:a16="http://schemas.microsoft.com/office/drawing/2014/main" id="{3BCADDD5-6A6E-4D18-B6DA-7CCE07BAD740}"/>
              </a:ext>
            </a:extLst>
          </p:cNvPr>
          <p:cNvSpPr txBox="1"/>
          <p:nvPr/>
        </p:nvSpPr>
        <p:spPr>
          <a:xfrm>
            <a:off x="1494971" y="2514991"/>
            <a:ext cx="8534400" cy="646331"/>
          </a:xfrm>
          <a:prstGeom prst="rect">
            <a:avLst/>
          </a:prstGeom>
          <a:noFill/>
        </p:spPr>
        <p:txBody>
          <a:bodyPr wrap="square" rtlCol="0">
            <a:spAutoFit/>
          </a:bodyPr>
          <a:lstStyle/>
          <a:p>
            <a:r>
              <a:rPr lang="en-US" b="1" dirty="0"/>
              <a:t>What books do you think the entire world would benefit from reading? Why?</a:t>
            </a:r>
          </a:p>
        </p:txBody>
      </p:sp>
      <p:sp>
        <p:nvSpPr>
          <p:cNvPr id="14" name="TextBox 13">
            <a:extLst>
              <a:ext uri="{FF2B5EF4-FFF2-40B4-BE49-F238E27FC236}">
                <a16:creationId xmlns:a16="http://schemas.microsoft.com/office/drawing/2014/main" id="{9794876A-8348-49A0-9B70-17F647DC1986}"/>
              </a:ext>
            </a:extLst>
          </p:cNvPr>
          <p:cNvSpPr txBox="1"/>
          <p:nvPr/>
        </p:nvSpPr>
        <p:spPr>
          <a:xfrm>
            <a:off x="3320957" y="3591233"/>
            <a:ext cx="5895615" cy="1754326"/>
          </a:xfrm>
          <a:prstGeom prst="rect">
            <a:avLst/>
          </a:prstGeom>
          <a:noFill/>
        </p:spPr>
        <p:txBody>
          <a:bodyPr wrap="square" rtlCol="0">
            <a:spAutoFit/>
          </a:bodyPr>
          <a:lstStyle/>
          <a:p>
            <a:r>
              <a:rPr lang="en-US" dirty="0">
                <a:solidFill>
                  <a:schemeClr val="bg1">
                    <a:lumMod val="85000"/>
                    <a:lumOff val="15000"/>
                  </a:schemeClr>
                </a:solidFill>
              </a:rPr>
              <a:t>“[The Doctrine and Covenants is] the foundation of the Church in these last days, and a benefit to the world, showing that the keys of the mysteries of the kingdom of our Savior are again entrusted to man” (Teachings of Presidents of the Church: Joseph Smith[2007],194</a:t>
            </a:r>
          </a:p>
        </p:txBody>
      </p:sp>
      <p:pic>
        <p:nvPicPr>
          <p:cNvPr id="18" name="Picture 17">
            <a:extLst>
              <a:ext uri="{FF2B5EF4-FFF2-40B4-BE49-F238E27FC236}">
                <a16:creationId xmlns:a16="http://schemas.microsoft.com/office/drawing/2014/main" id="{00A770A5-C8CF-4C00-A836-AD2737E3A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71" y="3646054"/>
            <a:ext cx="1651815" cy="1635853"/>
          </a:xfrm>
          <a:prstGeom prst="rect">
            <a:avLst/>
          </a:prstGeom>
        </p:spPr>
      </p:pic>
    </p:spTree>
    <p:extLst>
      <p:ext uri="{BB962C8B-B14F-4D97-AF65-F5344CB8AC3E}">
        <p14:creationId xmlns:p14="http://schemas.microsoft.com/office/powerpoint/2010/main" val="3442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93D93FA0-74FA-4BFB-97B0-E4ABE260286A}"/>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6" name="TextBox 5">
            <a:extLst>
              <a:ext uri="{FF2B5EF4-FFF2-40B4-BE49-F238E27FC236}">
                <a16:creationId xmlns:a16="http://schemas.microsoft.com/office/drawing/2014/main" id="{F0430944-90BF-410D-BFA7-C488D640CE93}"/>
              </a:ext>
            </a:extLst>
          </p:cNvPr>
          <p:cNvSpPr txBox="1"/>
          <p:nvPr/>
        </p:nvSpPr>
        <p:spPr>
          <a:xfrm>
            <a:off x="5820229" y="1465943"/>
            <a:ext cx="5225141" cy="4308872"/>
          </a:xfrm>
          <a:prstGeom prst="rect">
            <a:avLst/>
          </a:prstGeom>
          <a:noFill/>
        </p:spPr>
        <p:txBody>
          <a:bodyPr wrap="square" rtlCol="0">
            <a:spAutoFit/>
          </a:bodyPr>
          <a:lstStyle/>
          <a:p>
            <a:r>
              <a:rPr lang="en-US" sz="2000" b="1" dirty="0">
                <a:solidFill>
                  <a:schemeClr val="bg1">
                    <a:lumMod val="85000"/>
                    <a:lumOff val="15000"/>
                  </a:schemeClr>
                </a:solidFill>
                <a:effectLst>
                  <a:outerShdw blurRad="38100" dist="38100" dir="2700000" algn="tl">
                    <a:srgbClr val="000000">
                      <a:alpha val="43137"/>
                    </a:srgbClr>
                  </a:outerShdw>
                </a:effectLst>
              </a:rPr>
              <a:t>Introduction The Doctrine and Covenants</a:t>
            </a:r>
          </a:p>
          <a:p>
            <a:endParaRPr lang="en-US" sz="2000" b="1" dirty="0">
              <a:solidFill>
                <a:schemeClr val="bg1">
                  <a:lumMod val="85000"/>
                  <a:lumOff val="15000"/>
                </a:schemeClr>
              </a:solidFill>
              <a:effectLst>
                <a:outerShdw blurRad="38100" dist="38100" dir="2700000" algn="tl">
                  <a:srgbClr val="000000">
                    <a:alpha val="43137"/>
                  </a:srgbClr>
                </a:outerShdw>
              </a:effectLst>
            </a:endParaRPr>
          </a:p>
          <a:p>
            <a:r>
              <a:rPr lang="en-US" b="1" u="sng" dirty="0"/>
              <a:t>The Doctrine and Covenants is a collection of divine revelations and inspired declarations given for the establishment and regulation of the kingdom of God on the earth in the last days.</a:t>
            </a:r>
            <a:r>
              <a:rPr lang="en-US" dirty="0"/>
              <a:t> Although most of the sections are directed to members of The Church of Jesus Christ of Latter-day Saints, the messages, warnings, and exhortations are for the benefit of all mankind and contain an invitation to all people everywhere to hear the voice of the Lord Jesus Christ, speaking to them for their temporal well-being and their everlasting salvation.</a:t>
            </a:r>
            <a:endParaRPr lang="en-US" b="1" u="sng" dirty="0"/>
          </a:p>
        </p:txBody>
      </p:sp>
      <p:sp>
        <p:nvSpPr>
          <p:cNvPr id="7" name="TextBox 6">
            <a:extLst>
              <a:ext uri="{FF2B5EF4-FFF2-40B4-BE49-F238E27FC236}">
                <a16:creationId xmlns:a16="http://schemas.microsoft.com/office/drawing/2014/main" id="{DAD48317-0DB2-4F75-91F8-EB2D15A50265}"/>
              </a:ext>
            </a:extLst>
          </p:cNvPr>
          <p:cNvSpPr txBox="1"/>
          <p:nvPr/>
        </p:nvSpPr>
        <p:spPr>
          <a:xfrm>
            <a:off x="1277258" y="1465943"/>
            <a:ext cx="3251200" cy="5109091"/>
          </a:xfrm>
          <a:prstGeom prst="rect">
            <a:avLst/>
          </a:prstGeom>
          <a:noFill/>
        </p:spPr>
        <p:txBody>
          <a:bodyPr wrap="square" rtlCol="0">
            <a:spAutoFit/>
          </a:bodyPr>
          <a:lstStyle/>
          <a:p>
            <a:pPr algn="ctr"/>
            <a:r>
              <a:rPr lang="en-US" sz="2000" b="1" dirty="0">
                <a:solidFill>
                  <a:schemeClr val="bg1">
                    <a:lumMod val="85000"/>
                    <a:lumOff val="15000"/>
                  </a:schemeClr>
                </a:solidFill>
                <a:effectLst>
                  <a:outerShdw blurRad="38100" dist="38100" dir="2700000" algn="tl">
                    <a:srgbClr val="000000">
                      <a:alpha val="43137"/>
                    </a:srgbClr>
                  </a:outerShdw>
                </a:effectLst>
              </a:rPr>
              <a:t>Title Page</a:t>
            </a:r>
          </a:p>
          <a:p>
            <a:endParaRPr lang="en-US" dirty="0"/>
          </a:p>
          <a:p>
            <a:r>
              <a:rPr lang="en-US" b="1" i="1" u="sng" dirty="0"/>
              <a:t>Containing Revelations Given to Joseph Smith, the Prophet with Some Additions by His Successors in the Presidency of the Church.</a:t>
            </a:r>
          </a:p>
          <a:p>
            <a:endParaRPr lang="en-US" dirty="0"/>
          </a:p>
          <a:p>
            <a:pPr fontAlgn="base"/>
            <a:r>
              <a:rPr lang="en-US" dirty="0"/>
              <a:t>Published by The Church of Jesus Christ of Latter-day Saints</a:t>
            </a:r>
          </a:p>
          <a:p>
            <a:pPr fontAlgn="base"/>
            <a:r>
              <a:rPr lang="en-US" dirty="0"/>
              <a:t>Salt Lake City, Utah, USA</a:t>
            </a:r>
          </a:p>
          <a:p>
            <a:pPr fontAlgn="base"/>
            <a:r>
              <a:rPr lang="en-US" dirty="0"/>
              <a:t>© 2013 by Intellectual Reserve, Inc. All rights reserved. Source: 2015/03/24</a:t>
            </a:r>
          </a:p>
          <a:p>
            <a:endParaRPr lang="en-US" dirty="0"/>
          </a:p>
        </p:txBody>
      </p:sp>
    </p:spTree>
    <p:extLst>
      <p:ext uri="{BB962C8B-B14F-4D97-AF65-F5344CB8AC3E}">
        <p14:creationId xmlns:p14="http://schemas.microsoft.com/office/powerpoint/2010/main" val="14810321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96CE26E1-1364-4006-BF13-8AE28D19DC14}"/>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7" name="Rectangle 6">
            <a:extLst>
              <a:ext uri="{FF2B5EF4-FFF2-40B4-BE49-F238E27FC236}">
                <a16:creationId xmlns:a16="http://schemas.microsoft.com/office/drawing/2014/main" id="{B36471D5-35EF-42A3-9808-8D9BAF00F8D3}"/>
              </a:ext>
            </a:extLst>
          </p:cNvPr>
          <p:cNvSpPr/>
          <p:nvPr/>
        </p:nvSpPr>
        <p:spPr>
          <a:xfrm>
            <a:off x="1859091" y="1941175"/>
            <a:ext cx="1158303" cy="369332"/>
          </a:xfrm>
          <a:prstGeom prst="rect">
            <a:avLst/>
          </a:prstGeom>
        </p:spPr>
        <p:txBody>
          <a:bodyPr wrap="square">
            <a:spAutoFit/>
          </a:bodyPr>
          <a:lstStyle/>
          <a:p>
            <a:r>
              <a:rPr lang="en-US" b="1" dirty="0">
                <a:solidFill>
                  <a:schemeClr val="bg1">
                    <a:lumMod val="85000"/>
                    <a:lumOff val="15000"/>
                  </a:schemeClr>
                </a:solidFill>
                <a:effectLst>
                  <a:outerShdw blurRad="38100" dist="38100" dir="2700000" algn="tl">
                    <a:srgbClr val="000000">
                      <a:alpha val="43137"/>
                    </a:srgbClr>
                  </a:outerShdw>
                </a:effectLst>
              </a:rPr>
              <a:t>Doctrine</a:t>
            </a:r>
          </a:p>
        </p:txBody>
      </p:sp>
      <p:sp>
        <p:nvSpPr>
          <p:cNvPr id="9" name="TextBox 8">
            <a:extLst>
              <a:ext uri="{FF2B5EF4-FFF2-40B4-BE49-F238E27FC236}">
                <a16:creationId xmlns:a16="http://schemas.microsoft.com/office/drawing/2014/main" id="{5BC10C41-79F9-4AEA-A5E6-844EDF05446B}"/>
              </a:ext>
            </a:extLst>
          </p:cNvPr>
          <p:cNvSpPr txBox="1"/>
          <p:nvPr/>
        </p:nvSpPr>
        <p:spPr>
          <a:xfrm>
            <a:off x="1859091" y="3146084"/>
            <a:ext cx="1317647" cy="369332"/>
          </a:xfrm>
          <a:prstGeom prst="rect">
            <a:avLst/>
          </a:prstGeom>
          <a:noFill/>
        </p:spPr>
        <p:txBody>
          <a:bodyPr wrap="square" rtlCol="0">
            <a:spAutoFit/>
          </a:bodyPr>
          <a:lstStyle/>
          <a:p>
            <a:r>
              <a:rPr lang="en-US" b="1" dirty="0">
                <a:solidFill>
                  <a:schemeClr val="bg1">
                    <a:lumMod val="85000"/>
                    <a:lumOff val="15000"/>
                  </a:schemeClr>
                </a:solidFill>
                <a:effectLst>
                  <a:outerShdw blurRad="38100" dist="38100" dir="2700000" algn="tl">
                    <a:srgbClr val="000000">
                      <a:alpha val="43137"/>
                    </a:srgbClr>
                  </a:outerShdw>
                </a:effectLst>
              </a:rPr>
              <a:t>Covenant</a:t>
            </a:r>
          </a:p>
        </p:txBody>
      </p:sp>
      <p:sp>
        <p:nvSpPr>
          <p:cNvPr id="10" name="TextBox 9">
            <a:extLst>
              <a:ext uri="{FF2B5EF4-FFF2-40B4-BE49-F238E27FC236}">
                <a16:creationId xmlns:a16="http://schemas.microsoft.com/office/drawing/2014/main" id="{7822C07B-E0F3-4158-BB8C-C4C255C00AF3}"/>
              </a:ext>
            </a:extLst>
          </p:cNvPr>
          <p:cNvSpPr txBox="1"/>
          <p:nvPr/>
        </p:nvSpPr>
        <p:spPr>
          <a:xfrm>
            <a:off x="1859091" y="4528832"/>
            <a:ext cx="1533466" cy="369332"/>
          </a:xfrm>
          <a:prstGeom prst="rect">
            <a:avLst/>
          </a:prstGeom>
          <a:noFill/>
        </p:spPr>
        <p:txBody>
          <a:bodyPr wrap="square" rtlCol="0">
            <a:spAutoFit/>
          </a:bodyPr>
          <a:lstStyle/>
          <a:p>
            <a:r>
              <a:rPr lang="en-US" b="1" dirty="0">
                <a:solidFill>
                  <a:schemeClr val="bg1">
                    <a:lumMod val="85000"/>
                    <a:lumOff val="15000"/>
                  </a:schemeClr>
                </a:solidFill>
                <a:effectLst>
                  <a:outerShdw blurRad="38100" dist="38100" dir="2700000" algn="tl">
                    <a:srgbClr val="000000">
                      <a:alpha val="43137"/>
                    </a:srgbClr>
                  </a:outerShdw>
                </a:effectLst>
              </a:rPr>
              <a:t>Revelation</a:t>
            </a:r>
          </a:p>
        </p:txBody>
      </p:sp>
      <p:sp>
        <p:nvSpPr>
          <p:cNvPr id="11" name="TextBox 10">
            <a:extLst>
              <a:ext uri="{FF2B5EF4-FFF2-40B4-BE49-F238E27FC236}">
                <a16:creationId xmlns:a16="http://schemas.microsoft.com/office/drawing/2014/main" id="{CF158770-07E2-41F0-A0A9-B1C916DE44F7}"/>
              </a:ext>
            </a:extLst>
          </p:cNvPr>
          <p:cNvSpPr txBox="1"/>
          <p:nvPr/>
        </p:nvSpPr>
        <p:spPr>
          <a:xfrm>
            <a:off x="3338286" y="443077"/>
            <a:ext cx="4165600" cy="954107"/>
          </a:xfrm>
          <a:prstGeom prst="rect">
            <a:avLst/>
          </a:prstGeom>
          <a:noFill/>
        </p:spPr>
        <p:txBody>
          <a:bodyPr wrap="square" rtlCol="0">
            <a:spAutoFit/>
          </a:bodyPr>
          <a:lstStyle/>
          <a:p>
            <a:pPr algn="ctr"/>
            <a:r>
              <a:rPr lang="en-US" sz="2800" b="1" dirty="0">
                <a:solidFill>
                  <a:schemeClr val="bg1">
                    <a:lumMod val="85000"/>
                    <a:lumOff val="15000"/>
                  </a:schemeClr>
                </a:solidFill>
                <a:effectLst>
                  <a:outerShdw blurRad="38100" dist="38100" dir="2700000" algn="tl">
                    <a:srgbClr val="000000">
                      <a:alpha val="43137"/>
                    </a:srgbClr>
                  </a:outerShdw>
                </a:effectLst>
              </a:rPr>
              <a:t>How would you define the words:</a:t>
            </a:r>
          </a:p>
        </p:txBody>
      </p:sp>
      <p:sp>
        <p:nvSpPr>
          <p:cNvPr id="12" name="TextBox 11">
            <a:extLst>
              <a:ext uri="{FF2B5EF4-FFF2-40B4-BE49-F238E27FC236}">
                <a16:creationId xmlns:a16="http://schemas.microsoft.com/office/drawing/2014/main" id="{C1677727-A755-4361-922B-FCC7E043C68C}"/>
              </a:ext>
            </a:extLst>
          </p:cNvPr>
          <p:cNvSpPr txBox="1"/>
          <p:nvPr/>
        </p:nvSpPr>
        <p:spPr>
          <a:xfrm>
            <a:off x="4470400" y="1941175"/>
            <a:ext cx="3962400" cy="646331"/>
          </a:xfrm>
          <a:prstGeom prst="rect">
            <a:avLst/>
          </a:prstGeom>
          <a:noFill/>
        </p:spPr>
        <p:txBody>
          <a:bodyPr wrap="square" rtlCol="0">
            <a:spAutoFit/>
          </a:bodyPr>
          <a:lstStyle/>
          <a:p>
            <a:r>
              <a:rPr lang="en-US" dirty="0"/>
              <a:t>Is a fundamental, eternal truth of the gospel of Jesus Christ.</a:t>
            </a:r>
          </a:p>
        </p:txBody>
      </p:sp>
      <p:sp>
        <p:nvSpPr>
          <p:cNvPr id="13" name="TextBox 12">
            <a:extLst>
              <a:ext uri="{FF2B5EF4-FFF2-40B4-BE49-F238E27FC236}">
                <a16:creationId xmlns:a16="http://schemas.microsoft.com/office/drawing/2014/main" id="{70AC9F0D-9C54-4D81-B85A-35F3DE7AA6E6}"/>
              </a:ext>
            </a:extLst>
          </p:cNvPr>
          <p:cNvSpPr txBox="1"/>
          <p:nvPr/>
        </p:nvSpPr>
        <p:spPr>
          <a:xfrm>
            <a:off x="4470400" y="3105834"/>
            <a:ext cx="3962400" cy="646331"/>
          </a:xfrm>
          <a:prstGeom prst="rect">
            <a:avLst/>
          </a:prstGeom>
          <a:noFill/>
        </p:spPr>
        <p:txBody>
          <a:bodyPr wrap="square" rtlCol="0">
            <a:spAutoFit/>
          </a:bodyPr>
          <a:lstStyle/>
          <a:p>
            <a:r>
              <a:rPr lang="en-US" dirty="0"/>
              <a:t>Is a sacred agreement between God and His children.</a:t>
            </a:r>
          </a:p>
        </p:txBody>
      </p:sp>
      <p:sp>
        <p:nvSpPr>
          <p:cNvPr id="14" name="TextBox 13">
            <a:extLst>
              <a:ext uri="{FF2B5EF4-FFF2-40B4-BE49-F238E27FC236}">
                <a16:creationId xmlns:a16="http://schemas.microsoft.com/office/drawing/2014/main" id="{266F635F-0FA4-4B25-AE50-6A3EF9EBCFD6}"/>
              </a:ext>
            </a:extLst>
          </p:cNvPr>
          <p:cNvSpPr txBox="1"/>
          <p:nvPr/>
        </p:nvSpPr>
        <p:spPr>
          <a:xfrm>
            <a:off x="4470400" y="4528832"/>
            <a:ext cx="3962400" cy="646331"/>
          </a:xfrm>
          <a:prstGeom prst="rect">
            <a:avLst/>
          </a:prstGeom>
          <a:noFill/>
        </p:spPr>
        <p:txBody>
          <a:bodyPr wrap="square" rtlCol="0">
            <a:spAutoFit/>
          </a:bodyPr>
          <a:lstStyle/>
          <a:p>
            <a:r>
              <a:rPr lang="en-US" dirty="0"/>
              <a:t>Is communication from God to His children.</a:t>
            </a:r>
          </a:p>
        </p:txBody>
      </p:sp>
    </p:spTree>
    <p:extLst>
      <p:ext uri="{BB962C8B-B14F-4D97-AF65-F5344CB8AC3E}">
        <p14:creationId xmlns:p14="http://schemas.microsoft.com/office/powerpoint/2010/main" val="35627086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7D2B18D4-7734-4245-B71D-99FAAB5D5EA2}"/>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11" name="TextBox 10">
            <a:extLst>
              <a:ext uri="{FF2B5EF4-FFF2-40B4-BE49-F238E27FC236}">
                <a16:creationId xmlns:a16="http://schemas.microsoft.com/office/drawing/2014/main" id="{116196F1-5E53-408C-85F3-1497DA7C5A4B}"/>
              </a:ext>
            </a:extLst>
          </p:cNvPr>
          <p:cNvSpPr txBox="1"/>
          <p:nvPr/>
        </p:nvSpPr>
        <p:spPr>
          <a:xfrm>
            <a:off x="972457" y="1472886"/>
            <a:ext cx="10106360" cy="4093428"/>
          </a:xfrm>
          <a:prstGeom prst="rect">
            <a:avLst/>
          </a:prstGeom>
          <a:noFill/>
        </p:spPr>
        <p:txBody>
          <a:bodyPr wrap="square" rtlCol="0">
            <a:spAutoFit/>
          </a:bodyPr>
          <a:lstStyle/>
          <a:p>
            <a:pPr algn="ctr"/>
            <a:r>
              <a:rPr lang="en-US" sz="2000" b="1" dirty="0"/>
              <a:t>In the revelations, </a:t>
            </a:r>
            <a:r>
              <a:rPr lang="en-US" sz="2000" dirty="0"/>
              <a:t>the doctrines of the gospel are set forth with explanations about such fundamental matters as the nature of the Godhead, the origin of man, the reality of Satan, the purpose of mortality, the necessity for obedience, the need for repentance, the workings of the Holy Spirit, the ordinances and performances that pertain to salvation, the destiny of the earth, the future conditions of man after the Resurrection and the Judgment, the eternity of the marriage relationship, and the eternal nature of the family. Likewise, the gradual unfolding of the administrative structure of the Church is shown with the calling of bishops, the First Presidency, the Council of the Twelve, and the Seventy and the establishment of other presiding offices and quorums. Finally, the testimony that is given of Jesus Christ—His divinity, His majesty, His perfection, His love, and His redeeming power—makes this book of great value to the human family and “worth to the Church the riches of the whole Earth”</a:t>
            </a:r>
          </a:p>
        </p:txBody>
      </p:sp>
      <p:sp>
        <p:nvSpPr>
          <p:cNvPr id="12" name="TextBox 11">
            <a:extLst>
              <a:ext uri="{FF2B5EF4-FFF2-40B4-BE49-F238E27FC236}">
                <a16:creationId xmlns:a16="http://schemas.microsoft.com/office/drawing/2014/main" id="{A37586DA-6F4E-464D-B2FA-33B82DCC8065}"/>
              </a:ext>
            </a:extLst>
          </p:cNvPr>
          <p:cNvSpPr txBox="1"/>
          <p:nvPr/>
        </p:nvSpPr>
        <p:spPr>
          <a:xfrm>
            <a:off x="1299028" y="977174"/>
            <a:ext cx="9216571" cy="400110"/>
          </a:xfrm>
          <a:prstGeom prst="rect">
            <a:avLst/>
          </a:prstGeom>
          <a:noFill/>
        </p:spPr>
        <p:txBody>
          <a:bodyPr wrap="square" rtlCol="0">
            <a:spAutoFit/>
          </a:bodyPr>
          <a:lstStyle/>
          <a:p>
            <a:r>
              <a:rPr lang="en-US" dirty="0"/>
              <a:t> </a:t>
            </a:r>
            <a:r>
              <a:rPr lang="en-US" sz="2000" b="1" dirty="0">
                <a:solidFill>
                  <a:schemeClr val="bg1"/>
                </a:solidFill>
                <a:effectLst>
                  <a:outerShdw blurRad="38100" dist="38100" dir="2700000" algn="tl">
                    <a:srgbClr val="000000">
                      <a:alpha val="43137"/>
                    </a:srgbClr>
                  </a:outerShdw>
                </a:effectLst>
              </a:rPr>
              <a:t>The eighth paragraph of the introduction to the Doctrine and Covenants </a:t>
            </a:r>
          </a:p>
        </p:txBody>
      </p:sp>
    </p:spTree>
    <p:extLst>
      <p:ext uri="{BB962C8B-B14F-4D97-AF65-F5344CB8AC3E}">
        <p14:creationId xmlns:p14="http://schemas.microsoft.com/office/powerpoint/2010/main" val="142912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DBB3373D-6EBB-4973-B091-7E1810A15337}"/>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2" name="TextBox 1">
            <a:extLst>
              <a:ext uri="{FF2B5EF4-FFF2-40B4-BE49-F238E27FC236}">
                <a16:creationId xmlns:a16="http://schemas.microsoft.com/office/drawing/2014/main" id="{B9C74ACC-1B60-459C-8F14-A37A2891492E}"/>
              </a:ext>
            </a:extLst>
          </p:cNvPr>
          <p:cNvSpPr txBox="1"/>
          <p:nvPr/>
        </p:nvSpPr>
        <p:spPr>
          <a:xfrm>
            <a:off x="1596570" y="1306286"/>
            <a:ext cx="8853715" cy="923330"/>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Which doctrines are you most interested in learning more about? How do you think you would benefit from greater knowledge and understanding of those truths?</a:t>
            </a:r>
          </a:p>
        </p:txBody>
      </p:sp>
      <p:sp>
        <p:nvSpPr>
          <p:cNvPr id="3" name="TextBox 2">
            <a:extLst>
              <a:ext uri="{FF2B5EF4-FFF2-40B4-BE49-F238E27FC236}">
                <a16:creationId xmlns:a16="http://schemas.microsoft.com/office/drawing/2014/main" id="{846EA915-D495-4633-9181-CB4D561095C7}"/>
              </a:ext>
            </a:extLst>
          </p:cNvPr>
          <p:cNvSpPr txBox="1"/>
          <p:nvPr/>
        </p:nvSpPr>
        <p:spPr>
          <a:xfrm>
            <a:off x="1596569" y="2643588"/>
            <a:ext cx="8853715"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What makes the Doctrine and Covenants “of great value”? Why is a testimony of the Savior so valuable?</a:t>
            </a:r>
          </a:p>
        </p:txBody>
      </p:sp>
      <p:sp>
        <p:nvSpPr>
          <p:cNvPr id="4" name="TextBox 3">
            <a:extLst>
              <a:ext uri="{FF2B5EF4-FFF2-40B4-BE49-F238E27FC236}">
                <a16:creationId xmlns:a16="http://schemas.microsoft.com/office/drawing/2014/main" id="{91071EFB-3586-4B7C-8D50-D7C121AA4F09}"/>
              </a:ext>
            </a:extLst>
          </p:cNvPr>
          <p:cNvSpPr txBox="1"/>
          <p:nvPr/>
        </p:nvSpPr>
        <p:spPr>
          <a:xfrm>
            <a:off x="1596570" y="3831771"/>
            <a:ext cx="8853715"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How might your study of the Doctrine and Covenants increase your testimony of Jesus Christ? </a:t>
            </a:r>
          </a:p>
        </p:txBody>
      </p:sp>
      <p:sp>
        <p:nvSpPr>
          <p:cNvPr id="5" name="TextBox 4">
            <a:extLst>
              <a:ext uri="{FF2B5EF4-FFF2-40B4-BE49-F238E27FC236}">
                <a16:creationId xmlns:a16="http://schemas.microsoft.com/office/drawing/2014/main" id="{2C2F4B1E-78BB-4D99-903A-4019E2DCC094}"/>
              </a:ext>
            </a:extLst>
          </p:cNvPr>
          <p:cNvSpPr txBox="1"/>
          <p:nvPr/>
        </p:nvSpPr>
        <p:spPr>
          <a:xfrm>
            <a:off x="1596570" y="4706648"/>
            <a:ext cx="8853714" cy="707886"/>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“By studying the revelations in the Doctrine and Covenants, </a:t>
            </a:r>
          </a:p>
          <a:p>
            <a:r>
              <a:rPr lang="en-US" sz="2000" b="1" dirty="0">
                <a:effectLst>
                  <a:outerShdw blurRad="38100" dist="38100" dir="2700000" algn="tl">
                    <a:srgbClr val="000000">
                      <a:alpha val="43137"/>
                    </a:srgbClr>
                  </a:outerShdw>
                </a:effectLst>
              </a:rPr>
              <a:t>we can strengthen our testimonies of Jesus Christ”.</a:t>
            </a:r>
          </a:p>
        </p:txBody>
      </p:sp>
    </p:spTree>
    <p:extLst>
      <p:ext uri="{BB962C8B-B14F-4D97-AF65-F5344CB8AC3E}">
        <p14:creationId xmlns:p14="http://schemas.microsoft.com/office/powerpoint/2010/main" val="18099100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E7A21691-7D0D-44D9-AA59-44BA44158941}"/>
              </a:ext>
            </a:extLst>
          </p:cNvPr>
          <p:cNvSpPr txBox="1">
            <a:spLocks/>
          </p:cNvSpPr>
          <p:nvPr/>
        </p:nvSpPr>
        <p:spPr>
          <a:xfrm>
            <a:off x="9625785" y="421833"/>
            <a:ext cx="2001079" cy="470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solidFill>
                  <a:schemeClr val="accent2">
                    <a:lumMod val="20000"/>
                    <a:lumOff val="80000"/>
                  </a:schemeClr>
                </a:solidFill>
              </a:rPr>
              <a:t>LESSON 2</a:t>
            </a:r>
          </a:p>
        </p:txBody>
      </p:sp>
      <p:sp>
        <p:nvSpPr>
          <p:cNvPr id="14" name="TextBox 13">
            <a:extLst>
              <a:ext uri="{FF2B5EF4-FFF2-40B4-BE49-F238E27FC236}">
                <a16:creationId xmlns:a16="http://schemas.microsoft.com/office/drawing/2014/main" id="{D0C00D63-7180-439E-8401-19A4941FB02F}"/>
              </a:ext>
            </a:extLst>
          </p:cNvPr>
          <p:cNvSpPr txBox="1"/>
          <p:nvPr/>
        </p:nvSpPr>
        <p:spPr>
          <a:xfrm>
            <a:off x="1467811" y="1741711"/>
            <a:ext cx="9158513" cy="2554545"/>
          </a:xfrm>
          <a:prstGeom prst="rect">
            <a:avLst/>
          </a:prstGeom>
          <a:noFill/>
        </p:spPr>
        <p:txBody>
          <a:bodyPr wrap="square" rtlCol="0">
            <a:spAutoFit/>
          </a:bodyPr>
          <a:lstStyle/>
          <a:p>
            <a:pPr algn="just"/>
            <a:r>
              <a:rPr lang="en-US" sz="2000" dirty="0"/>
              <a:t>The Doctrine and Covenants is a collection of divine revelations and inspired declarations given for the establishment and regulation of the kingdom of God on the earth in the last days. Although most of the sections are directed to members of The Church of Jesus Christ of Latter-day Saints, the messages, warnings, and exhortations are for the benefit of all mankind and contain an invitation to all people everywhere to hear the voice of the Lord Jesus Christ, speaking to them for their temporal well-being and their everlasting salvation.</a:t>
            </a:r>
          </a:p>
        </p:txBody>
      </p:sp>
      <p:sp>
        <p:nvSpPr>
          <p:cNvPr id="16" name="TextBox 15">
            <a:extLst>
              <a:ext uri="{FF2B5EF4-FFF2-40B4-BE49-F238E27FC236}">
                <a16:creationId xmlns:a16="http://schemas.microsoft.com/office/drawing/2014/main" id="{2FC55176-0954-423E-A0CA-6FD4F5154842}"/>
              </a:ext>
            </a:extLst>
          </p:cNvPr>
          <p:cNvSpPr txBox="1"/>
          <p:nvPr/>
        </p:nvSpPr>
        <p:spPr>
          <a:xfrm>
            <a:off x="1712686" y="1175655"/>
            <a:ext cx="8606971"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 </a:t>
            </a:r>
            <a:r>
              <a:rPr lang="en-US" sz="2000" b="1">
                <a:solidFill>
                  <a:schemeClr val="bg1"/>
                </a:solidFill>
                <a:effectLst>
                  <a:outerShdw blurRad="38100" dist="38100" dir="2700000" algn="tl">
                    <a:srgbClr val="000000">
                      <a:alpha val="43137"/>
                    </a:srgbClr>
                  </a:outerShdw>
                </a:effectLst>
              </a:rPr>
              <a:t>The first paragraph </a:t>
            </a:r>
            <a:r>
              <a:rPr lang="en-US" sz="2000" b="1" dirty="0">
                <a:solidFill>
                  <a:schemeClr val="bg1"/>
                </a:solidFill>
                <a:effectLst>
                  <a:outerShdw blurRad="38100" dist="38100" dir="2700000" algn="tl">
                    <a:srgbClr val="000000">
                      <a:alpha val="43137"/>
                    </a:srgbClr>
                  </a:outerShdw>
                </a:effectLst>
              </a:rPr>
              <a:t>of the introduction the Doctrine and Covenants </a:t>
            </a:r>
            <a:endParaRPr lang="en-US" sz="2000" dirty="0"/>
          </a:p>
        </p:txBody>
      </p:sp>
      <p:sp>
        <p:nvSpPr>
          <p:cNvPr id="17" name="TextBox 16">
            <a:extLst>
              <a:ext uri="{FF2B5EF4-FFF2-40B4-BE49-F238E27FC236}">
                <a16:creationId xmlns:a16="http://schemas.microsoft.com/office/drawing/2014/main" id="{AE6C4749-A3B0-4D02-A6A4-2F0EFA0B3BA5}"/>
              </a:ext>
            </a:extLst>
          </p:cNvPr>
          <p:cNvSpPr txBox="1"/>
          <p:nvPr/>
        </p:nvSpPr>
        <p:spPr>
          <a:xfrm>
            <a:off x="1712686" y="4775200"/>
            <a:ext cx="9158513" cy="830997"/>
          </a:xfrm>
          <a:prstGeom prst="rect">
            <a:avLst/>
          </a:prstGeom>
          <a:noFill/>
        </p:spPr>
        <p:txBody>
          <a:bodyPr wrap="square" rtlCol="0">
            <a:spAutoFit/>
          </a:bodyPr>
          <a:lstStyle/>
          <a:p>
            <a:pPr algn="ctr"/>
            <a:r>
              <a:rPr lang="en-US" sz="2400" b="1" dirty="0"/>
              <a:t>“As we study the Doctrine and Covenants, we can hear the voice of the Savior”.</a:t>
            </a:r>
          </a:p>
        </p:txBody>
      </p:sp>
    </p:spTree>
    <p:extLst>
      <p:ext uri="{BB962C8B-B14F-4D97-AF65-F5344CB8AC3E}">
        <p14:creationId xmlns:p14="http://schemas.microsoft.com/office/powerpoint/2010/main" val="1287635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1166</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 SemiBold SemiConden</vt:lpstr>
      <vt:lpstr>Bahnschrift SemiCondensed</vt:lpstr>
      <vt:lpstr>Bahnschrift SemiLight</vt:lpstr>
      <vt:lpstr>Calibri</vt:lpstr>
      <vt:lpstr>Century Gothic</vt:lpstr>
      <vt:lpstr>Palatino</vt:lpstr>
      <vt:lpstr>Wingdings 3</vt:lpstr>
      <vt:lpstr>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166</cp:revision>
  <dcterms:created xsi:type="dcterms:W3CDTF">2018-08-29T04:26:39Z</dcterms:created>
  <dcterms:modified xsi:type="dcterms:W3CDTF">2018-09-08T01:37:04Z</dcterms:modified>
</cp:coreProperties>
</file>