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19"/>
  </p:notesMasterIdLst>
  <p:sldIdLst>
    <p:sldId id="296"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3BD2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9/13/2018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93000">
              <a:schemeClr val="accent1">
                <a:lumMod val="100000"/>
              </a:schemeClr>
            </a:gs>
          </a:gsLst>
          <a:lin ang="90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Bahnschrift SemiBold SemiConden" panose="020B0502040204020203" pitchFamily="34"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3" name="Rectangle 2">
            <a:extLst>
              <a:ext uri="{FF2B5EF4-FFF2-40B4-BE49-F238E27FC236}">
                <a16:creationId xmlns:a16="http://schemas.microsoft.com/office/drawing/2014/main" id="{253A9877-FEF6-4900-8105-E1F7DFE241B5}"/>
              </a:ext>
            </a:extLst>
          </p:cNvPr>
          <p:cNvSpPr/>
          <p:nvPr/>
        </p:nvSpPr>
        <p:spPr>
          <a:xfrm>
            <a:off x="942193" y="1021638"/>
            <a:ext cx="3865225" cy="369332"/>
          </a:xfrm>
          <a:prstGeom prst="rect">
            <a:avLst/>
          </a:prstGeom>
        </p:spPr>
        <p:txBody>
          <a:bodyPr wrap="non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Doctrine and Covenants 11:15–16</a:t>
            </a:r>
          </a:p>
        </p:txBody>
      </p:sp>
      <p:sp>
        <p:nvSpPr>
          <p:cNvPr id="2" name="Rectangle 1">
            <a:extLst>
              <a:ext uri="{FF2B5EF4-FFF2-40B4-BE49-F238E27FC236}">
                <a16:creationId xmlns:a16="http://schemas.microsoft.com/office/drawing/2014/main" id="{ED367FCB-9D73-4466-8BC0-94147FD50437}"/>
              </a:ext>
            </a:extLst>
          </p:cNvPr>
          <p:cNvSpPr/>
          <p:nvPr/>
        </p:nvSpPr>
        <p:spPr>
          <a:xfrm>
            <a:off x="942193" y="1390970"/>
            <a:ext cx="6096000" cy="1477328"/>
          </a:xfrm>
          <a:prstGeom prst="rect">
            <a:avLst/>
          </a:prstGeom>
        </p:spPr>
        <p:txBody>
          <a:bodyPr>
            <a:spAutoFit/>
          </a:bodyPr>
          <a:lstStyle/>
          <a:p>
            <a:pPr fontAlgn="base"/>
            <a:r>
              <a:rPr lang="en-US" b="1" dirty="0">
                <a:solidFill>
                  <a:schemeClr val="bg1">
                    <a:lumMod val="95000"/>
                    <a:lumOff val="5000"/>
                  </a:schemeClr>
                </a:solidFill>
                <a:latin typeface="Palatino"/>
              </a:rPr>
              <a:t>15 </a:t>
            </a:r>
            <a:r>
              <a:rPr lang="en-US" dirty="0">
                <a:solidFill>
                  <a:schemeClr val="bg1">
                    <a:lumMod val="95000"/>
                    <a:lumOff val="5000"/>
                  </a:schemeClr>
                </a:solidFill>
                <a:latin typeface="Palatino"/>
              </a:rPr>
              <a:t>Behold, I command you that you need not suppose that you are called to preach until you are called.</a:t>
            </a:r>
          </a:p>
          <a:p>
            <a:pPr fontAlgn="base"/>
            <a:r>
              <a:rPr lang="en-US" b="1" dirty="0">
                <a:solidFill>
                  <a:schemeClr val="bg1">
                    <a:lumMod val="95000"/>
                    <a:lumOff val="5000"/>
                  </a:schemeClr>
                </a:solidFill>
                <a:latin typeface="Palatino"/>
              </a:rPr>
              <a:t>16 </a:t>
            </a:r>
            <a:r>
              <a:rPr lang="en-US" dirty="0">
                <a:solidFill>
                  <a:schemeClr val="bg1">
                    <a:lumMod val="95000"/>
                    <a:lumOff val="5000"/>
                  </a:schemeClr>
                </a:solidFill>
                <a:latin typeface="Palatino"/>
              </a:rPr>
              <a:t>Wait a little longer, until you shall have my word, my rock, my church, and my gospel, that you may know of a surety my doctrine.</a:t>
            </a:r>
            <a:endParaRPr lang="en-US" b="0" i="0" dirty="0">
              <a:solidFill>
                <a:schemeClr val="bg1">
                  <a:lumMod val="95000"/>
                  <a:lumOff val="5000"/>
                </a:schemeClr>
              </a:solidFill>
              <a:effectLst/>
              <a:latin typeface="Palatino"/>
            </a:endParaRPr>
          </a:p>
        </p:txBody>
      </p:sp>
      <p:sp>
        <p:nvSpPr>
          <p:cNvPr id="4" name="Rectangle 3">
            <a:extLst>
              <a:ext uri="{FF2B5EF4-FFF2-40B4-BE49-F238E27FC236}">
                <a16:creationId xmlns:a16="http://schemas.microsoft.com/office/drawing/2014/main" id="{36F5FACF-5461-48F3-A203-57B9CE2F4261}"/>
              </a:ext>
            </a:extLst>
          </p:cNvPr>
          <p:cNvSpPr/>
          <p:nvPr/>
        </p:nvSpPr>
        <p:spPr>
          <a:xfrm>
            <a:off x="2274277" y="3429000"/>
            <a:ext cx="7643446" cy="646331"/>
          </a:xfrm>
          <a:prstGeom prst="rect">
            <a:avLst/>
          </a:prstGeom>
        </p:spPr>
        <p:txBody>
          <a:bodyPr wrap="squar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Why was Hyrum Smith to “wait a little longer” before he would be called to preach the gospel?</a:t>
            </a:r>
          </a:p>
        </p:txBody>
      </p:sp>
    </p:spTree>
    <p:extLst>
      <p:ext uri="{BB962C8B-B14F-4D97-AF65-F5344CB8AC3E}">
        <p14:creationId xmlns:p14="http://schemas.microsoft.com/office/powerpoint/2010/main" val="15935546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A5201B83-6D83-4FB9-A99F-C16C027EA080}"/>
              </a:ext>
            </a:extLst>
          </p:cNvPr>
          <p:cNvSpPr/>
          <p:nvPr/>
        </p:nvSpPr>
        <p:spPr>
          <a:xfrm>
            <a:off x="1134793" y="890974"/>
            <a:ext cx="3865225" cy="369332"/>
          </a:xfrm>
          <a:prstGeom prst="rect">
            <a:avLst/>
          </a:prstGeom>
        </p:spPr>
        <p:txBody>
          <a:bodyPr wrap="non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Doctrine and Covenants 11:17–20</a:t>
            </a:r>
          </a:p>
        </p:txBody>
      </p:sp>
      <p:sp>
        <p:nvSpPr>
          <p:cNvPr id="3" name="Rectangle 2">
            <a:extLst>
              <a:ext uri="{FF2B5EF4-FFF2-40B4-BE49-F238E27FC236}">
                <a16:creationId xmlns:a16="http://schemas.microsoft.com/office/drawing/2014/main" id="{6BF6C541-CFB4-43BB-9CFE-71ABE571EA3F}"/>
              </a:ext>
            </a:extLst>
          </p:cNvPr>
          <p:cNvSpPr/>
          <p:nvPr/>
        </p:nvSpPr>
        <p:spPr>
          <a:xfrm>
            <a:off x="1134793" y="1260306"/>
            <a:ext cx="6096000" cy="2862322"/>
          </a:xfrm>
          <a:prstGeom prst="rect">
            <a:avLst/>
          </a:prstGeom>
        </p:spPr>
        <p:txBody>
          <a:bodyPr>
            <a:spAutoFit/>
          </a:bodyPr>
          <a:lstStyle/>
          <a:p>
            <a:pPr fontAlgn="base"/>
            <a:r>
              <a:rPr lang="en-US" b="1" dirty="0">
                <a:solidFill>
                  <a:schemeClr val="bg1">
                    <a:lumMod val="95000"/>
                    <a:lumOff val="5000"/>
                  </a:schemeClr>
                </a:solidFill>
                <a:latin typeface="Arial" panose="020B0604020202020204" pitchFamily="34" charset="0"/>
                <a:cs typeface="Arial" panose="020B0604020202020204" pitchFamily="34" charset="0"/>
              </a:rPr>
              <a:t>17 </a:t>
            </a:r>
            <a:r>
              <a:rPr lang="en-US" dirty="0">
                <a:solidFill>
                  <a:schemeClr val="bg1">
                    <a:lumMod val="95000"/>
                    <a:lumOff val="5000"/>
                  </a:schemeClr>
                </a:solidFill>
                <a:latin typeface="Arial" panose="020B0604020202020204" pitchFamily="34" charset="0"/>
                <a:cs typeface="Arial" panose="020B0604020202020204" pitchFamily="34" charset="0"/>
              </a:rPr>
              <a:t>And then, behold, according to your desires, yea, even according to your faith shall it be done unto you.</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18 </a:t>
            </a:r>
            <a:r>
              <a:rPr lang="en-US" dirty="0">
                <a:solidFill>
                  <a:schemeClr val="bg1">
                    <a:lumMod val="95000"/>
                    <a:lumOff val="5000"/>
                  </a:schemeClr>
                </a:solidFill>
                <a:latin typeface="Arial" panose="020B0604020202020204" pitchFamily="34" charset="0"/>
                <a:cs typeface="Arial" panose="020B0604020202020204" pitchFamily="34" charset="0"/>
              </a:rPr>
              <a:t>Keep my commandments; hold your peace; appeal unto my Spirit;</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19 </a:t>
            </a:r>
            <a:r>
              <a:rPr lang="en-US" dirty="0">
                <a:solidFill>
                  <a:schemeClr val="bg1">
                    <a:lumMod val="95000"/>
                    <a:lumOff val="5000"/>
                  </a:schemeClr>
                </a:solidFill>
                <a:latin typeface="Arial" panose="020B0604020202020204" pitchFamily="34" charset="0"/>
                <a:cs typeface="Arial" panose="020B0604020202020204" pitchFamily="34" charset="0"/>
              </a:rPr>
              <a:t>Yea, cleave unto me with all your heart, that you may assist in bringing to light those things of which has been spoken—yea, the translation of my work; be patient until you shall accomplish it.</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20 </a:t>
            </a:r>
            <a:r>
              <a:rPr lang="en-US" dirty="0">
                <a:solidFill>
                  <a:schemeClr val="bg1">
                    <a:lumMod val="95000"/>
                    <a:lumOff val="5000"/>
                  </a:schemeClr>
                </a:solidFill>
                <a:latin typeface="Arial" panose="020B0604020202020204" pitchFamily="34" charset="0"/>
                <a:cs typeface="Arial" panose="020B0604020202020204" pitchFamily="34" charset="0"/>
              </a:rPr>
              <a:t>Behold, this is your work, to keep my commandments, yea, with all your might, mind and strength.</a:t>
            </a:r>
            <a:endParaRPr lang="en-US" b="0" i="0" dirty="0">
              <a:solidFill>
                <a:schemeClr val="bg1">
                  <a:lumMod val="95000"/>
                  <a:lumOff val="5000"/>
                </a:schemeClr>
              </a:solidFill>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6F62CFB-2D61-49FC-82B7-291ADE2905C8}"/>
              </a:ext>
            </a:extLst>
          </p:cNvPr>
          <p:cNvSpPr/>
          <p:nvPr/>
        </p:nvSpPr>
        <p:spPr>
          <a:xfrm>
            <a:off x="2269586" y="4513912"/>
            <a:ext cx="9922414" cy="369332"/>
          </a:xfrm>
          <a:prstGeom prst="rect">
            <a:avLst/>
          </a:prstGeom>
        </p:spPr>
        <p:txBody>
          <a:bodyPr wrap="square">
            <a:spAutoFit/>
          </a:bodyPr>
          <a:lstStyle/>
          <a:p>
            <a:r>
              <a:rPr lang="en-US" dirty="0">
                <a:solidFill>
                  <a:schemeClr val="bg1">
                    <a:lumMod val="95000"/>
                    <a:lumOff val="5000"/>
                  </a:schemeClr>
                </a:solidFill>
                <a:latin typeface="Arial" panose="020B0604020202020204" pitchFamily="34" charset="0"/>
                <a:cs typeface="Arial" panose="020B0604020202020204" pitchFamily="34" charset="0"/>
              </a:rPr>
              <a:t>What do you think it means to cleave unto the Lord with all your heart? </a:t>
            </a:r>
          </a:p>
        </p:txBody>
      </p:sp>
      <p:sp>
        <p:nvSpPr>
          <p:cNvPr id="5" name="Rectangle 4">
            <a:extLst>
              <a:ext uri="{FF2B5EF4-FFF2-40B4-BE49-F238E27FC236}">
                <a16:creationId xmlns:a16="http://schemas.microsoft.com/office/drawing/2014/main" id="{EFDC4681-AF02-447B-9CFB-0A3FAA4CEFDF}"/>
              </a:ext>
            </a:extLst>
          </p:cNvPr>
          <p:cNvSpPr/>
          <p:nvPr/>
        </p:nvSpPr>
        <p:spPr>
          <a:xfrm>
            <a:off x="2836985" y="5274528"/>
            <a:ext cx="6096000" cy="646331"/>
          </a:xfrm>
          <a:prstGeom prst="rect">
            <a:avLst/>
          </a:prstGeom>
        </p:spPr>
        <p:txBody>
          <a:bodyPr>
            <a:spAutoFit/>
          </a:bodyPr>
          <a:lstStyle/>
          <a:p>
            <a:pPr algn="ctr"/>
            <a:r>
              <a:rPr lang="en-US" b="1" dirty="0">
                <a:solidFill>
                  <a:schemeClr val="bg1">
                    <a:lumMod val="95000"/>
                    <a:lumOff val="5000"/>
                  </a:schemeClr>
                </a:solidFill>
                <a:latin typeface="Arial" panose="020B0604020202020204" pitchFamily="34" charset="0"/>
                <a:cs typeface="Arial" panose="020B0604020202020204" pitchFamily="34" charset="0"/>
              </a:rPr>
              <a:t>The word cleave means to adhere to something firmly or unwaveringly.</a:t>
            </a:r>
          </a:p>
        </p:txBody>
      </p:sp>
    </p:spTree>
    <p:extLst>
      <p:ext uri="{BB962C8B-B14F-4D97-AF65-F5344CB8AC3E}">
        <p14:creationId xmlns:p14="http://schemas.microsoft.com/office/powerpoint/2010/main" val="4081907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5534E4EE-AC75-4B1D-9E87-8AD174C770EA}"/>
              </a:ext>
            </a:extLst>
          </p:cNvPr>
          <p:cNvSpPr/>
          <p:nvPr/>
        </p:nvSpPr>
        <p:spPr>
          <a:xfrm>
            <a:off x="2822713" y="1290287"/>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Keeping the commandments prepares us spiritually to do the work of the Lord. </a:t>
            </a:r>
          </a:p>
        </p:txBody>
      </p:sp>
      <p:sp>
        <p:nvSpPr>
          <p:cNvPr id="3" name="Rectangle 2">
            <a:extLst>
              <a:ext uri="{FF2B5EF4-FFF2-40B4-BE49-F238E27FC236}">
                <a16:creationId xmlns:a16="http://schemas.microsoft.com/office/drawing/2014/main" id="{2E5186FD-E5A0-47F9-9165-6382332F2795}"/>
              </a:ext>
            </a:extLst>
          </p:cNvPr>
          <p:cNvSpPr/>
          <p:nvPr/>
        </p:nvSpPr>
        <p:spPr>
          <a:xfrm>
            <a:off x="2173356" y="2317978"/>
            <a:ext cx="7394713"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 How will keeping the commandments today prepare you for missionary service, marriage, and Church service in years to come? </a:t>
            </a:r>
          </a:p>
        </p:txBody>
      </p:sp>
      <p:sp>
        <p:nvSpPr>
          <p:cNvPr id="4" name="Rectangle 3">
            <a:extLst>
              <a:ext uri="{FF2B5EF4-FFF2-40B4-BE49-F238E27FC236}">
                <a16:creationId xmlns:a16="http://schemas.microsoft.com/office/drawing/2014/main" id="{93FC1F9E-8FA4-48B7-B633-7DB15E36FA7C}"/>
              </a:ext>
            </a:extLst>
          </p:cNvPr>
          <p:cNvSpPr/>
          <p:nvPr/>
        </p:nvSpPr>
        <p:spPr>
          <a:xfrm>
            <a:off x="3938099" y="3524360"/>
            <a:ext cx="3865225"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11:21–22</a:t>
            </a:r>
          </a:p>
        </p:txBody>
      </p:sp>
      <p:sp>
        <p:nvSpPr>
          <p:cNvPr id="5" name="Rectangle 4">
            <a:extLst>
              <a:ext uri="{FF2B5EF4-FFF2-40B4-BE49-F238E27FC236}">
                <a16:creationId xmlns:a16="http://schemas.microsoft.com/office/drawing/2014/main" id="{D77AA872-B642-42D9-AD26-D4F36A54CB06}"/>
              </a:ext>
            </a:extLst>
          </p:cNvPr>
          <p:cNvSpPr/>
          <p:nvPr/>
        </p:nvSpPr>
        <p:spPr>
          <a:xfrm>
            <a:off x="2173356" y="4026213"/>
            <a:ext cx="7726018" cy="1708160"/>
          </a:xfrm>
          <a:prstGeom prst="rect">
            <a:avLst/>
          </a:prstGeom>
        </p:spPr>
        <p:txBody>
          <a:bodyPr wrap="square">
            <a:spAutoFit/>
          </a:bodyPr>
          <a:lstStyle/>
          <a:p>
            <a:pPr algn="just" fontAlgn="base"/>
            <a:r>
              <a:rPr lang="en-US" sz="1500" b="1" dirty="0">
                <a:solidFill>
                  <a:schemeClr val="bg1"/>
                </a:solidFill>
                <a:latin typeface="Arial" panose="020B0604020202020204" pitchFamily="34" charset="0"/>
                <a:cs typeface="Arial" panose="020B0604020202020204" pitchFamily="34" charset="0"/>
              </a:rPr>
              <a:t>21 </a:t>
            </a:r>
            <a:r>
              <a:rPr lang="en-US" sz="1500" dirty="0">
                <a:solidFill>
                  <a:schemeClr val="bg1"/>
                </a:solidFill>
                <a:latin typeface="Arial" panose="020B0604020202020204" pitchFamily="34" charset="0"/>
                <a:cs typeface="Arial" panose="020B0604020202020204" pitchFamily="34" charset="0"/>
              </a:rPr>
              <a:t>Seek not to declare my word, but first seek to obtain my word, and then shall your tongue be loosed; then, if you desire, you shall have my Spirit and my word, yea, the power of God unto the convincing of men.</a:t>
            </a:r>
          </a:p>
          <a:p>
            <a:pPr algn="just" fontAlgn="base"/>
            <a:r>
              <a:rPr lang="en-US" sz="1500" b="1" dirty="0">
                <a:solidFill>
                  <a:schemeClr val="bg1"/>
                </a:solidFill>
                <a:latin typeface="Arial" panose="020B0604020202020204" pitchFamily="34" charset="0"/>
                <a:cs typeface="Arial" panose="020B0604020202020204" pitchFamily="34" charset="0"/>
              </a:rPr>
              <a:t>22 </a:t>
            </a:r>
            <a:r>
              <a:rPr lang="en-US" sz="1500" dirty="0">
                <a:solidFill>
                  <a:schemeClr val="bg1"/>
                </a:solidFill>
                <a:latin typeface="Arial" panose="020B0604020202020204" pitchFamily="34" charset="0"/>
                <a:cs typeface="Arial" panose="020B0604020202020204" pitchFamily="34" charset="0"/>
              </a:rPr>
              <a:t>But now hold your peace; study my word which hath gone forth among the children of men, and also study my word which shall come forth among the children of men, or that which is now translating, yea, until you have obtained all which I shall grant unto the children of men in this generation, and then shall all things be added thereto.</a:t>
            </a:r>
            <a:endParaRPr lang="en-US" sz="1500" b="0" i="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0153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8178FFF5-C2BE-4919-B961-42ED14AD87DC}"/>
              </a:ext>
            </a:extLst>
          </p:cNvPr>
          <p:cNvSpPr/>
          <p:nvPr/>
        </p:nvSpPr>
        <p:spPr>
          <a:xfrm>
            <a:off x="821635" y="1025244"/>
            <a:ext cx="10548730" cy="369332"/>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did the Lord tell Hyrum he would need to do to be able to declare His word to the people?</a:t>
            </a:r>
          </a:p>
        </p:txBody>
      </p:sp>
      <p:sp>
        <p:nvSpPr>
          <p:cNvPr id="3" name="Rectangle 2">
            <a:extLst>
              <a:ext uri="{FF2B5EF4-FFF2-40B4-BE49-F238E27FC236}">
                <a16:creationId xmlns:a16="http://schemas.microsoft.com/office/drawing/2014/main" id="{4203245C-5B3E-4FA9-82D9-61BF8135F39D}"/>
              </a:ext>
            </a:extLst>
          </p:cNvPr>
          <p:cNvSpPr/>
          <p:nvPr/>
        </p:nvSpPr>
        <p:spPr>
          <a:xfrm>
            <a:off x="4719404" y="1760739"/>
            <a:ext cx="2830134" cy="369332"/>
          </a:xfrm>
          <a:prstGeom prst="rect">
            <a:avLst/>
          </a:prstGeom>
        </p:spPr>
        <p:txBody>
          <a:bodyPr wrap="none">
            <a:spAutoFit/>
          </a:bodyPr>
          <a:lstStyle/>
          <a:p>
            <a:r>
              <a:rPr lang="en-US" b="1" dirty="0">
                <a:solidFill>
                  <a:schemeClr val="bg1"/>
                </a:solidFill>
                <a:latin typeface="Arial Black" panose="020B0A04020102020204" pitchFamily="34" charset="0"/>
              </a:rPr>
              <a:t>Study the scriptures.</a:t>
            </a:r>
          </a:p>
        </p:txBody>
      </p:sp>
      <p:sp>
        <p:nvSpPr>
          <p:cNvPr id="4" name="Rectangle 3">
            <a:extLst>
              <a:ext uri="{FF2B5EF4-FFF2-40B4-BE49-F238E27FC236}">
                <a16:creationId xmlns:a16="http://schemas.microsoft.com/office/drawing/2014/main" id="{03DAC7FE-D8B0-44CB-ABC9-3FFACA923E0A}"/>
              </a:ext>
            </a:extLst>
          </p:cNvPr>
          <p:cNvSpPr/>
          <p:nvPr/>
        </p:nvSpPr>
        <p:spPr>
          <a:xfrm>
            <a:off x="1235346" y="2496235"/>
            <a:ext cx="9798251"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is the difference between studying the scriptures to know the word of God and merely reading the scriptures?</a:t>
            </a:r>
          </a:p>
        </p:txBody>
      </p:sp>
      <p:sp>
        <p:nvSpPr>
          <p:cNvPr id="5" name="Rectangle 4">
            <a:extLst>
              <a:ext uri="{FF2B5EF4-FFF2-40B4-BE49-F238E27FC236}">
                <a16:creationId xmlns:a16="http://schemas.microsoft.com/office/drawing/2014/main" id="{6904D0CF-2CF6-446D-8377-E4F28392A156}"/>
              </a:ext>
            </a:extLst>
          </p:cNvPr>
          <p:cNvSpPr/>
          <p:nvPr/>
        </p:nvSpPr>
        <p:spPr>
          <a:xfrm>
            <a:off x="1502836" y="3921059"/>
            <a:ext cx="9263270"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did the Lord promise Hyrum and others who follow the pattern taught in Doctrine and Covenants 11:21–22?</a:t>
            </a:r>
          </a:p>
        </p:txBody>
      </p:sp>
      <p:sp>
        <p:nvSpPr>
          <p:cNvPr id="6" name="Rectangle 5">
            <a:extLst>
              <a:ext uri="{FF2B5EF4-FFF2-40B4-BE49-F238E27FC236}">
                <a16:creationId xmlns:a16="http://schemas.microsoft.com/office/drawing/2014/main" id="{4544624C-D4EB-4D53-8496-0E502EEDA1AB}"/>
              </a:ext>
            </a:extLst>
          </p:cNvPr>
          <p:cNvSpPr/>
          <p:nvPr/>
        </p:nvSpPr>
        <p:spPr>
          <a:xfrm>
            <a:off x="3086471" y="4855122"/>
            <a:ext cx="6096000" cy="923330"/>
          </a:xfrm>
          <a:prstGeom prst="rect">
            <a:avLst/>
          </a:prstGeom>
        </p:spPr>
        <p:txBody>
          <a:bodyPr>
            <a:spAutoFit/>
          </a:bodyPr>
          <a:lstStyle/>
          <a:p>
            <a:pPr algn="ctr"/>
            <a:r>
              <a:rPr lang="en-US" b="1" dirty="0">
                <a:solidFill>
                  <a:schemeClr val="bg1"/>
                </a:solidFill>
                <a:latin typeface="Arial Black" panose="020B0A04020102020204" pitchFamily="34" charset="0"/>
              </a:rPr>
              <a:t>Those who study the Lord’s word will receive His Spirit and the power to convince others of the truth of the gospel.</a:t>
            </a:r>
          </a:p>
        </p:txBody>
      </p:sp>
    </p:spTree>
    <p:extLst>
      <p:ext uri="{BB962C8B-B14F-4D97-AF65-F5344CB8AC3E}">
        <p14:creationId xmlns:p14="http://schemas.microsoft.com/office/powerpoint/2010/main" val="23971855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92170990-0E7F-475F-BDCF-ADCA73AB540B}"/>
              </a:ext>
            </a:extLst>
          </p:cNvPr>
          <p:cNvSpPr/>
          <p:nvPr/>
        </p:nvSpPr>
        <p:spPr>
          <a:xfrm>
            <a:off x="1620918" y="890974"/>
            <a:ext cx="322395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12 </a:t>
            </a:r>
          </a:p>
        </p:txBody>
      </p:sp>
      <p:sp>
        <p:nvSpPr>
          <p:cNvPr id="3" name="Rectangle 2">
            <a:extLst>
              <a:ext uri="{FF2B5EF4-FFF2-40B4-BE49-F238E27FC236}">
                <a16:creationId xmlns:a16="http://schemas.microsoft.com/office/drawing/2014/main" id="{51D54C9D-615C-4F7D-AD58-9F0D4244528E}"/>
              </a:ext>
            </a:extLst>
          </p:cNvPr>
          <p:cNvSpPr/>
          <p:nvPr/>
        </p:nvSpPr>
        <p:spPr>
          <a:xfrm>
            <a:off x="2517913" y="3105835"/>
            <a:ext cx="6626087" cy="1200329"/>
          </a:xfrm>
          <a:prstGeom prst="rect">
            <a:avLst/>
          </a:prstGeom>
        </p:spPr>
        <p:txBody>
          <a:bodyPr wrap="square">
            <a:spAutoFit/>
          </a:bodyPr>
          <a:lstStyle/>
          <a:p>
            <a:pPr algn="ctr"/>
            <a:r>
              <a:rPr lang="en-US" sz="3600" dirty="0">
                <a:solidFill>
                  <a:schemeClr val="bg1"/>
                </a:solidFill>
                <a:latin typeface="Bahnschrift SemiCondensed" panose="020B0502040204020203" pitchFamily="34" charset="0"/>
              </a:rPr>
              <a:t>“The Lord counsels Joseph Knight on how to establish the cause of Zion”</a:t>
            </a:r>
          </a:p>
        </p:txBody>
      </p:sp>
    </p:spTree>
    <p:extLst>
      <p:ext uri="{BB962C8B-B14F-4D97-AF65-F5344CB8AC3E}">
        <p14:creationId xmlns:p14="http://schemas.microsoft.com/office/powerpoint/2010/main" val="38234952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02D70603-015A-4BE1-A539-AB7B127D910D}"/>
              </a:ext>
            </a:extLst>
          </p:cNvPr>
          <p:cNvSpPr/>
          <p:nvPr/>
        </p:nvSpPr>
        <p:spPr>
          <a:xfrm>
            <a:off x="2491408" y="890974"/>
            <a:ext cx="7209183"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Think of individuals in your ward or branch who serve faithfully and quietly. How are they helping to build up the kingdom of God?</a:t>
            </a:r>
          </a:p>
        </p:txBody>
      </p:sp>
      <p:sp>
        <p:nvSpPr>
          <p:cNvPr id="3" name="Rectangle 2">
            <a:extLst>
              <a:ext uri="{FF2B5EF4-FFF2-40B4-BE49-F238E27FC236}">
                <a16:creationId xmlns:a16="http://schemas.microsoft.com/office/drawing/2014/main" id="{D9E59365-FCB8-4960-B7F1-1A239A346163}"/>
              </a:ext>
            </a:extLst>
          </p:cNvPr>
          <p:cNvSpPr/>
          <p:nvPr/>
        </p:nvSpPr>
        <p:spPr>
          <a:xfrm>
            <a:off x="4652386" y="1810050"/>
            <a:ext cx="2887226" cy="923330"/>
          </a:xfrm>
          <a:prstGeom prst="rect">
            <a:avLst/>
          </a:prstGeom>
        </p:spPr>
        <p:txBody>
          <a:bodyPr wrap="square">
            <a:spAutoFit/>
          </a:bodyPr>
          <a:lstStyle/>
          <a:p>
            <a:pPr algn="ctr"/>
            <a:r>
              <a:rPr lang="en-US" b="1" dirty="0">
                <a:solidFill>
                  <a:schemeClr val="bg1"/>
                </a:solidFill>
                <a:latin typeface="Arial" panose="020B0604020202020204" pitchFamily="34" charset="0"/>
                <a:cs typeface="Arial" panose="020B0604020202020204" pitchFamily="34" charset="0"/>
              </a:rPr>
              <a:t>The section introduction to Doctrine and Covenants12.</a:t>
            </a:r>
          </a:p>
        </p:txBody>
      </p:sp>
      <p:sp>
        <p:nvSpPr>
          <p:cNvPr id="4" name="Rectangle 3">
            <a:extLst>
              <a:ext uri="{FF2B5EF4-FFF2-40B4-BE49-F238E27FC236}">
                <a16:creationId xmlns:a16="http://schemas.microsoft.com/office/drawing/2014/main" id="{67E2A315-396D-4626-841C-713DAB1BC3D3}"/>
              </a:ext>
            </a:extLst>
          </p:cNvPr>
          <p:cNvSpPr/>
          <p:nvPr/>
        </p:nvSpPr>
        <p:spPr>
          <a:xfrm>
            <a:off x="3047999" y="2831959"/>
            <a:ext cx="6096000" cy="2585323"/>
          </a:xfrm>
          <a:prstGeom prst="rect">
            <a:avLst/>
          </a:prstGeom>
        </p:spPr>
        <p:txBody>
          <a:bodyPr>
            <a:spAutoFit/>
          </a:bodyPr>
          <a:lstStyle/>
          <a:p>
            <a:pPr algn="ctr"/>
            <a:r>
              <a:rPr lang="en-US" dirty="0">
                <a:solidFill>
                  <a:schemeClr val="bg1"/>
                </a:solidFill>
                <a:latin typeface="Arial" panose="020B0604020202020204" pitchFamily="34" charset="0"/>
                <a:cs typeface="Arial" panose="020B0604020202020204" pitchFamily="34" charset="0"/>
              </a:rPr>
              <a:t>Revelation given through Joseph Smith the Prophet to Joseph Knight Sr., at Harmony, Pennsylvania, May 1829. Joseph Knight believed the declarations of Joseph Smith concerning his possession of the Book of Mormon plates and the work of translation then in progress and several times had given material assistance to Joseph Smith and his scribe, which enabled them to continue translating. At Joseph Knight’s request, the Prophet inquired of the Lord and received the revelation.</a:t>
            </a:r>
          </a:p>
        </p:txBody>
      </p:sp>
    </p:spTree>
    <p:extLst>
      <p:ext uri="{BB962C8B-B14F-4D97-AF65-F5344CB8AC3E}">
        <p14:creationId xmlns:p14="http://schemas.microsoft.com/office/powerpoint/2010/main" val="11154981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86AA4447-A9E0-41FB-86D3-B2EF4F432581}"/>
              </a:ext>
            </a:extLst>
          </p:cNvPr>
          <p:cNvSpPr/>
          <p:nvPr/>
        </p:nvSpPr>
        <p:spPr>
          <a:xfrm>
            <a:off x="4381428" y="1041475"/>
            <a:ext cx="362150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12:6–8</a:t>
            </a:r>
          </a:p>
        </p:txBody>
      </p:sp>
      <p:sp>
        <p:nvSpPr>
          <p:cNvPr id="3" name="Rectangle 2">
            <a:extLst>
              <a:ext uri="{FF2B5EF4-FFF2-40B4-BE49-F238E27FC236}">
                <a16:creationId xmlns:a16="http://schemas.microsoft.com/office/drawing/2014/main" id="{848097A7-0A60-4502-B7B9-07560645C677}"/>
              </a:ext>
            </a:extLst>
          </p:cNvPr>
          <p:cNvSpPr/>
          <p:nvPr/>
        </p:nvSpPr>
        <p:spPr>
          <a:xfrm>
            <a:off x="1666723" y="3847956"/>
            <a:ext cx="9390484"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According to Doctrine and Covenants 12:8, what characteristics does the Lord require of those who want to assist in His work?</a:t>
            </a:r>
          </a:p>
        </p:txBody>
      </p:sp>
      <p:sp>
        <p:nvSpPr>
          <p:cNvPr id="4" name="Rectangle 3">
            <a:extLst>
              <a:ext uri="{FF2B5EF4-FFF2-40B4-BE49-F238E27FC236}">
                <a16:creationId xmlns:a16="http://schemas.microsoft.com/office/drawing/2014/main" id="{1F7E18B1-5FBB-4B1B-8C01-BCF5D962731C}"/>
              </a:ext>
            </a:extLst>
          </p:cNvPr>
          <p:cNvSpPr/>
          <p:nvPr/>
        </p:nvSpPr>
        <p:spPr>
          <a:xfrm>
            <a:off x="3335180" y="4927360"/>
            <a:ext cx="6070893"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How are you developing these characteristics in your life?</a:t>
            </a:r>
          </a:p>
        </p:txBody>
      </p:sp>
      <p:sp>
        <p:nvSpPr>
          <p:cNvPr id="5" name="Rectangle 4">
            <a:extLst>
              <a:ext uri="{FF2B5EF4-FFF2-40B4-BE49-F238E27FC236}">
                <a16:creationId xmlns:a16="http://schemas.microsoft.com/office/drawing/2014/main" id="{BDF3A10F-E8D1-4415-832B-F5371BBF23FD}"/>
              </a:ext>
            </a:extLst>
          </p:cNvPr>
          <p:cNvSpPr/>
          <p:nvPr/>
        </p:nvSpPr>
        <p:spPr>
          <a:xfrm>
            <a:off x="2703443" y="1561308"/>
            <a:ext cx="7686261" cy="2031325"/>
          </a:xfrm>
          <a:prstGeom prst="rect">
            <a:avLst/>
          </a:prstGeom>
        </p:spPr>
        <p:txBody>
          <a:bodyPr wrap="square">
            <a:spAutoFit/>
          </a:bodyPr>
          <a:lstStyle/>
          <a:p>
            <a:pPr fontAlgn="base"/>
            <a:r>
              <a:rPr lang="en-US" b="1" dirty="0">
                <a:solidFill>
                  <a:srgbClr val="333333"/>
                </a:solidFill>
                <a:latin typeface="Arial" panose="020B0604020202020204" pitchFamily="34" charset="0"/>
                <a:cs typeface="Arial" panose="020B0604020202020204" pitchFamily="34" charset="0"/>
              </a:rPr>
              <a:t>6 </a:t>
            </a:r>
            <a:r>
              <a:rPr lang="en-US" dirty="0">
                <a:solidFill>
                  <a:srgbClr val="333333"/>
                </a:solidFill>
                <a:latin typeface="Arial" panose="020B0604020202020204" pitchFamily="34" charset="0"/>
                <a:cs typeface="Arial" panose="020B0604020202020204" pitchFamily="34" charset="0"/>
              </a:rPr>
              <a:t>Now, as you have asked, behold, I say unto you, keep my commandments, and seek to bring forth and establish the cause of Zion.</a:t>
            </a:r>
          </a:p>
          <a:p>
            <a:pPr fontAlgn="base"/>
            <a:r>
              <a:rPr lang="en-US" b="1" dirty="0">
                <a:solidFill>
                  <a:srgbClr val="333333"/>
                </a:solidFill>
                <a:latin typeface="Arial" panose="020B0604020202020204" pitchFamily="34" charset="0"/>
                <a:cs typeface="Arial" panose="020B0604020202020204" pitchFamily="34" charset="0"/>
              </a:rPr>
              <a:t>7 </a:t>
            </a:r>
            <a:r>
              <a:rPr lang="en-US" dirty="0">
                <a:solidFill>
                  <a:srgbClr val="333333"/>
                </a:solidFill>
                <a:latin typeface="Arial" panose="020B0604020202020204" pitchFamily="34" charset="0"/>
                <a:cs typeface="Arial" panose="020B0604020202020204" pitchFamily="34" charset="0"/>
              </a:rPr>
              <a:t>Behold, I speak unto you, and also to all those who have desires to bring forth and establish this work;</a:t>
            </a:r>
          </a:p>
          <a:p>
            <a:pPr fontAlgn="base"/>
            <a:r>
              <a:rPr lang="en-US" b="1" dirty="0">
                <a:solidFill>
                  <a:srgbClr val="333333"/>
                </a:solidFill>
                <a:latin typeface="Arial" panose="020B0604020202020204" pitchFamily="34" charset="0"/>
                <a:cs typeface="Arial" panose="020B0604020202020204" pitchFamily="34" charset="0"/>
              </a:rPr>
              <a:t>8 </a:t>
            </a:r>
            <a:r>
              <a:rPr lang="en-US" dirty="0">
                <a:solidFill>
                  <a:srgbClr val="333333"/>
                </a:solidFill>
                <a:latin typeface="Arial" panose="020B0604020202020204" pitchFamily="34" charset="0"/>
                <a:cs typeface="Arial" panose="020B0604020202020204" pitchFamily="34" charset="0"/>
              </a:rPr>
              <a:t>And no one can assist in this work except he shall be humble and full of love, having faith, hope, and charity, being temperate in all things, whatsoever shall be entrusted to his care.</a:t>
            </a:r>
            <a:endParaRPr lang="en-US" b="0" i="0" dirty="0">
              <a:solidFill>
                <a:srgbClr val="333333"/>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7827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FBBDD93D-FA7F-4469-ABE6-BE847FFABA4D}"/>
              </a:ext>
            </a:extLst>
          </p:cNvPr>
          <p:cNvSpPr/>
          <p:nvPr/>
        </p:nvSpPr>
        <p:spPr>
          <a:xfrm>
            <a:off x="3557907" y="2533545"/>
            <a:ext cx="5453574" cy="172278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5F8D096C-EEEA-480E-97F2-191478A70E77}"/>
              </a:ext>
            </a:extLst>
          </p:cNvPr>
          <p:cNvSpPr txBox="1"/>
          <p:nvPr/>
        </p:nvSpPr>
        <p:spPr>
          <a:xfrm>
            <a:off x="4876803" y="2551837"/>
            <a:ext cx="4253948" cy="1754326"/>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“Joseph Knight, Sen., … has been faithful and true, and even-handed and exemplary, and virtuous and kind, never deviating to the right hand or to the left. … He is a righteous man” (History of the Church,5:124).</a:t>
            </a:r>
          </a:p>
        </p:txBody>
      </p:sp>
      <p:pic>
        <p:nvPicPr>
          <p:cNvPr id="5" name="Picture 4">
            <a:extLst>
              <a:ext uri="{FF2B5EF4-FFF2-40B4-BE49-F238E27FC236}">
                <a16:creationId xmlns:a16="http://schemas.microsoft.com/office/drawing/2014/main" id="{77835916-43ED-4B08-910A-3887AADC1B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0671" y="2643179"/>
            <a:ext cx="1199626" cy="1543574"/>
          </a:xfrm>
          <a:prstGeom prst="rect">
            <a:avLst/>
          </a:prstGeom>
        </p:spPr>
      </p:pic>
    </p:spTree>
    <p:extLst>
      <p:ext uri="{BB962C8B-B14F-4D97-AF65-F5344CB8AC3E}">
        <p14:creationId xmlns:p14="http://schemas.microsoft.com/office/powerpoint/2010/main" val="64547510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13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10" name="Rectangle 9">
            <a:extLst>
              <a:ext uri="{FF2B5EF4-FFF2-40B4-BE49-F238E27FC236}">
                <a16:creationId xmlns:a16="http://schemas.microsoft.com/office/drawing/2014/main" id="{C7F405A5-0DA8-495D-88AC-6D0B585A3E34}"/>
              </a:ext>
            </a:extLst>
          </p:cNvPr>
          <p:cNvSpPr/>
          <p:nvPr/>
        </p:nvSpPr>
        <p:spPr>
          <a:xfrm>
            <a:off x="3048000" y="2782669"/>
            <a:ext cx="6096000" cy="646331"/>
          </a:xfrm>
          <a:prstGeom prst="rect">
            <a:avLst/>
          </a:prstGeom>
        </p:spPr>
        <p:txBody>
          <a:bodyPr>
            <a:spAutoFit/>
          </a:bodyPr>
          <a:lstStyle/>
          <a:p>
            <a:pPr algn="ctr"/>
            <a:r>
              <a:rPr lang="en-US" sz="3600" b="1" dirty="0">
                <a:solidFill>
                  <a:schemeClr val="bg1"/>
                </a:solidFill>
                <a:latin typeface="Bahnschrift SemiLight SemiConde" panose="020B0502040204020203" pitchFamily="34" charset="0"/>
              </a:rPr>
              <a:t>“Doctrine and Covenants 11–12 ”</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4" name="Rectangle 3">
            <a:extLst>
              <a:ext uri="{FF2B5EF4-FFF2-40B4-BE49-F238E27FC236}">
                <a16:creationId xmlns:a16="http://schemas.microsoft.com/office/drawing/2014/main" id="{BE826E45-26BE-45E4-96C2-19B64E1DA4DA}"/>
              </a:ext>
            </a:extLst>
          </p:cNvPr>
          <p:cNvSpPr/>
          <p:nvPr/>
        </p:nvSpPr>
        <p:spPr>
          <a:xfrm>
            <a:off x="1290147" y="1246722"/>
            <a:ext cx="4197559"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11:1-14</a:t>
            </a:r>
          </a:p>
        </p:txBody>
      </p:sp>
      <p:sp>
        <p:nvSpPr>
          <p:cNvPr id="3" name="Rectangle 2">
            <a:extLst>
              <a:ext uri="{FF2B5EF4-FFF2-40B4-BE49-F238E27FC236}">
                <a16:creationId xmlns:a16="http://schemas.microsoft.com/office/drawing/2014/main" id="{B3CA6DCB-37D5-42F7-88FC-1F447F19976A}"/>
              </a:ext>
            </a:extLst>
          </p:cNvPr>
          <p:cNvSpPr/>
          <p:nvPr/>
        </p:nvSpPr>
        <p:spPr>
          <a:xfrm>
            <a:off x="3048000" y="2951090"/>
            <a:ext cx="6442387" cy="1200329"/>
          </a:xfrm>
          <a:prstGeom prst="rect">
            <a:avLst/>
          </a:prstGeom>
        </p:spPr>
        <p:txBody>
          <a:bodyPr wrap="square">
            <a:spAutoFit/>
          </a:bodyPr>
          <a:lstStyle/>
          <a:p>
            <a:pPr algn="ctr"/>
            <a:r>
              <a:rPr lang="en-US" sz="3600" b="1" dirty="0">
                <a:solidFill>
                  <a:schemeClr val="bg1">
                    <a:lumMod val="95000"/>
                    <a:lumOff val="5000"/>
                  </a:schemeClr>
                </a:solidFill>
                <a:latin typeface="Bahnschrift SemiLight SemiConde" panose="020B0502040204020203" pitchFamily="34" charset="0"/>
              </a:rPr>
              <a:t>“Hyrum Smith learns how he can help to establish the cause of Zion”</a:t>
            </a:r>
          </a:p>
        </p:txBody>
      </p:sp>
    </p:spTree>
    <p:extLst>
      <p:ext uri="{BB962C8B-B14F-4D97-AF65-F5344CB8AC3E}">
        <p14:creationId xmlns:p14="http://schemas.microsoft.com/office/powerpoint/2010/main" val="187713591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13000">
              <a:schemeClr val="accent1">
                <a:lumMod val="0"/>
                <a:lumOff val="100000"/>
              </a:schemeClr>
            </a:gs>
            <a:gs pos="70000">
              <a:schemeClr val="accent1">
                <a:lumMod val="100000"/>
              </a:schemeClr>
            </a:gs>
          </a:gsLst>
          <a:lin ang="27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3FE56BFB-37DC-4DEA-B170-0E28A21AAD97}"/>
              </a:ext>
            </a:extLst>
          </p:cNvPr>
          <p:cNvSpPr/>
          <p:nvPr/>
        </p:nvSpPr>
        <p:spPr>
          <a:xfrm>
            <a:off x="2063260" y="1164493"/>
            <a:ext cx="7530905" cy="369332"/>
          </a:xfrm>
          <a:prstGeom prst="rect">
            <a:avLst/>
          </a:prstGeom>
        </p:spPr>
        <p:txBody>
          <a:bodyPr wrap="squar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What did you need to do in order to participate in the activity or cause?</a:t>
            </a:r>
          </a:p>
        </p:txBody>
      </p:sp>
      <p:sp>
        <p:nvSpPr>
          <p:cNvPr id="3" name="Rectangle 2">
            <a:extLst>
              <a:ext uri="{FF2B5EF4-FFF2-40B4-BE49-F238E27FC236}">
                <a16:creationId xmlns:a16="http://schemas.microsoft.com/office/drawing/2014/main" id="{C7F0247E-8A45-400C-8FC1-D7C7FD31A716}"/>
              </a:ext>
            </a:extLst>
          </p:cNvPr>
          <p:cNvSpPr/>
          <p:nvPr/>
        </p:nvSpPr>
        <p:spPr>
          <a:xfrm>
            <a:off x="1639190" y="2450195"/>
            <a:ext cx="3507545" cy="3693319"/>
          </a:xfrm>
          <a:prstGeom prst="rect">
            <a:avLst/>
          </a:prstGeom>
        </p:spPr>
        <p:txBody>
          <a:bodyPr wrap="square">
            <a:spAutoFit/>
          </a:bodyPr>
          <a:lstStyle/>
          <a:p>
            <a:pPr fontAlgn="base"/>
            <a:r>
              <a:rPr lang="en-US" b="1" dirty="0">
                <a:solidFill>
                  <a:schemeClr val="bg1">
                    <a:lumMod val="95000"/>
                    <a:lumOff val="5000"/>
                  </a:schemeClr>
                </a:solidFill>
                <a:latin typeface="Arial" panose="020B0604020202020204" pitchFamily="34" charset="0"/>
                <a:cs typeface="Arial" panose="020B0604020202020204" pitchFamily="34" charset="0"/>
              </a:rPr>
              <a:t>Section 11</a:t>
            </a:r>
          </a:p>
          <a:p>
            <a:pPr fontAlgn="base"/>
            <a:r>
              <a:rPr lang="en-US" dirty="0">
                <a:solidFill>
                  <a:schemeClr val="bg1">
                    <a:lumMod val="95000"/>
                    <a:lumOff val="5000"/>
                  </a:schemeClr>
                </a:solidFill>
                <a:latin typeface="Arial" panose="020B0604020202020204" pitchFamily="34" charset="0"/>
                <a:cs typeface="Arial" panose="020B0604020202020204" pitchFamily="34" charset="0"/>
              </a:rPr>
              <a:t>Revelation given through Joseph Smith the Prophet to his brother Hyrum Smith, at Harmony, Pennsylvania, May 1829. This revelation was received through the Urim and Thummim in answer to Joseph’s supplication and inquiry. Joseph Smith’s history suggests that this revelation was received after the restoration of the Aaronic Priesthood.</a:t>
            </a:r>
            <a:endParaRPr lang="en-US" b="0" i="0" dirty="0">
              <a:solidFill>
                <a:schemeClr val="bg1">
                  <a:lumMod val="95000"/>
                  <a:lumOff val="5000"/>
                </a:schemeClr>
              </a:solidFill>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304BED0-D49F-4FEC-A280-F3C721074572}"/>
              </a:ext>
            </a:extLst>
          </p:cNvPr>
          <p:cNvSpPr/>
          <p:nvPr/>
        </p:nvSpPr>
        <p:spPr>
          <a:xfrm>
            <a:off x="4463594" y="1807344"/>
            <a:ext cx="2730235" cy="369332"/>
          </a:xfrm>
          <a:prstGeom prst="rect">
            <a:avLst/>
          </a:prstGeom>
        </p:spPr>
        <p:txBody>
          <a:bodyPr wrap="none">
            <a:spAutoFit/>
          </a:bodyPr>
          <a:lstStyle/>
          <a:p>
            <a:r>
              <a:rPr lang="en-US" b="1" dirty="0">
                <a:solidFill>
                  <a:schemeClr val="bg1">
                    <a:lumMod val="95000"/>
                    <a:lumOff val="5000"/>
                  </a:schemeClr>
                </a:solidFill>
              </a:rPr>
              <a:t> The section headings: </a:t>
            </a:r>
          </a:p>
        </p:txBody>
      </p:sp>
      <p:sp>
        <p:nvSpPr>
          <p:cNvPr id="5" name="Rectangle 4">
            <a:extLst>
              <a:ext uri="{FF2B5EF4-FFF2-40B4-BE49-F238E27FC236}">
                <a16:creationId xmlns:a16="http://schemas.microsoft.com/office/drawing/2014/main" id="{C4F9178A-3C58-44D9-8FAA-3D111CCD9606}"/>
              </a:ext>
            </a:extLst>
          </p:cNvPr>
          <p:cNvSpPr/>
          <p:nvPr/>
        </p:nvSpPr>
        <p:spPr>
          <a:xfrm>
            <a:off x="5915770" y="2450195"/>
            <a:ext cx="4717367" cy="3693319"/>
          </a:xfrm>
          <a:prstGeom prst="rect">
            <a:avLst/>
          </a:prstGeom>
        </p:spPr>
        <p:txBody>
          <a:bodyPr wrap="square">
            <a:spAutoFit/>
          </a:bodyPr>
          <a:lstStyle/>
          <a:p>
            <a:pPr fontAlgn="base"/>
            <a:r>
              <a:rPr lang="en-US" b="1" dirty="0">
                <a:solidFill>
                  <a:schemeClr val="bg1">
                    <a:lumMod val="95000"/>
                    <a:lumOff val="5000"/>
                  </a:schemeClr>
                </a:solidFill>
                <a:latin typeface="Arial" panose="020B0604020202020204" pitchFamily="34" charset="0"/>
                <a:cs typeface="Arial" panose="020B0604020202020204" pitchFamily="34" charset="0"/>
              </a:rPr>
              <a:t>Section 12</a:t>
            </a:r>
          </a:p>
          <a:p>
            <a:pPr fontAlgn="base"/>
            <a:r>
              <a:rPr lang="en-US" dirty="0">
                <a:solidFill>
                  <a:schemeClr val="bg1">
                    <a:lumMod val="95000"/>
                    <a:lumOff val="5000"/>
                  </a:schemeClr>
                </a:solidFill>
                <a:latin typeface="Arial" panose="020B0604020202020204" pitchFamily="34" charset="0"/>
                <a:cs typeface="Arial" panose="020B0604020202020204" pitchFamily="34" charset="0"/>
              </a:rPr>
              <a:t>Revelation given through Joseph Smith the Prophet to Joseph Knight Sr., at Harmony, Pennsylvania, May 1829. Joseph Knight believed the declarations of Joseph Smith concerning his possession of the Book of Mormon plates and the work of translation then in progress and several times had given material assistance to Joseph Smith and his scribe, which enabled them to continue translating. At Joseph Knight’s request, the Prophet inquired of the Lord and received the revelation.</a:t>
            </a:r>
            <a:endParaRPr lang="en-US" b="0" i="0" dirty="0">
              <a:solidFill>
                <a:schemeClr val="bg1">
                  <a:lumMod val="95000"/>
                  <a:lumOff val="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081581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
                                        <p:tgtEl>
                                          <p:spTgt spid="4"/>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vertical)">
                                      <p:cBhvr>
                                        <p:cTn id="10" dur="500"/>
                                        <p:tgtEl>
                                          <p:spTgt spid="3"/>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3" name="Rectangle 2">
            <a:extLst>
              <a:ext uri="{FF2B5EF4-FFF2-40B4-BE49-F238E27FC236}">
                <a16:creationId xmlns:a16="http://schemas.microsoft.com/office/drawing/2014/main" id="{D5505913-2B31-40FF-94CA-1A8FA06CC2D1}"/>
              </a:ext>
            </a:extLst>
          </p:cNvPr>
          <p:cNvSpPr/>
          <p:nvPr/>
        </p:nvSpPr>
        <p:spPr>
          <a:xfrm>
            <a:off x="1568974" y="1415590"/>
            <a:ext cx="3966727"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11:27</a:t>
            </a:r>
          </a:p>
        </p:txBody>
      </p:sp>
      <p:sp>
        <p:nvSpPr>
          <p:cNvPr id="4" name="Rectangle 3">
            <a:extLst>
              <a:ext uri="{FF2B5EF4-FFF2-40B4-BE49-F238E27FC236}">
                <a16:creationId xmlns:a16="http://schemas.microsoft.com/office/drawing/2014/main" id="{AB80176D-B9F4-40B6-80A5-ED76FC2571CF}"/>
              </a:ext>
            </a:extLst>
          </p:cNvPr>
          <p:cNvSpPr/>
          <p:nvPr/>
        </p:nvSpPr>
        <p:spPr>
          <a:xfrm>
            <a:off x="6700966" y="1415590"/>
            <a:ext cx="3812839"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12:7</a:t>
            </a:r>
          </a:p>
        </p:txBody>
      </p:sp>
      <p:sp>
        <p:nvSpPr>
          <p:cNvPr id="2" name="Rectangle 1">
            <a:extLst>
              <a:ext uri="{FF2B5EF4-FFF2-40B4-BE49-F238E27FC236}">
                <a16:creationId xmlns:a16="http://schemas.microsoft.com/office/drawing/2014/main" id="{39C62C76-A79A-4E9E-8523-F5E439A85E65}"/>
              </a:ext>
            </a:extLst>
          </p:cNvPr>
          <p:cNvSpPr/>
          <p:nvPr/>
        </p:nvSpPr>
        <p:spPr>
          <a:xfrm>
            <a:off x="6700966" y="1847873"/>
            <a:ext cx="4215564" cy="923330"/>
          </a:xfrm>
          <a:prstGeom prst="rect">
            <a:avLst/>
          </a:prstGeom>
        </p:spPr>
        <p:txBody>
          <a:bodyPr wrap="square">
            <a:spAutoFit/>
          </a:bodyPr>
          <a:lstStyle/>
          <a:p>
            <a:r>
              <a:rPr lang="en-US" dirty="0">
                <a:solidFill>
                  <a:srgbClr val="333333"/>
                </a:solidFill>
                <a:latin typeface="Palatino"/>
              </a:rPr>
              <a:t>Behold, I speak unto you, and also to all those who have desires to bring forth and establish this work;</a:t>
            </a:r>
            <a:endParaRPr lang="en-US" dirty="0"/>
          </a:p>
        </p:txBody>
      </p:sp>
      <p:sp>
        <p:nvSpPr>
          <p:cNvPr id="5" name="Rectangle 4">
            <a:extLst>
              <a:ext uri="{FF2B5EF4-FFF2-40B4-BE49-F238E27FC236}">
                <a16:creationId xmlns:a16="http://schemas.microsoft.com/office/drawing/2014/main" id="{828A8FCE-AA3B-48E3-A990-FC1FBC22E4AA}"/>
              </a:ext>
            </a:extLst>
          </p:cNvPr>
          <p:cNvSpPr/>
          <p:nvPr/>
        </p:nvSpPr>
        <p:spPr>
          <a:xfrm>
            <a:off x="1568974" y="1784922"/>
            <a:ext cx="3922061" cy="923330"/>
          </a:xfrm>
          <a:prstGeom prst="rect">
            <a:avLst/>
          </a:prstGeom>
        </p:spPr>
        <p:txBody>
          <a:bodyPr wrap="square">
            <a:spAutoFit/>
          </a:bodyPr>
          <a:lstStyle/>
          <a:p>
            <a:r>
              <a:rPr lang="en-US" dirty="0">
                <a:solidFill>
                  <a:srgbClr val="333333"/>
                </a:solidFill>
                <a:latin typeface="Palatino"/>
              </a:rPr>
              <a:t>Behold, I speak unto all who have good desires, and have thrust in their sickle to reap.</a:t>
            </a:r>
            <a:endParaRPr lang="en-US" dirty="0"/>
          </a:p>
        </p:txBody>
      </p:sp>
      <p:sp>
        <p:nvSpPr>
          <p:cNvPr id="6" name="Rectangle 5">
            <a:extLst>
              <a:ext uri="{FF2B5EF4-FFF2-40B4-BE49-F238E27FC236}">
                <a16:creationId xmlns:a16="http://schemas.microsoft.com/office/drawing/2014/main" id="{84B4FA63-F729-42F4-A930-842CC30F47D0}"/>
              </a:ext>
            </a:extLst>
          </p:cNvPr>
          <p:cNvSpPr/>
          <p:nvPr/>
        </p:nvSpPr>
        <p:spPr>
          <a:xfrm>
            <a:off x="3289288" y="3480485"/>
            <a:ext cx="5519460" cy="369332"/>
          </a:xfrm>
          <a:prstGeom prst="rect">
            <a:avLst/>
          </a:prstGeom>
        </p:spPr>
        <p:txBody>
          <a:bodyPr wrap="non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Who else has the Lord invited to assist in His work? </a:t>
            </a:r>
          </a:p>
        </p:txBody>
      </p:sp>
      <p:sp>
        <p:nvSpPr>
          <p:cNvPr id="8" name="Rectangle 7">
            <a:extLst>
              <a:ext uri="{FF2B5EF4-FFF2-40B4-BE49-F238E27FC236}">
                <a16:creationId xmlns:a16="http://schemas.microsoft.com/office/drawing/2014/main" id="{4C5EC01E-2B3F-46CB-89D9-B112A942057A}"/>
              </a:ext>
            </a:extLst>
          </p:cNvPr>
          <p:cNvSpPr/>
          <p:nvPr/>
        </p:nvSpPr>
        <p:spPr>
          <a:xfrm>
            <a:off x="4166625" y="4282100"/>
            <a:ext cx="3858749" cy="369332"/>
          </a:xfrm>
          <a:prstGeom prst="rect">
            <a:avLst/>
          </a:prstGeom>
        </p:spPr>
        <p:txBody>
          <a:bodyPr wrap="none">
            <a:spAutoFit/>
          </a:bodyPr>
          <a:lstStyle/>
          <a:p>
            <a:r>
              <a:rPr lang="en-US" b="1" dirty="0">
                <a:solidFill>
                  <a:schemeClr val="bg1">
                    <a:lumMod val="95000"/>
                    <a:lumOff val="5000"/>
                  </a:schemeClr>
                </a:solidFill>
              </a:rPr>
              <a:t>All those who desire to assist Him.</a:t>
            </a:r>
          </a:p>
        </p:txBody>
      </p:sp>
    </p:spTree>
    <p:extLst>
      <p:ext uri="{BB962C8B-B14F-4D97-AF65-F5344CB8AC3E}">
        <p14:creationId xmlns:p14="http://schemas.microsoft.com/office/powerpoint/2010/main" val="1594683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9293FC20-355F-4FB1-8362-C4D529E6A5D5}"/>
              </a:ext>
            </a:extLst>
          </p:cNvPr>
          <p:cNvSpPr/>
          <p:nvPr/>
        </p:nvSpPr>
        <p:spPr>
          <a:xfrm>
            <a:off x="1106657" y="1391925"/>
            <a:ext cx="9992751" cy="2585323"/>
          </a:xfrm>
          <a:prstGeom prst="rect">
            <a:avLst/>
          </a:prstGeom>
        </p:spPr>
        <p:txBody>
          <a:bodyPr wrap="square">
            <a:spAutoFit/>
          </a:bodyPr>
          <a:lstStyle/>
          <a:p>
            <a:pPr fontAlgn="base"/>
            <a:r>
              <a:rPr lang="en-US" b="1" dirty="0">
                <a:solidFill>
                  <a:schemeClr val="bg1">
                    <a:lumMod val="95000"/>
                    <a:lumOff val="5000"/>
                  </a:schemeClr>
                </a:solidFill>
                <a:latin typeface="Arial" panose="020B0604020202020204" pitchFamily="34" charset="0"/>
                <a:cs typeface="Arial" panose="020B0604020202020204" pitchFamily="34" charset="0"/>
              </a:rPr>
              <a:t>5 </a:t>
            </a:r>
            <a:r>
              <a:rPr lang="en-US" dirty="0">
                <a:solidFill>
                  <a:schemeClr val="bg1">
                    <a:lumMod val="95000"/>
                    <a:lumOff val="5000"/>
                  </a:schemeClr>
                </a:solidFill>
                <a:latin typeface="Arial" panose="020B0604020202020204" pitchFamily="34" charset="0"/>
                <a:cs typeface="Arial" panose="020B0604020202020204" pitchFamily="34" charset="0"/>
              </a:rPr>
              <a:t>Therefore, if you will ask of me you shall receive; if you will knock it shall be opened unto you.</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6 </a:t>
            </a:r>
            <a:r>
              <a:rPr lang="en-US" dirty="0">
                <a:solidFill>
                  <a:schemeClr val="bg1">
                    <a:lumMod val="95000"/>
                    <a:lumOff val="5000"/>
                  </a:schemeClr>
                </a:solidFill>
                <a:latin typeface="Arial" panose="020B0604020202020204" pitchFamily="34" charset="0"/>
                <a:cs typeface="Arial" panose="020B0604020202020204" pitchFamily="34" charset="0"/>
              </a:rPr>
              <a:t>Now, as you have asked, behold, I say unto you, keep my commandments, and seek to bring forth and establish the cause of Zion.</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7 </a:t>
            </a:r>
            <a:r>
              <a:rPr lang="en-US" dirty="0">
                <a:solidFill>
                  <a:schemeClr val="bg1">
                    <a:lumMod val="95000"/>
                    <a:lumOff val="5000"/>
                  </a:schemeClr>
                </a:solidFill>
                <a:latin typeface="Arial" panose="020B0604020202020204" pitchFamily="34" charset="0"/>
                <a:cs typeface="Arial" panose="020B0604020202020204" pitchFamily="34" charset="0"/>
              </a:rPr>
              <a:t>Seek not for riches but for wisdom; and, behold, the mysteries of God shall be unfolded unto you, and then shall you be made rich. Behold, he that hath eternal life is rich.</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8 </a:t>
            </a:r>
            <a:r>
              <a:rPr lang="en-US" dirty="0">
                <a:solidFill>
                  <a:schemeClr val="bg1">
                    <a:lumMod val="95000"/>
                    <a:lumOff val="5000"/>
                  </a:schemeClr>
                </a:solidFill>
                <a:latin typeface="Arial" panose="020B0604020202020204" pitchFamily="34" charset="0"/>
                <a:cs typeface="Arial" panose="020B0604020202020204" pitchFamily="34" charset="0"/>
              </a:rPr>
              <a:t>Verily, verily, I say unto you, even as you desire of me so it shall be done unto you; and, if you desire, you shall be the means of doing much good in this generation.</a:t>
            </a:r>
          </a:p>
          <a:p>
            <a:pPr fontAlgn="base"/>
            <a:r>
              <a:rPr lang="en-US" b="1" dirty="0">
                <a:solidFill>
                  <a:schemeClr val="bg1">
                    <a:lumMod val="95000"/>
                    <a:lumOff val="5000"/>
                  </a:schemeClr>
                </a:solidFill>
                <a:latin typeface="Arial" panose="020B0604020202020204" pitchFamily="34" charset="0"/>
                <a:cs typeface="Arial" panose="020B0604020202020204" pitchFamily="34" charset="0"/>
              </a:rPr>
              <a:t>9 </a:t>
            </a:r>
            <a:r>
              <a:rPr lang="en-US" dirty="0">
                <a:solidFill>
                  <a:schemeClr val="bg1">
                    <a:lumMod val="95000"/>
                    <a:lumOff val="5000"/>
                  </a:schemeClr>
                </a:solidFill>
                <a:latin typeface="Arial" panose="020B0604020202020204" pitchFamily="34" charset="0"/>
                <a:cs typeface="Arial" panose="020B0604020202020204" pitchFamily="34" charset="0"/>
              </a:rPr>
              <a:t>Say nothing but repentance unto this generation. Keep my commandments, and assist to bring forth my work, according to my commandments, and you shall be blessed.</a:t>
            </a:r>
            <a:endParaRPr lang="en-US" b="0" i="0" dirty="0">
              <a:solidFill>
                <a:schemeClr val="bg1">
                  <a:lumMod val="95000"/>
                  <a:lumOff val="5000"/>
                </a:schemeClr>
              </a:solidFill>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B3EEF0E-404D-4CE6-9976-460CD4553544}"/>
              </a:ext>
            </a:extLst>
          </p:cNvPr>
          <p:cNvSpPr/>
          <p:nvPr/>
        </p:nvSpPr>
        <p:spPr>
          <a:xfrm>
            <a:off x="1106657" y="1022594"/>
            <a:ext cx="4043671" cy="369332"/>
          </a:xfrm>
          <a:prstGeom prst="rect">
            <a:avLst/>
          </a:prstGeom>
        </p:spPr>
        <p:txBody>
          <a:bodyPr wrap="none">
            <a:spAutoFit/>
          </a:bodyPr>
          <a:lstStyle/>
          <a:p>
            <a:r>
              <a:rPr lang="en-US" b="1" dirty="0">
                <a:solidFill>
                  <a:schemeClr val="bg1"/>
                </a:solidFill>
                <a:latin typeface="Arial Black" panose="020B0A04020102020204" pitchFamily="34" charset="0"/>
              </a:rPr>
              <a:t>Doctrine and Covenants 11:5-9</a:t>
            </a:r>
          </a:p>
        </p:txBody>
      </p:sp>
      <p:sp>
        <p:nvSpPr>
          <p:cNvPr id="3" name="Rectangle 2">
            <a:extLst>
              <a:ext uri="{FF2B5EF4-FFF2-40B4-BE49-F238E27FC236}">
                <a16:creationId xmlns:a16="http://schemas.microsoft.com/office/drawing/2014/main" id="{253CD6D5-B1B7-42EC-ABF8-45AC7838ECAD}"/>
              </a:ext>
            </a:extLst>
          </p:cNvPr>
          <p:cNvSpPr/>
          <p:nvPr/>
        </p:nvSpPr>
        <p:spPr>
          <a:xfrm>
            <a:off x="2030825" y="5142909"/>
            <a:ext cx="8729795" cy="646331"/>
          </a:xfrm>
          <a:prstGeom prst="rect">
            <a:avLst/>
          </a:prstGeom>
        </p:spPr>
        <p:txBody>
          <a:bodyPr wrap="squar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(1)We can receive blessings from God according to our righteous desires. </a:t>
            </a:r>
          </a:p>
          <a:p>
            <a:r>
              <a:rPr lang="en-US" b="1" dirty="0">
                <a:solidFill>
                  <a:schemeClr val="bg1">
                    <a:lumMod val="95000"/>
                    <a:lumOff val="5000"/>
                  </a:schemeClr>
                </a:solidFill>
                <a:latin typeface="Arial" panose="020B0604020202020204" pitchFamily="34" charset="0"/>
                <a:cs typeface="Arial" panose="020B0604020202020204" pitchFamily="34" charset="0"/>
              </a:rPr>
              <a:t>(2)If we desire to do God’s work, we will be the means of doing much good</a:t>
            </a:r>
            <a:r>
              <a:rPr lang="en-US" dirty="0">
                <a:solidFill>
                  <a:schemeClr val="bg1">
                    <a:lumMod val="95000"/>
                    <a:lumOff val="5000"/>
                  </a:schemeClr>
                </a:solidFill>
                <a:latin typeface="Arial" panose="020B0604020202020204" pitchFamily="34" charset="0"/>
                <a:cs typeface="Arial" panose="020B0604020202020204" pitchFamily="34" charset="0"/>
              </a:rPr>
              <a:t>.</a:t>
            </a:r>
          </a:p>
        </p:txBody>
      </p:sp>
      <p:sp>
        <p:nvSpPr>
          <p:cNvPr id="5" name="Rectangle 4">
            <a:extLst>
              <a:ext uri="{FF2B5EF4-FFF2-40B4-BE49-F238E27FC236}">
                <a16:creationId xmlns:a16="http://schemas.microsoft.com/office/drawing/2014/main" id="{54653D77-9637-4ED7-8F98-21DD0275BC36}"/>
              </a:ext>
            </a:extLst>
          </p:cNvPr>
          <p:cNvSpPr/>
          <p:nvPr/>
        </p:nvSpPr>
        <p:spPr>
          <a:xfrm>
            <a:off x="2030825" y="4259996"/>
            <a:ext cx="8130350" cy="646331"/>
          </a:xfrm>
          <a:prstGeom prst="rect">
            <a:avLst/>
          </a:prstGeom>
        </p:spPr>
        <p:txBody>
          <a:bodyPr wrap="squar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What truths can we learn from Doctrine and Covenants 11:8 about desiring to do the Lord’s work? </a:t>
            </a:r>
          </a:p>
        </p:txBody>
      </p:sp>
    </p:spTree>
    <p:extLst>
      <p:ext uri="{BB962C8B-B14F-4D97-AF65-F5344CB8AC3E}">
        <p14:creationId xmlns:p14="http://schemas.microsoft.com/office/powerpoint/2010/main" val="497284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F2920BD6-A314-4A7F-8C81-53FD20D64137}"/>
              </a:ext>
            </a:extLst>
          </p:cNvPr>
          <p:cNvSpPr/>
          <p:nvPr/>
        </p:nvSpPr>
        <p:spPr>
          <a:xfrm>
            <a:off x="1943686" y="936299"/>
            <a:ext cx="8304628" cy="369332"/>
          </a:xfrm>
          <a:prstGeom prst="rect">
            <a:avLst/>
          </a:prstGeom>
        </p:spPr>
        <p:txBody>
          <a:bodyPr wrap="squar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What can I do to “be the means of doing much good” in my generation? </a:t>
            </a:r>
          </a:p>
        </p:txBody>
      </p:sp>
      <p:sp>
        <p:nvSpPr>
          <p:cNvPr id="3" name="Rectangle 2">
            <a:extLst>
              <a:ext uri="{FF2B5EF4-FFF2-40B4-BE49-F238E27FC236}">
                <a16:creationId xmlns:a16="http://schemas.microsoft.com/office/drawing/2014/main" id="{C7CD9BC9-38CE-465A-83A5-C0BEFCBF2E44}"/>
              </a:ext>
            </a:extLst>
          </p:cNvPr>
          <p:cNvSpPr/>
          <p:nvPr/>
        </p:nvSpPr>
        <p:spPr>
          <a:xfrm>
            <a:off x="1943685" y="1791213"/>
            <a:ext cx="4028667" cy="369332"/>
          </a:xfrm>
          <a:prstGeom prst="rect">
            <a:avLst/>
          </a:prstGeom>
        </p:spPr>
        <p:txBody>
          <a:bodyPr wrap="non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Doctrine and Covenants 11:10–14.</a:t>
            </a:r>
          </a:p>
        </p:txBody>
      </p:sp>
      <p:sp>
        <p:nvSpPr>
          <p:cNvPr id="4" name="Rectangle 3">
            <a:extLst>
              <a:ext uri="{FF2B5EF4-FFF2-40B4-BE49-F238E27FC236}">
                <a16:creationId xmlns:a16="http://schemas.microsoft.com/office/drawing/2014/main" id="{A85AF0F5-E312-449B-98A2-4E71E811050D}"/>
              </a:ext>
            </a:extLst>
          </p:cNvPr>
          <p:cNvSpPr/>
          <p:nvPr/>
        </p:nvSpPr>
        <p:spPr>
          <a:xfrm>
            <a:off x="1943685" y="2296799"/>
            <a:ext cx="8635219" cy="2400657"/>
          </a:xfrm>
          <a:prstGeom prst="rect">
            <a:avLst/>
          </a:prstGeom>
        </p:spPr>
        <p:txBody>
          <a:bodyPr wrap="square">
            <a:spAutoFit/>
          </a:bodyPr>
          <a:lstStyle/>
          <a:p>
            <a:pPr fontAlgn="base"/>
            <a:r>
              <a:rPr lang="en-US" sz="1500" b="1" dirty="0">
                <a:solidFill>
                  <a:schemeClr val="bg1">
                    <a:lumMod val="95000"/>
                    <a:lumOff val="5000"/>
                  </a:schemeClr>
                </a:solidFill>
                <a:latin typeface="Arial" panose="020B0604020202020204" pitchFamily="34" charset="0"/>
                <a:cs typeface="Arial" panose="020B0604020202020204" pitchFamily="34" charset="0"/>
              </a:rPr>
              <a:t>10 </a:t>
            </a:r>
            <a:r>
              <a:rPr lang="en-US" sz="1500" dirty="0">
                <a:solidFill>
                  <a:schemeClr val="bg1">
                    <a:lumMod val="95000"/>
                    <a:lumOff val="5000"/>
                  </a:schemeClr>
                </a:solidFill>
                <a:latin typeface="Arial" panose="020B0604020202020204" pitchFamily="34" charset="0"/>
                <a:cs typeface="Arial" panose="020B0604020202020204" pitchFamily="34" charset="0"/>
              </a:rPr>
              <a:t>Behold, thou hast a gift, or thou shalt have a gift if thou wilt desire of me in faith, with an honest heart, believing in the power of Jesus Christ, or in my power which </a:t>
            </a:r>
            <a:r>
              <a:rPr lang="en-US" sz="1500" dirty="0" err="1">
                <a:solidFill>
                  <a:schemeClr val="bg1">
                    <a:lumMod val="95000"/>
                    <a:lumOff val="5000"/>
                  </a:schemeClr>
                </a:solidFill>
                <a:latin typeface="Arial" panose="020B0604020202020204" pitchFamily="34" charset="0"/>
                <a:cs typeface="Arial" panose="020B0604020202020204" pitchFamily="34" charset="0"/>
              </a:rPr>
              <a:t>speaketh</a:t>
            </a:r>
            <a:r>
              <a:rPr lang="en-US" sz="1500" dirty="0">
                <a:solidFill>
                  <a:schemeClr val="bg1">
                    <a:lumMod val="95000"/>
                    <a:lumOff val="5000"/>
                  </a:schemeClr>
                </a:solidFill>
                <a:latin typeface="Arial" panose="020B0604020202020204" pitchFamily="34" charset="0"/>
                <a:cs typeface="Arial" panose="020B0604020202020204" pitchFamily="34" charset="0"/>
              </a:rPr>
              <a:t> unto thee;</a:t>
            </a:r>
          </a:p>
          <a:p>
            <a:pPr fontAlgn="base"/>
            <a:r>
              <a:rPr lang="en-US" sz="1500" b="1" dirty="0">
                <a:solidFill>
                  <a:schemeClr val="bg1">
                    <a:lumMod val="95000"/>
                    <a:lumOff val="5000"/>
                  </a:schemeClr>
                </a:solidFill>
                <a:latin typeface="Arial" panose="020B0604020202020204" pitchFamily="34" charset="0"/>
                <a:cs typeface="Arial" panose="020B0604020202020204" pitchFamily="34" charset="0"/>
              </a:rPr>
              <a:t>11 </a:t>
            </a:r>
            <a:r>
              <a:rPr lang="en-US" sz="1500" dirty="0">
                <a:solidFill>
                  <a:schemeClr val="bg1">
                    <a:lumMod val="95000"/>
                    <a:lumOff val="5000"/>
                  </a:schemeClr>
                </a:solidFill>
                <a:latin typeface="Arial" panose="020B0604020202020204" pitchFamily="34" charset="0"/>
                <a:cs typeface="Arial" panose="020B0604020202020204" pitchFamily="34" charset="0"/>
              </a:rPr>
              <a:t>For, behold, it is I that speak; behold, I am the light which shineth in darkness, and by my power I give these words unto thee.</a:t>
            </a:r>
          </a:p>
          <a:p>
            <a:pPr fontAlgn="base"/>
            <a:r>
              <a:rPr lang="en-US" sz="1500" b="1" dirty="0">
                <a:solidFill>
                  <a:schemeClr val="bg1">
                    <a:lumMod val="95000"/>
                    <a:lumOff val="5000"/>
                  </a:schemeClr>
                </a:solidFill>
                <a:latin typeface="Arial" panose="020B0604020202020204" pitchFamily="34" charset="0"/>
                <a:cs typeface="Arial" panose="020B0604020202020204" pitchFamily="34" charset="0"/>
              </a:rPr>
              <a:t>12 </a:t>
            </a:r>
            <a:r>
              <a:rPr lang="en-US" sz="1500" dirty="0">
                <a:solidFill>
                  <a:schemeClr val="bg1">
                    <a:lumMod val="95000"/>
                    <a:lumOff val="5000"/>
                  </a:schemeClr>
                </a:solidFill>
                <a:latin typeface="Arial" panose="020B0604020202020204" pitchFamily="34" charset="0"/>
                <a:cs typeface="Arial" panose="020B0604020202020204" pitchFamily="34" charset="0"/>
              </a:rPr>
              <a:t>And now, verily, verily, I say unto thee, put your trust in that Spirit which leadeth to do good—yea, to do justly, to walk humbly, to judge righteously; and this is my Spirit.</a:t>
            </a:r>
          </a:p>
          <a:p>
            <a:pPr fontAlgn="base"/>
            <a:r>
              <a:rPr lang="en-US" sz="1500" b="1" dirty="0">
                <a:solidFill>
                  <a:schemeClr val="bg1">
                    <a:lumMod val="95000"/>
                    <a:lumOff val="5000"/>
                  </a:schemeClr>
                </a:solidFill>
                <a:latin typeface="Arial" panose="020B0604020202020204" pitchFamily="34" charset="0"/>
                <a:cs typeface="Arial" panose="020B0604020202020204" pitchFamily="34" charset="0"/>
              </a:rPr>
              <a:t>13 </a:t>
            </a:r>
            <a:r>
              <a:rPr lang="en-US" sz="1500" dirty="0">
                <a:solidFill>
                  <a:schemeClr val="bg1">
                    <a:lumMod val="95000"/>
                    <a:lumOff val="5000"/>
                  </a:schemeClr>
                </a:solidFill>
                <a:latin typeface="Arial" panose="020B0604020202020204" pitchFamily="34" charset="0"/>
                <a:cs typeface="Arial" panose="020B0604020202020204" pitchFamily="34" charset="0"/>
              </a:rPr>
              <a:t>Verily, verily, I say unto you, I will impart unto you of my Spirit, which shall enlighten your mind, which shall fill your soul with joy;</a:t>
            </a:r>
          </a:p>
          <a:p>
            <a:pPr fontAlgn="base"/>
            <a:r>
              <a:rPr lang="en-US" sz="1500" b="1" dirty="0">
                <a:solidFill>
                  <a:schemeClr val="bg1">
                    <a:lumMod val="95000"/>
                    <a:lumOff val="5000"/>
                  </a:schemeClr>
                </a:solidFill>
                <a:latin typeface="Arial" panose="020B0604020202020204" pitchFamily="34" charset="0"/>
                <a:cs typeface="Arial" panose="020B0604020202020204" pitchFamily="34" charset="0"/>
              </a:rPr>
              <a:t>14 </a:t>
            </a:r>
            <a:r>
              <a:rPr lang="en-US" sz="1500" dirty="0">
                <a:solidFill>
                  <a:schemeClr val="bg1">
                    <a:lumMod val="95000"/>
                    <a:lumOff val="5000"/>
                  </a:schemeClr>
                </a:solidFill>
                <a:latin typeface="Arial" panose="020B0604020202020204" pitchFamily="34" charset="0"/>
                <a:cs typeface="Arial" panose="020B0604020202020204" pitchFamily="34" charset="0"/>
              </a:rPr>
              <a:t>And then shall ye know, or by this shall you know, all things whatsoever you desire of me, which are pertaining unto things of righteousness, in faith believing in me that you shall receive.</a:t>
            </a:r>
            <a:endParaRPr lang="en-US" sz="1500" b="0" i="0" dirty="0">
              <a:solidFill>
                <a:schemeClr val="bg1">
                  <a:lumMod val="95000"/>
                  <a:lumOff val="5000"/>
                </a:schemeClr>
              </a:solidFill>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F087B0E4-79A3-44D5-BFE1-203CA62F5C33}"/>
              </a:ext>
            </a:extLst>
          </p:cNvPr>
          <p:cNvSpPr/>
          <p:nvPr/>
        </p:nvSpPr>
        <p:spPr>
          <a:xfrm>
            <a:off x="2937555" y="5084496"/>
            <a:ext cx="6069593" cy="369332"/>
          </a:xfrm>
          <a:prstGeom prst="rect">
            <a:avLst/>
          </a:prstGeom>
        </p:spPr>
        <p:txBody>
          <a:bodyPr wrap="square">
            <a:spAutoFit/>
          </a:bodyPr>
          <a:lstStyle/>
          <a:p>
            <a:r>
              <a:rPr lang="en-US" dirty="0">
                <a:solidFill>
                  <a:schemeClr val="bg1">
                    <a:lumMod val="95000"/>
                    <a:lumOff val="5000"/>
                  </a:schemeClr>
                </a:solidFill>
                <a:latin typeface="Arial" panose="020B0604020202020204" pitchFamily="34" charset="0"/>
                <a:cs typeface="Arial" panose="020B0604020202020204" pitchFamily="34" charset="0"/>
              </a:rPr>
              <a:t>What do you think it means to put your trust in the Spirit? </a:t>
            </a:r>
          </a:p>
        </p:txBody>
      </p:sp>
    </p:spTree>
    <p:extLst>
      <p:ext uri="{BB962C8B-B14F-4D97-AF65-F5344CB8AC3E}">
        <p14:creationId xmlns:p14="http://schemas.microsoft.com/office/powerpoint/2010/main" val="4069669517"/>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F5CFCD8D-3043-4020-89E6-F3FEF6BCE3BE}"/>
              </a:ext>
            </a:extLst>
          </p:cNvPr>
          <p:cNvSpPr/>
          <p:nvPr/>
        </p:nvSpPr>
        <p:spPr>
          <a:xfrm>
            <a:off x="3047999" y="890974"/>
            <a:ext cx="6096000" cy="646331"/>
          </a:xfrm>
          <a:prstGeom prst="rect">
            <a:avLst/>
          </a:prstGeom>
        </p:spPr>
        <p:txBody>
          <a:bodyPr>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According to Doctrine and Covenants 11:12–13, how can you recognize the influence of the Spirit?</a:t>
            </a:r>
          </a:p>
        </p:txBody>
      </p:sp>
      <p:sp>
        <p:nvSpPr>
          <p:cNvPr id="3" name="Rectangle 2">
            <a:extLst>
              <a:ext uri="{FF2B5EF4-FFF2-40B4-BE49-F238E27FC236}">
                <a16:creationId xmlns:a16="http://schemas.microsoft.com/office/drawing/2014/main" id="{6A9E59FC-D272-476F-B5F9-D12874AFE12B}"/>
              </a:ext>
            </a:extLst>
          </p:cNvPr>
          <p:cNvSpPr/>
          <p:nvPr/>
        </p:nvSpPr>
        <p:spPr>
          <a:xfrm>
            <a:off x="2759609" y="2038867"/>
            <a:ext cx="6883791" cy="923330"/>
          </a:xfrm>
          <a:prstGeom prst="rect">
            <a:avLst/>
          </a:prstGeom>
        </p:spPr>
        <p:txBody>
          <a:bodyPr wrap="squar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1. The Spirit of the Lord leads us to do good, to be humble, and to judge righteously. </a:t>
            </a:r>
          </a:p>
          <a:p>
            <a:r>
              <a:rPr lang="en-US" b="1" dirty="0">
                <a:solidFill>
                  <a:schemeClr val="bg1">
                    <a:lumMod val="95000"/>
                    <a:lumOff val="5000"/>
                  </a:schemeClr>
                </a:solidFill>
                <a:latin typeface="Arial" panose="020B0604020202020204" pitchFamily="34" charset="0"/>
                <a:cs typeface="Arial" panose="020B0604020202020204" pitchFamily="34" charset="0"/>
              </a:rPr>
              <a:t>2. The Spirit enlightens our minds and fills our souls with joy. </a:t>
            </a:r>
          </a:p>
        </p:txBody>
      </p:sp>
      <p:sp>
        <p:nvSpPr>
          <p:cNvPr id="4" name="Rectangle 3">
            <a:extLst>
              <a:ext uri="{FF2B5EF4-FFF2-40B4-BE49-F238E27FC236}">
                <a16:creationId xmlns:a16="http://schemas.microsoft.com/office/drawing/2014/main" id="{2C2C52EC-A123-438F-AF16-BC7E7F6AAB81}"/>
              </a:ext>
            </a:extLst>
          </p:cNvPr>
          <p:cNvSpPr/>
          <p:nvPr/>
        </p:nvSpPr>
        <p:spPr>
          <a:xfrm>
            <a:off x="2759609" y="3895803"/>
            <a:ext cx="7537941" cy="646331"/>
          </a:xfrm>
          <a:prstGeom prst="rect">
            <a:avLst/>
          </a:prstGeom>
        </p:spPr>
        <p:txBody>
          <a:bodyPr wrap="squar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According to Doctrine and Covenants 11:12–13, what are some ways the Spirit can influence our minds and our hearts?</a:t>
            </a:r>
          </a:p>
        </p:txBody>
      </p:sp>
      <p:sp>
        <p:nvSpPr>
          <p:cNvPr id="5" name="Rectangle 4">
            <a:extLst>
              <a:ext uri="{FF2B5EF4-FFF2-40B4-BE49-F238E27FC236}">
                <a16:creationId xmlns:a16="http://schemas.microsoft.com/office/drawing/2014/main" id="{F81F8A23-CD8B-4F72-A94E-3C0950DFCCF4}"/>
              </a:ext>
            </a:extLst>
          </p:cNvPr>
          <p:cNvSpPr/>
          <p:nvPr/>
        </p:nvSpPr>
        <p:spPr>
          <a:xfrm>
            <a:off x="2759610" y="4937836"/>
            <a:ext cx="7207349" cy="646331"/>
          </a:xfrm>
          <a:prstGeom prst="rect">
            <a:avLst/>
          </a:prstGeom>
        </p:spPr>
        <p:txBody>
          <a:bodyPr wrap="square">
            <a:spAutoFit/>
          </a:bodyPr>
          <a:lstStyle/>
          <a:p>
            <a:pPr algn="ctr"/>
            <a:r>
              <a:rPr lang="en-US" dirty="0">
                <a:solidFill>
                  <a:schemeClr val="bg1">
                    <a:lumMod val="95000"/>
                    <a:lumOff val="5000"/>
                  </a:schemeClr>
                </a:solidFill>
                <a:latin typeface="Arial" panose="020B0604020202020204" pitchFamily="34" charset="0"/>
                <a:cs typeface="Arial" panose="020B0604020202020204" pitchFamily="34" charset="0"/>
              </a:rPr>
              <a:t>When have you experienced the influence of the Spirit in one of these ways? In what ways did this experience lead you to “do good”?</a:t>
            </a:r>
          </a:p>
        </p:txBody>
      </p:sp>
    </p:spTree>
    <p:extLst>
      <p:ext uri="{BB962C8B-B14F-4D97-AF65-F5344CB8AC3E}">
        <p14:creationId xmlns:p14="http://schemas.microsoft.com/office/powerpoint/2010/main" val="371957137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18</a:t>
            </a:r>
          </a:p>
        </p:txBody>
      </p:sp>
      <p:sp>
        <p:nvSpPr>
          <p:cNvPr id="2" name="Rectangle 1">
            <a:extLst>
              <a:ext uri="{FF2B5EF4-FFF2-40B4-BE49-F238E27FC236}">
                <a16:creationId xmlns:a16="http://schemas.microsoft.com/office/drawing/2014/main" id="{14BC29CD-7061-42D4-A138-57CEB23468AA}"/>
              </a:ext>
            </a:extLst>
          </p:cNvPr>
          <p:cNvSpPr/>
          <p:nvPr/>
        </p:nvSpPr>
        <p:spPr>
          <a:xfrm>
            <a:off x="2874806" y="2228671"/>
            <a:ext cx="6442387" cy="1200329"/>
          </a:xfrm>
          <a:prstGeom prst="rect">
            <a:avLst/>
          </a:prstGeom>
        </p:spPr>
        <p:txBody>
          <a:bodyPr wrap="square">
            <a:spAutoFit/>
          </a:bodyPr>
          <a:lstStyle/>
          <a:p>
            <a:pPr algn="ctr"/>
            <a:r>
              <a:rPr lang="en-US" sz="3600" dirty="0">
                <a:solidFill>
                  <a:schemeClr val="bg1">
                    <a:lumMod val="95000"/>
                    <a:lumOff val="5000"/>
                  </a:schemeClr>
                </a:solidFill>
                <a:latin typeface="Bahnschrift SemiLight SemiConde" panose="020B0502040204020203" pitchFamily="34" charset="0"/>
              </a:rPr>
              <a:t>“The Lord commands Hyrum Smith to prepare for his call to preach”</a:t>
            </a:r>
          </a:p>
        </p:txBody>
      </p:sp>
      <p:sp>
        <p:nvSpPr>
          <p:cNvPr id="3" name="Rectangle 2">
            <a:extLst>
              <a:ext uri="{FF2B5EF4-FFF2-40B4-BE49-F238E27FC236}">
                <a16:creationId xmlns:a16="http://schemas.microsoft.com/office/drawing/2014/main" id="{5B09B16D-7ABC-4AE4-82A6-CEC3ED8199F2}"/>
              </a:ext>
            </a:extLst>
          </p:cNvPr>
          <p:cNvSpPr/>
          <p:nvPr/>
        </p:nvSpPr>
        <p:spPr>
          <a:xfrm>
            <a:off x="942193" y="1021638"/>
            <a:ext cx="3865225" cy="369332"/>
          </a:xfrm>
          <a:prstGeom prst="rect">
            <a:avLst/>
          </a:prstGeom>
        </p:spPr>
        <p:txBody>
          <a:bodyPr wrap="none">
            <a:spAutoFit/>
          </a:bodyPr>
          <a:lstStyle/>
          <a:p>
            <a:r>
              <a:rPr lang="en-US" b="1" dirty="0">
                <a:solidFill>
                  <a:schemeClr val="bg1">
                    <a:lumMod val="95000"/>
                    <a:lumOff val="5000"/>
                  </a:schemeClr>
                </a:solidFill>
                <a:latin typeface="Arial" panose="020B0604020202020204" pitchFamily="34" charset="0"/>
                <a:cs typeface="Arial" panose="020B0604020202020204" pitchFamily="34" charset="0"/>
              </a:rPr>
              <a:t>Doctrine and Covenants 11:15–30</a:t>
            </a:r>
          </a:p>
        </p:txBody>
      </p:sp>
    </p:spTree>
    <p:extLst>
      <p:ext uri="{BB962C8B-B14F-4D97-AF65-F5344CB8AC3E}">
        <p14:creationId xmlns:p14="http://schemas.microsoft.com/office/powerpoint/2010/main" val="42449213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912</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Arial Black</vt:lpstr>
      <vt:lpstr>Bahnschrift SemiBold SemiConden</vt:lpstr>
      <vt:lpstr>Bahnschrift SemiCondensed</vt:lpstr>
      <vt:lpstr>Bahnschrift SemiLight SemiConde</vt:lpstr>
      <vt:lpstr>Calibri</vt:lpstr>
      <vt:lpstr>Century Gothic</vt:lpstr>
      <vt:lpstr>Palatino</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497</cp:revision>
  <dcterms:created xsi:type="dcterms:W3CDTF">2018-08-29T04:26:39Z</dcterms:created>
  <dcterms:modified xsi:type="dcterms:W3CDTF">2018-09-14T00:35:16Z</dcterms:modified>
</cp:coreProperties>
</file>