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1" r:id="rId1"/>
  </p:sldMasterIdLst>
  <p:notesMasterIdLst>
    <p:notesMasterId r:id="rId16"/>
  </p:notesMasterIdLst>
  <p:sldIdLst>
    <p:sldId id="296"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BD23"/>
    <a:srgbClr val="FF66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03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12324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754652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74873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750689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6463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861401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942108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14456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36547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42846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83070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87848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56309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00234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54956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32281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9/12/2018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a:p>
        </p:txBody>
      </p:sp>
    </p:spTree>
    <p:extLst>
      <p:ext uri="{BB962C8B-B14F-4D97-AF65-F5344CB8AC3E}">
        <p14:creationId xmlns:p14="http://schemas.microsoft.com/office/powerpoint/2010/main" val="42822905"/>
      </p:ext>
    </p:extLst>
  </p:cSld>
  <p:clrMap bg1="dk1" tx1="lt1" bg2="dk2" tx2="lt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4" r:id="rId13"/>
    <p:sldLayoutId id="2147484125" r:id="rId14"/>
    <p:sldLayoutId id="2147484126" r:id="rId15"/>
    <p:sldLayoutId id="2147484127" r:id="rId16"/>
    <p:sldLayoutId id="214748412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59000">
              <a:schemeClr val="bg2">
                <a:shade val="96000"/>
                <a:satMod val="120000"/>
                <a:lumMod val="90000"/>
              </a:schemeClr>
            </a:gs>
          </a:gsLst>
          <a:lin ang="2400000" scaled="0"/>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1"/>
                </a:solidFill>
              </a:rPr>
              <a:t>Doctrine and Covenants </a:t>
            </a:r>
          </a:p>
          <a:p>
            <a:r>
              <a:rPr lang="en-US" sz="2400" b="1" dirty="0">
                <a:solidFill>
                  <a:schemeClr val="bg1"/>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570923"/>
            <a:ext cx="4797287" cy="1200329"/>
          </a:xfrm>
          <a:prstGeom prst="rect">
            <a:avLst/>
          </a:prstGeom>
          <a:noFill/>
        </p:spPr>
        <p:txBody>
          <a:bodyPr wrap="square" rtlCol="0">
            <a:spAutoFit/>
          </a:bodyPr>
          <a:lstStyle/>
          <a:p>
            <a:pPr algn="ctr"/>
            <a:r>
              <a:rPr lang="en-US" sz="7200" b="1" dirty="0">
                <a:solidFill>
                  <a:schemeClr val="bg1"/>
                </a:solidFill>
                <a:latin typeface="Bahnschrift SemiBold SemiConden" panose="020B0502040204020203" pitchFamily="34"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CFA9FA72-E01B-4C59-8988-35FC7FFD5EF5}"/>
              </a:ext>
            </a:extLst>
          </p:cNvPr>
          <p:cNvSpPr/>
          <p:nvPr/>
        </p:nvSpPr>
        <p:spPr>
          <a:xfrm>
            <a:off x="1692505" y="1298809"/>
            <a:ext cx="8581292" cy="2308324"/>
          </a:xfrm>
          <a:prstGeom prst="rect">
            <a:avLst/>
          </a:prstGeom>
        </p:spPr>
        <p:txBody>
          <a:bodyPr wrap="square">
            <a:spAutoFit/>
          </a:bodyPr>
          <a:lstStyle/>
          <a:p>
            <a:r>
              <a:rPr lang="en-US" dirty="0">
                <a:solidFill>
                  <a:schemeClr val="bg1"/>
                </a:solidFill>
                <a:latin typeface="Franklin Gothic Medium" panose="020B0603020102020204" pitchFamily="34" charset="0"/>
              </a:rPr>
              <a:t>1. A young man receives an offer for a good job, but it requires him to work on Sunday. He is trying to decide whether to accept the job. </a:t>
            </a:r>
          </a:p>
          <a:p>
            <a:r>
              <a:rPr lang="en-US" dirty="0">
                <a:solidFill>
                  <a:schemeClr val="bg1"/>
                </a:solidFill>
                <a:latin typeface="Franklin Gothic Medium" panose="020B0603020102020204" pitchFamily="34" charset="0"/>
              </a:rPr>
              <a:t>2. A young woman has been thinking about the friends she is associating with and the negative influence they have on her. She wants to stop hanging out with them, but she does not know the most tactful way to withdraw from them. </a:t>
            </a:r>
          </a:p>
          <a:p>
            <a:r>
              <a:rPr lang="en-US" dirty="0">
                <a:solidFill>
                  <a:schemeClr val="bg1"/>
                </a:solidFill>
                <a:latin typeface="Franklin Gothic Medium" panose="020B0603020102020204" pitchFamily="34" charset="0"/>
              </a:rPr>
              <a:t>3. A young woman is considering what she should do after she completes high school. She knows she wants to continue her education but is unsure of which educational institution she should attend.</a:t>
            </a:r>
          </a:p>
        </p:txBody>
      </p:sp>
      <p:sp>
        <p:nvSpPr>
          <p:cNvPr id="3" name="Rectangle 2">
            <a:extLst>
              <a:ext uri="{FF2B5EF4-FFF2-40B4-BE49-F238E27FC236}">
                <a16:creationId xmlns:a16="http://schemas.microsoft.com/office/drawing/2014/main" id="{0446C7F1-DF6B-4176-96CC-5EC668292F7E}"/>
              </a:ext>
            </a:extLst>
          </p:cNvPr>
          <p:cNvSpPr/>
          <p:nvPr/>
        </p:nvSpPr>
        <p:spPr>
          <a:xfrm>
            <a:off x="2273969" y="4310390"/>
            <a:ext cx="7418364" cy="646331"/>
          </a:xfrm>
          <a:prstGeom prst="rect">
            <a:avLst/>
          </a:prstGeom>
        </p:spPr>
        <p:txBody>
          <a:bodyPr wrap="square">
            <a:spAutoFit/>
          </a:bodyPr>
          <a:lstStyle/>
          <a:p>
            <a:pPr algn="ctr"/>
            <a:r>
              <a:rPr lang="en-US" b="1" dirty="0">
                <a:solidFill>
                  <a:schemeClr val="bg1"/>
                </a:solidFill>
                <a:latin typeface="Franklin Gothic Medium" panose="020B0603020102020204" pitchFamily="34" charset="0"/>
              </a:rPr>
              <a:t>When have you felt that effort on your part has helped you receive revelation from the Lord?</a:t>
            </a:r>
          </a:p>
        </p:txBody>
      </p:sp>
    </p:spTree>
    <p:extLst>
      <p:ext uri="{BB962C8B-B14F-4D97-AF65-F5344CB8AC3E}">
        <p14:creationId xmlns:p14="http://schemas.microsoft.com/office/powerpoint/2010/main" val="1697891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D83DACE3-9776-4EC0-8CD8-611D5A139091}"/>
              </a:ext>
            </a:extLst>
          </p:cNvPr>
          <p:cNvSpPr/>
          <p:nvPr/>
        </p:nvSpPr>
        <p:spPr>
          <a:xfrm>
            <a:off x="2100775" y="1136358"/>
            <a:ext cx="7990449" cy="369332"/>
          </a:xfrm>
          <a:prstGeom prst="rect">
            <a:avLst/>
          </a:prstGeom>
        </p:spPr>
        <p:txBody>
          <a:bodyPr wrap="square">
            <a:spAutoFit/>
          </a:bodyPr>
          <a:lstStyle/>
          <a:p>
            <a:pPr algn="ctr"/>
            <a:r>
              <a:rPr lang="en-US" dirty="0">
                <a:solidFill>
                  <a:schemeClr val="bg1"/>
                </a:solidFill>
                <a:latin typeface="Franklin Gothic Medium" panose="020B0603020102020204" pitchFamily="34" charset="0"/>
              </a:rPr>
              <a:t>What can we learn from verse 8 about how the Lord answers our questions?</a:t>
            </a:r>
          </a:p>
        </p:txBody>
      </p:sp>
      <p:sp>
        <p:nvSpPr>
          <p:cNvPr id="3" name="Rectangle 2">
            <a:extLst>
              <a:ext uri="{FF2B5EF4-FFF2-40B4-BE49-F238E27FC236}">
                <a16:creationId xmlns:a16="http://schemas.microsoft.com/office/drawing/2014/main" id="{1BD13A33-6B5A-4CED-BE92-30849BFB3ECC}"/>
              </a:ext>
            </a:extLst>
          </p:cNvPr>
          <p:cNvSpPr/>
          <p:nvPr/>
        </p:nvSpPr>
        <p:spPr>
          <a:xfrm>
            <a:off x="3047999" y="1751074"/>
            <a:ext cx="6096000" cy="707886"/>
          </a:xfrm>
          <a:prstGeom prst="rect">
            <a:avLst/>
          </a:prstGeom>
        </p:spPr>
        <p:txBody>
          <a:bodyPr>
            <a:spAutoFit/>
          </a:bodyPr>
          <a:lstStyle/>
          <a:p>
            <a:pPr algn="ctr"/>
            <a:r>
              <a:rPr lang="en-US" sz="2000" dirty="0">
                <a:solidFill>
                  <a:schemeClr val="bg1"/>
                </a:solidFill>
                <a:latin typeface="Franklin Gothic Medium" panose="020B0603020102020204" pitchFamily="34" charset="0"/>
              </a:rPr>
              <a:t>	Revelation can come through our feelings as we ask the Lord for guidance.</a:t>
            </a:r>
          </a:p>
        </p:txBody>
      </p:sp>
      <p:sp>
        <p:nvSpPr>
          <p:cNvPr id="4" name="Rectangle 3">
            <a:extLst>
              <a:ext uri="{FF2B5EF4-FFF2-40B4-BE49-F238E27FC236}">
                <a16:creationId xmlns:a16="http://schemas.microsoft.com/office/drawing/2014/main" id="{B359E9A0-53A8-48A0-BB38-9B6E2BFB2DCB}"/>
              </a:ext>
            </a:extLst>
          </p:cNvPr>
          <p:cNvSpPr/>
          <p:nvPr/>
        </p:nvSpPr>
        <p:spPr>
          <a:xfrm>
            <a:off x="3159926" y="3347549"/>
            <a:ext cx="6330461" cy="2554544"/>
          </a:xfrm>
          <a:prstGeom prst="rect">
            <a:avLst/>
          </a:prstGeom>
          <a:gradFill>
            <a:gsLst>
              <a:gs pos="0">
                <a:srgbClr val="FFFF00">
                  <a:alpha val="20000"/>
                </a:srgbClr>
              </a:gs>
              <a:gs pos="100000">
                <a:schemeClr val="accent2">
                  <a:tint val="84000"/>
                  <a:satMod val="160000"/>
                </a:schemeClr>
              </a:gs>
            </a:gsLst>
          </a:gra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51CE57AC-9D3C-4919-B29F-3A17DD2B2D13}"/>
              </a:ext>
            </a:extLst>
          </p:cNvPr>
          <p:cNvSpPr txBox="1"/>
          <p:nvPr/>
        </p:nvSpPr>
        <p:spPr>
          <a:xfrm>
            <a:off x="5389654" y="3362160"/>
            <a:ext cx="4016326" cy="2800767"/>
          </a:xfrm>
          <a:prstGeom prst="rect">
            <a:avLst/>
          </a:prstGeom>
          <a:noFill/>
        </p:spPr>
        <p:txBody>
          <a:bodyPr wrap="square" rtlCol="0">
            <a:spAutoFit/>
          </a:bodyPr>
          <a:lstStyle/>
          <a:p>
            <a:r>
              <a:rPr lang="en-US" sz="1600" dirty="0">
                <a:solidFill>
                  <a:schemeClr val="bg1"/>
                </a:solidFill>
                <a:latin typeface="Franklin Gothic Medium" panose="020B0603020102020204" pitchFamily="34" charset="0"/>
              </a:rPr>
              <a:t>“The feeling of peace is the most common confirming witness that I personally experience. When I have been very concerned about an important matter, struggling to resolve it without success, I continued those efforts in faith. Later, an all-pervading peace has come, settling my concerns, as He has promised” (“Using the Supernal Gift of Prayer, ”Ensign or Liahona, May 2007,10)</a:t>
            </a:r>
          </a:p>
          <a:p>
            <a:endParaRPr lang="en-US" sz="1600" dirty="0">
              <a:solidFill>
                <a:schemeClr val="bg1"/>
              </a:solidFill>
              <a:latin typeface="Franklin Gothic Medium" panose="020B0603020102020204" pitchFamily="34" charset="0"/>
            </a:endParaRPr>
          </a:p>
        </p:txBody>
      </p:sp>
      <p:pic>
        <p:nvPicPr>
          <p:cNvPr id="8" name="Picture 7">
            <a:extLst>
              <a:ext uri="{FF2B5EF4-FFF2-40B4-BE49-F238E27FC236}">
                <a16:creationId xmlns:a16="http://schemas.microsoft.com/office/drawing/2014/main" id="{252A9494-57A8-4B84-B48F-8245F305D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4042" y="3471204"/>
            <a:ext cx="1999340" cy="2292642"/>
          </a:xfrm>
          <a:prstGeom prst="rect">
            <a:avLst/>
          </a:prstGeom>
        </p:spPr>
      </p:pic>
    </p:spTree>
    <p:extLst>
      <p:ext uri="{BB962C8B-B14F-4D97-AF65-F5344CB8AC3E}">
        <p14:creationId xmlns:p14="http://schemas.microsoft.com/office/powerpoint/2010/main" val="16342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p:tgtEl>
                                          <p:spTgt spid="3"/>
                                        </p:tgtEl>
                                        <p:attrNameLst>
                                          <p:attrName>ppt_y</p:attrName>
                                        </p:attrNameLst>
                                      </p:cBhvr>
                                      <p:tavLst>
                                        <p:tav tm="0">
                                          <p:val>
                                            <p:strVal val="#ppt_y+#ppt_h*1.125000"/>
                                          </p:val>
                                        </p:tav>
                                        <p:tav tm="100000">
                                          <p:val>
                                            <p:strVal val="#ppt_y"/>
                                          </p:val>
                                        </p:tav>
                                      </p:tavLst>
                                    </p:anim>
                                    <p:animEffect transition="in" filter="wipe(up)">
                                      <p:cBhvr>
                                        <p:cTn id="8" dur="10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2000"/>
                                        <p:tgtEl>
                                          <p:spTgt spid="5"/>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par>
                                <p:cTn id="17" presetID="2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edge">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55E68E-D0DF-4992-BEEF-E26BFC4A4D92}"/>
              </a:ext>
            </a:extLst>
          </p:cNvPr>
          <p:cNvSpPr/>
          <p:nvPr/>
        </p:nvSpPr>
        <p:spPr>
          <a:xfrm>
            <a:off x="3530990" y="4373864"/>
            <a:ext cx="4813097" cy="1277272"/>
          </a:xfrm>
          <a:prstGeom prst="rect">
            <a:avLst/>
          </a:prstGeom>
          <a:gradFill>
            <a:gsLst>
              <a:gs pos="0">
                <a:srgbClr val="FFFF00">
                  <a:alpha val="20000"/>
                </a:srgbClr>
              </a:gs>
              <a:gs pos="100000">
                <a:schemeClr val="accent2">
                  <a:tint val="84000"/>
                  <a:satMod val="160000"/>
                </a:schemeClr>
              </a:gs>
            </a:gsLst>
          </a:gra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4AD8AB8A-55BC-4DA9-890D-64CA953269F8}"/>
              </a:ext>
            </a:extLst>
          </p:cNvPr>
          <p:cNvSpPr/>
          <p:nvPr/>
        </p:nvSpPr>
        <p:spPr>
          <a:xfrm>
            <a:off x="2921391" y="890974"/>
            <a:ext cx="6096000" cy="646331"/>
          </a:xfrm>
          <a:prstGeom prst="rect">
            <a:avLst/>
          </a:prstGeom>
        </p:spPr>
        <p:txBody>
          <a:bodyPr>
            <a:spAutoFit/>
          </a:bodyPr>
          <a:lstStyle/>
          <a:p>
            <a:pPr algn="ctr"/>
            <a:r>
              <a:rPr lang="en-US" dirty="0">
                <a:solidFill>
                  <a:schemeClr val="bg1"/>
                </a:solidFill>
                <a:latin typeface="Franklin Gothic Medium" panose="020B0603020102020204" pitchFamily="34" charset="0"/>
              </a:rPr>
              <a:t>When have you felt the Lord confirm a decision that you have made? How did that confirmation feel to you?</a:t>
            </a:r>
          </a:p>
        </p:txBody>
      </p:sp>
      <p:sp>
        <p:nvSpPr>
          <p:cNvPr id="3" name="Rectangle 2">
            <a:extLst>
              <a:ext uri="{FF2B5EF4-FFF2-40B4-BE49-F238E27FC236}">
                <a16:creationId xmlns:a16="http://schemas.microsoft.com/office/drawing/2014/main" id="{3BA98747-FFD2-47D2-911F-B3C1110FA3E0}"/>
              </a:ext>
            </a:extLst>
          </p:cNvPr>
          <p:cNvSpPr/>
          <p:nvPr/>
        </p:nvSpPr>
        <p:spPr>
          <a:xfrm>
            <a:off x="4509728" y="2161122"/>
            <a:ext cx="3293915" cy="400110"/>
          </a:xfrm>
          <a:prstGeom prst="rect">
            <a:avLst/>
          </a:prstGeom>
        </p:spPr>
        <p:txBody>
          <a:bodyPr wrap="none">
            <a:spAutoFit/>
          </a:bodyPr>
          <a:lstStyle/>
          <a:p>
            <a:r>
              <a:rPr lang="en-US" sz="2000" dirty="0">
                <a:solidFill>
                  <a:schemeClr val="bg1"/>
                </a:solidFill>
                <a:latin typeface="Franklin Gothic Medium" panose="020B0603020102020204" pitchFamily="34" charset="0"/>
              </a:rPr>
              <a:t>Doctrine and Covenants 9:9.</a:t>
            </a:r>
          </a:p>
        </p:txBody>
      </p:sp>
      <p:sp>
        <p:nvSpPr>
          <p:cNvPr id="4" name="Rectangle 3">
            <a:extLst>
              <a:ext uri="{FF2B5EF4-FFF2-40B4-BE49-F238E27FC236}">
                <a16:creationId xmlns:a16="http://schemas.microsoft.com/office/drawing/2014/main" id="{184AC6D6-ABB0-43BF-9F65-1910DA275D52}"/>
              </a:ext>
            </a:extLst>
          </p:cNvPr>
          <p:cNvSpPr/>
          <p:nvPr/>
        </p:nvSpPr>
        <p:spPr>
          <a:xfrm>
            <a:off x="2921390" y="2530454"/>
            <a:ext cx="6391421" cy="1200329"/>
          </a:xfrm>
          <a:prstGeom prst="rect">
            <a:avLst/>
          </a:prstGeom>
        </p:spPr>
        <p:txBody>
          <a:bodyPr wrap="square">
            <a:spAutoFit/>
          </a:bodyPr>
          <a:lstStyle/>
          <a:p>
            <a:r>
              <a:rPr lang="en-US" dirty="0">
                <a:solidFill>
                  <a:schemeClr val="bg1"/>
                </a:solidFill>
                <a:latin typeface="Franklin Gothic Medium" panose="020B0603020102020204" pitchFamily="34" charset="0"/>
              </a:rPr>
              <a:t>But if it be not right you shall have no such feelings, but you shall have a stupor of thought that shall cause you to forget the thing which is wrong; therefore, you cannot write that which is sacred save it be given you from me.</a:t>
            </a:r>
          </a:p>
        </p:txBody>
      </p:sp>
      <p:pic>
        <p:nvPicPr>
          <p:cNvPr id="6" name="Picture 5">
            <a:extLst>
              <a:ext uri="{FF2B5EF4-FFF2-40B4-BE49-F238E27FC236}">
                <a16:creationId xmlns:a16="http://schemas.microsoft.com/office/drawing/2014/main" id="{13FFA2F7-C7DD-4B96-926E-D1BA290707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3859" y="4415724"/>
            <a:ext cx="1054995" cy="1209762"/>
          </a:xfrm>
          <a:prstGeom prst="rect">
            <a:avLst/>
          </a:prstGeom>
        </p:spPr>
      </p:pic>
      <p:sp>
        <p:nvSpPr>
          <p:cNvPr id="5" name="TextBox 4">
            <a:extLst>
              <a:ext uri="{FF2B5EF4-FFF2-40B4-BE49-F238E27FC236}">
                <a16:creationId xmlns:a16="http://schemas.microsoft.com/office/drawing/2014/main" id="{25BD28D9-4C43-4461-ACCE-7AB83066C8F4}"/>
              </a:ext>
            </a:extLst>
          </p:cNvPr>
          <p:cNvSpPr txBox="1"/>
          <p:nvPr/>
        </p:nvSpPr>
        <p:spPr>
          <a:xfrm>
            <a:off x="4670474" y="4387932"/>
            <a:ext cx="3854548" cy="1200329"/>
          </a:xfrm>
          <a:prstGeom prst="rect">
            <a:avLst/>
          </a:prstGeom>
          <a:noFill/>
        </p:spPr>
        <p:txBody>
          <a:bodyPr wrap="square" rtlCol="0">
            <a:spAutoFit/>
          </a:bodyPr>
          <a:lstStyle/>
          <a:p>
            <a:r>
              <a:rPr lang="en-US" dirty="0">
                <a:solidFill>
                  <a:schemeClr val="bg1"/>
                </a:solidFill>
                <a:latin typeface="Franklin Gothic Medium" panose="020B0603020102020204" pitchFamily="34" charset="0"/>
              </a:rPr>
              <a:t>“That [stupor of thought], for me, is an unsettling, discomforting feeling” (“Using the Supernal Gift of Prayer,”10).</a:t>
            </a:r>
          </a:p>
        </p:txBody>
      </p:sp>
    </p:spTree>
    <p:extLst>
      <p:ext uri="{BB962C8B-B14F-4D97-AF65-F5344CB8AC3E}">
        <p14:creationId xmlns:p14="http://schemas.microsoft.com/office/powerpoint/2010/main" val="1826391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out)">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randombar(horizont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6407C11E-45C0-4A1E-87D0-13299E0879AF}"/>
              </a:ext>
            </a:extLst>
          </p:cNvPr>
          <p:cNvSpPr/>
          <p:nvPr/>
        </p:nvSpPr>
        <p:spPr>
          <a:xfrm>
            <a:off x="1625123" y="1490573"/>
            <a:ext cx="3459601" cy="369332"/>
          </a:xfrm>
          <a:prstGeom prst="rect">
            <a:avLst/>
          </a:prstGeom>
        </p:spPr>
        <p:txBody>
          <a:bodyPr wrap="none">
            <a:spAutoFit/>
          </a:bodyPr>
          <a:lstStyle/>
          <a:p>
            <a:r>
              <a:rPr lang="en-US" dirty="0">
                <a:solidFill>
                  <a:schemeClr val="bg1"/>
                </a:solidFill>
                <a:latin typeface="Franklin Gothic Medium" panose="020B0603020102020204" pitchFamily="34" charset="0"/>
              </a:rPr>
              <a:t>Doctrine and Covenants 9:12–14</a:t>
            </a:r>
          </a:p>
        </p:txBody>
      </p:sp>
      <p:sp>
        <p:nvSpPr>
          <p:cNvPr id="3" name="Rectangle 2">
            <a:extLst>
              <a:ext uri="{FF2B5EF4-FFF2-40B4-BE49-F238E27FC236}">
                <a16:creationId xmlns:a16="http://schemas.microsoft.com/office/drawing/2014/main" id="{7CA0A674-EE53-4F30-AE8D-BBEC9D808618}"/>
              </a:ext>
            </a:extLst>
          </p:cNvPr>
          <p:cNvSpPr/>
          <p:nvPr/>
        </p:nvSpPr>
        <p:spPr>
          <a:xfrm>
            <a:off x="2232991" y="2828835"/>
            <a:ext cx="7726017" cy="1200329"/>
          </a:xfrm>
          <a:prstGeom prst="rect">
            <a:avLst/>
          </a:prstGeom>
        </p:spPr>
        <p:txBody>
          <a:bodyPr wrap="square">
            <a:spAutoFit/>
          </a:bodyPr>
          <a:lstStyle/>
          <a:p>
            <a:pPr algn="ctr"/>
            <a:r>
              <a:rPr lang="en-US" sz="3600" dirty="0">
                <a:solidFill>
                  <a:schemeClr val="bg1"/>
                </a:solidFill>
                <a:latin typeface="Bahnschrift SemiLight SemiConde" panose="020B0502040204020203" pitchFamily="34" charset="0"/>
              </a:rPr>
              <a:t>“The Lord encourages Oliver to continue in the work he has been called to do” </a:t>
            </a:r>
          </a:p>
        </p:txBody>
      </p:sp>
    </p:spTree>
    <p:extLst>
      <p:ext uri="{BB962C8B-B14F-4D97-AF65-F5344CB8AC3E}">
        <p14:creationId xmlns:p14="http://schemas.microsoft.com/office/powerpoint/2010/main" val="1488450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3" name="Rectangle 2">
            <a:extLst>
              <a:ext uri="{FF2B5EF4-FFF2-40B4-BE49-F238E27FC236}">
                <a16:creationId xmlns:a16="http://schemas.microsoft.com/office/drawing/2014/main" id="{164D040A-80CF-48C5-A75C-AF7113B6A10C}"/>
              </a:ext>
            </a:extLst>
          </p:cNvPr>
          <p:cNvSpPr/>
          <p:nvPr/>
        </p:nvSpPr>
        <p:spPr>
          <a:xfrm>
            <a:off x="4178006" y="1517078"/>
            <a:ext cx="3835987" cy="400110"/>
          </a:xfrm>
          <a:prstGeom prst="rect">
            <a:avLst/>
          </a:prstGeom>
        </p:spPr>
        <p:txBody>
          <a:bodyPr wrap="none">
            <a:spAutoFit/>
          </a:bodyPr>
          <a:lstStyle/>
          <a:p>
            <a:r>
              <a:rPr lang="en-US" sz="2000" dirty="0">
                <a:solidFill>
                  <a:schemeClr val="bg1"/>
                </a:solidFill>
                <a:latin typeface="Franklin Gothic Medium" panose="020B0603020102020204" pitchFamily="34" charset="0"/>
              </a:rPr>
              <a:t>Doctrine and Covenants 9:12–14</a:t>
            </a:r>
          </a:p>
        </p:txBody>
      </p:sp>
      <p:sp>
        <p:nvSpPr>
          <p:cNvPr id="2" name="Rectangle 1">
            <a:extLst>
              <a:ext uri="{FF2B5EF4-FFF2-40B4-BE49-F238E27FC236}">
                <a16:creationId xmlns:a16="http://schemas.microsoft.com/office/drawing/2014/main" id="{437ADB8B-C7E9-4090-BE22-BDEF233000DC}"/>
              </a:ext>
            </a:extLst>
          </p:cNvPr>
          <p:cNvSpPr/>
          <p:nvPr/>
        </p:nvSpPr>
        <p:spPr>
          <a:xfrm>
            <a:off x="3047999" y="2274838"/>
            <a:ext cx="6442387" cy="2308324"/>
          </a:xfrm>
          <a:prstGeom prst="rect">
            <a:avLst/>
          </a:prstGeom>
        </p:spPr>
        <p:txBody>
          <a:bodyPr wrap="square">
            <a:spAutoFit/>
          </a:bodyPr>
          <a:lstStyle/>
          <a:p>
            <a:pPr fontAlgn="base"/>
            <a:r>
              <a:rPr lang="en-US" b="1" dirty="0">
                <a:solidFill>
                  <a:schemeClr val="bg1"/>
                </a:solidFill>
                <a:latin typeface="Franklin Gothic Medium" panose="020B0603020102020204" pitchFamily="34" charset="0"/>
              </a:rPr>
              <a:t>12 </a:t>
            </a:r>
            <a:r>
              <a:rPr lang="en-US" dirty="0">
                <a:solidFill>
                  <a:schemeClr val="bg1"/>
                </a:solidFill>
                <a:latin typeface="Franklin Gothic Medium" panose="020B0603020102020204" pitchFamily="34" charset="0"/>
              </a:rPr>
              <a:t>For, do you not behold that I have given unto my servant Joseph sufficient strength, whereby it is made up? And neither of you have I condemned.</a:t>
            </a:r>
          </a:p>
          <a:p>
            <a:pPr fontAlgn="base"/>
            <a:r>
              <a:rPr lang="en-US" b="1" dirty="0">
                <a:solidFill>
                  <a:schemeClr val="bg1"/>
                </a:solidFill>
                <a:latin typeface="Franklin Gothic Medium" panose="020B0603020102020204" pitchFamily="34" charset="0"/>
              </a:rPr>
              <a:t>13 </a:t>
            </a:r>
            <a:r>
              <a:rPr lang="en-US" dirty="0">
                <a:solidFill>
                  <a:schemeClr val="bg1"/>
                </a:solidFill>
                <a:latin typeface="Franklin Gothic Medium" panose="020B0603020102020204" pitchFamily="34" charset="0"/>
              </a:rPr>
              <a:t>Do this thing which I have commanded you, and you shall prosper. Be faithful, and yield to no temptation.</a:t>
            </a:r>
          </a:p>
          <a:p>
            <a:pPr fontAlgn="base"/>
            <a:r>
              <a:rPr lang="en-US" b="1" dirty="0">
                <a:solidFill>
                  <a:schemeClr val="bg1"/>
                </a:solidFill>
                <a:latin typeface="Franklin Gothic Medium" panose="020B0603020102020204" pitchFamily="34" charset="0"/>
              </a:rPr>
              <a:t>14 </a:t>
            </a:r>
            <a:r>
              <a:rPr lang="en-US" dirty="0">
                <a:solidFill>
                  <a:schemeClr val="bg1"/>
                </a:solidFill>
                <a:latin typeface="Franklin Gothic Medium" panose="020B0603020102020204" pitchFamily="34" charset="0"/>
              </a:rPr>
              <a:t>Stand fast in the work wherewith I have called you, and a hair of your head shall not be lost, and you shall be lifted up at the last day. Amen.</a:t>
            </a:r>
            <a:endParaRPr lang="en-US" b="0" i="0" dirty="0">
              <a:solidFill>
                <a:schemeClr val="bg1"/>
              </a:solidFill>
              <a:effectLst/>
              <a:latin typeface="Franklin Gothic Medium" panose="020B0603020102020204" pitchFamily="34" charset="0"/>
            </a:endParaRPr>
          </a:p>
        </p:txBody>
      </p:sp>
    </p:spTree>
    <p:extLst>
      <p:ext uri="{BB962C8B-B14F-4D97-AF65-F5344CB8AC3E}">
        <p14:creationId xmlns:p14="http://schemas.microsoft.com/office/powerpoint/2010/main" val="2277796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37000">
              <a:srgbClr val="FFC000"/>
            </a:gs>
            <a:gs pos="100000">
              <a:schemeClr val="bg2">
                <a:shade val="96000"/>
                <a:satMod val="120000"/>
                <a:lumMod val="9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651226"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D7E9CCC0-851E-4C62-9C5B-560E37FA2D5A}"/>
              </a:ext>
            </a:extLst>
          </p:cNvPr>
          <p:cNvSpPr/>
          <p:nvPr/>
        </p:nvSpPr>
        <p:spPr>
          <a:xfrm>
            <a:off x="3048000" y="3105835"/>
            <a:ext cx="6096000" cy="1200329"/>
          </a:xfrm>
          <a:prstGeom prst="rect">
            <a:avLst/>
          </a:prstGeom>
        </p:spPr>
        <p:txBody>
          <a:bodyPr>
            <a:spAutoFit/>
          </a:bodyPr>
          <a:lstStyle/>
          <a:p>
            <a:pPr algn="ctr"/>
            <a:r>
              <a:rPr lang="en-US" sz="3600" dirty="0">
                <a:solidFill>
                  <a:schemeClr val="bg1"/>
                </a:solidFill>
                <a:latin typeface="Bahnschrift SemiLight SemiConde" panose="020B0502040204020203" pitchFamily="34" charset="0"/>
              </a:rPr>
              <a:t>“The Lord explains why Oliver Cowdery struggled to translate”</a:t>
            </a:r>
          </a:p>
        </p:txBody>
      </p:sp>
      <p:sp>
        <p:nvSpPr>
          <p:cNvPr id="4" name="Rectangle 3">
            <a:extLst>
              <a:ext uri="{FF2B5EF4-FFF2-40B4-BE49-F238E27FC236}">
                <a16:creationId xmlns:a16="http://schemas.microsoft.com/office/drawing/2014/main" id="{D4847A15-F80C-4527-8A26-30494A38E652}"/>
              </a:ext>
            </a:extLst>
          </p:cNvPr>
          <p:cNvSpPr/>
          <p:nvPr/>
        </p:nvSpPr>
        <p:spPr>
          <a:xfrm>
            <a:off x="1290147" y="1246722"/>
            <a:ext cx="4351448" cy="369332"/>
          </a:xfrm>
          <a:prstGeom prst="rect">
            <a:avLst/>
          </a:prstGeom>
        </p:spPr>
        <p:txBody>
          <a:bodyPr wrap="none">
            <a:spAutoFit/>
          </a:bodyPr>
          <a:lstStyle/>
          <a:p>
            <a:r>
              <a:rPr lang="en-US" b="1" dirty="0">
                <a:solidFill>
                  <a:schemeClr val="bg1"/>
                </a:solidFill>
                <a:latin typeface="Arial Black" panose="020B0A04020102020204" pitchFamily="34" charset="0"/>
              </a:rPr>
              <a:t>Doctrine and Covenants 9:1-6, 11</a:t>
            </a:r>
          </a:p>
        </p:txBody>
      </p:sp>
    </p:spTree>
    <p:extLst>
      <p:ext uri="{BB962C8B-B14F-4D97-AF65-F5344CB8AC3E}">
        <p14:creationId xmlns:p14="http://schemas.microsoft.com/office/powerpoint/2010/main" val="345203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1">
          <a:gsLst>
            <a:gs pos="28000">
              <a:srgbClr val="FFC000"/>
            </a:gs>
            <a:gs pos="100000">
              <a:schemeClr val="bg2">
                <a:shade val="96000"/>
                <a:satMod val="120000"/>
                <a:lumMod val="90000"/>
              </a:schemeClr>
            </a:gs>
          </a:gsLst>
          <a:lin ang="2400000" scaled="0"/>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3" name="Rectangle 2">
            <a:extLst>
              <a:ext uri="{FF2B5EF4-FFF2-40B4-BE49-F238E27FC236}">
                <a16:creationId xmlns:a16="http://schemas.microsoft.com/office/drawing/2014/main" id="{A140529A-7308-480C-AD54-40D30E1B8D7D}"/>
              </a:ext>
            </a:extLst>
          </p:cNvPr>
          <p:cNvSpPr/>
          <p:nvPr/>
        </p:nvSpPr>
        <p:spPr>
          <a:xfrm>
            <a:off x="2029821" y="1080087"/>
            <a:ext cx="7460566" cy="369332"/>
          </a:xfrm>
          <a:prstGeom prst="rect">
            <a:avLst/>
          </a:prstGeom>
        </p:spPr>
        <p:txBody>
          <a:bodyPr wrap="square">
            <a:spAutoFit/>
          </a:bodyPr>
          <a:lstStyle/>
          <a:p>
            <a:r>
              <a:rPr lang="en-US" dirty="0">
                <a:solidFill>
                  <a:schemeClr val="bg1"/>
                </a:solidFill>
                <a:latin typeface="Franklin Gothic Medium" panose="020B0603020102020204" pitchFamily="34" charset="0"/>
              </a:rPr>
              <a:t>How would seeking guidance from the Lord help you make this decision?</a:t>
            </a:r>
          </a:p>
        </p:txBody>
      </p:sp>
      <p:sp>
        <p:nvSpPr>
          <p:cNvPr id="6" name="Rectangle 5">
            <a:extLst>
              <a:ext uri="{FF2B5EF4-FFF2-40B4-BE49-F238E27FC236}">
                <a16:creationId xmlns:a16="http://schemas.microsoft.com/office/drawing/2014/main" id="{75565E09-2E22-4E2E-824D-FC6A73A38C1B}"/>
              </a:ext>
            </a:extLst>
          </p:cNvPr>
          <p:cNvSpPr/>
          <p:nvPr/>
        </p:nvSpPr>
        <p:spPr>
          <a:xfrm>
            <a:off x="2029821" y="1898413"/>
            <a:ext cx="3195042" cy="369332"/>
          </a:xfrm>
          <a:prstGeom prst="rect">
            <a:avLst/>
          </a:prstGeom>
        </p:spPr>
        <p:txBody>
          <a:bodyPr wrap="none">
            <a:spAutoFit/>
          </a:bodyPr>
          <a:lstStyle/>
          <a:p>
            <a:r>
              <a:rPr lang="en-US" b="1" dirty="0">
                <a:solidFill>
                  <a:schemeClr val="bg1"/>
                </a:solidFill>
                <a:latin typeface="Franklin Gothic Medium" panose="020B0603020102020204" pitchFamily="34" charset="0"/>
              </a:rPr>
              <a:t>Doctrine and Covenants 9:1–4</a:t>
            </a:r>
          </a:p>
        </p:txBody>
      </p:sp>
      <p:sp>
        <p:nvSpPr>
          <p:cNvPr id="8" name="Rectangle 7">
            <a:extLst>
              <a:ext uri="{FF2B5EF4-FFF2-40B4-BE49-F238E27FC236}">
                <a16:creationId xmlns:a16="http://schemas.microsoft.com/office/drawing/2014/main" id="{37E3E29B-E154-4014-A7A8-59721FF32271}"/>
              </a:ext>
            </a:extLst>
          </p:cNvPr>
          <p:cNvSpPr/>
          <p:nvPr/>
        </p:nvSpPr>
        <p:spPr>
          <a:xfrm>
            <a:off x="2029821" y="2368620"/>
            <a:ext cx="8436542" cy="2585323"/>
          </a:xfrm>
          <a:prstGeom prst="rect">
            <a:avLst/>
          </a:prstGeom>
        </p:spPr>
        <p:txBody>
          <a:bodyPr wrap="square">
            <a:spAutoFit/>
          </a:bodyPr>
          <a:lstStyle/>
          <a:p>
            <a:pPr fontAlgn="base"/>
            <a:r>
              <a:rPr lang="en-US" b="1" dirty="0">
                <a:solidFill>
                  <a:schemeClr val="bg1"/>
                </a:solidFill>
                <a:latin typeface="Franklin Gothic Medium" panose="020B0603020102020204" pitchFamily="34" charset="0"/>
              </a:rPr>
              <a:t>1 </a:t>
            </a:r>
            <a:r>
              <a:rPr lang="en-US" dirty="0">
                <a:solidFill>
                  <a:schemeClr val="bg1"/>
                </a:solidFill>
                <a:latin typeface="Franklin Gothic Medium" panose="020B0603020102020204" pitchFamily="34" charset="0"/>
              </a:rPr>
              <a:t>Behold, I say unto you, my son, that because you did not translate according to that which you desired of me, and did commence again to write for my servant, Joseph Smith, Jun., even so I would that ye should continue until you have finished this record, which I have entrusted unto him.</a:t>
            </a:r>
          </a:p>
          <a:p>
            <a:pPr fontAlgn="base"/>
            <a:r>
              <a:rPr lang="en-US" b="1" dirty="0">
                <a:solidFill>
                  <a:schemeClr val="bg1"/>
                </a:solidFill>
                <a:latin typeface="Franklin Gothic Medium" panose="020B0603020102020204" pitchFamily="34" charset="0"/>
              </a:rPr>
              <a:t>2 </a:t>
            </a:r>
            <a:r>
              <a:rPr lang="en-US" dirty="0">
                <a:solidFill>
                  <a:schemeClr val="bg1"/>
                </a:solidFill>
                <a:latin typeface="Franklin Gothic Medium" panose="020B0603020102020204" pitchFamily="34" charset="0"/>
              </a:rPr>
              <a:t>And then, behold, other records have I, that I will give unto you power that you may assist to translate.</a:t>
            </a:r>
          </a:p>
          <a:p>
            <a:pPr fontAlgn="base"/>
            <a:r>
              <a:rPr lang="en-US" b="1" dirty="0">
                <a:solidFill>
                  <a:schemeClr val="bg1"/>
                </a:solidFill>
                <a:latin typeface="Franklin Gothic Medium" panose="020B0603020102020204" pitchFamily="34" charset="0"/>
              </a:rPr>
              <a:t>3 </a:t>
            </a:r>
            <a:r>
              <a:rPr lang="en-US" dirty="0">
                <a:solidFill>
                  <a:schemeClr val="bg1"/>
                </a:solidFill>
                <a:latin typeface="Franklin Gothic Medium" panose="020B0603020102020204" pitchFamily="34" charset="0"/>
              </a:rPr>
              <a:t>Be patient, my son, for it is wisdom in me, and it is not expedient that you should translate at this present time.</a:t>
            </a:r>
          </a:p>
          <a:p>
            <a:pPr fontAlgn="base"/>
            <a:r>
              <a:rPr lang="en-US" b="1" dirty="0">
                <a:solidFill>
                  <a:schemeClr val="bg1"/>
                </a:solidFill>
                <a:latin typeface="Franklin Gothic Medium" panose="020B0603020102020204" pitchFamily="34" charset="0"/>
              </a:rPr>
              <a:t>4 </a:t>
            </a:r>
            <a:r>
              <a:rPr lang="en-US" dirty="0">
                <a:solidFill>
                  <a:schemeClr val="bg1"/>
                </a:solidFill>
                <a:latin typeface="Franklin Gothic Medium" panose="020B0603020102020204" pitchFamily="34" charset="0"/>
              </a:rPr>
              <a:t>Behold, the work which you are called to do is to write for my servant Joseph.</a:t>
            </a:r>
            <a:endParaRPr lang="en-US" b="0" i="0" dirty="0">
              <a:solidFill>
                <a:schemeClr val="bg1"/>
              </a:solidFill>
              <a:effectLst/>
              <a:latin typeface="Franklin Gothic Medium" panose="020B0603020102020204" pitchFamily="34" charset="0"/>
            </a:endParaRPr>
          </a:p>
        </p:txBody>
      </p:sp>
      <p:sp>
        <p:nvSpPr>
          <p:cNvPr id="9" name="Rectangle 8">
            <a:extLst>
              <a:ext uri="{FF2B5EF4-FFF2-40B4-BE49-F238E27FC236}">
                <a16:creationId xmlns:a16="http://schemas.microsoft.com/office/drawing/2014/main" id="{B8BDF167-7DA9-44DF-91D4-8BC2B125BEFD}"/>
              </a:ext>
            </a:extLst>
          </p:cNvPr>
          <p:cNvSpPr/>
          <p:nvPr/>
        </p:nvSpPr>
        <p:spPr>
          <a:xfrm>
            <a:off x="3431582" y="5408581"/>
            <a:ext cx="4186402" cy="369332"/>
          </a:xfrm>
          <a:prstGeom prst="rect">
            <a:avLst/>
          </a:prstGeom>
        </p:spPr>
        <p:txBody>
          <a:bodyPr wrap="none">
            <a:spAutoFit/>
          </a:bodyPr>
          <a:lstStyle/>
          <a:p>
            <a:r>
              <a:rPr lang="en-US" dirty="0">
                <a:solidFill>
                  <a:schemeClr val="bg1"/>
                </a:solidFill>
                <a:latin typeface="Franklin Gothic Medium" panose="020B0603020102020204" pitchFamily="34" charset="0"/>
              </a:rPr>
              <a:t>What work did the Lord ask Oliver to do?</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1">
          <a:gsLst>
            <a:gs pos="24000">
              <a:srgbClr val="FFFF00"/>
            </a:gs>
            <a:gs pos="100000">
              <a:schemeClr val="bg2">
                <a:shade val="96000"/>
                <a:satMod val="120000"/>
                <a:lumMod val="90000"/>
              </a:schemeClr>
            </a:gs>
          </a:gsLst>
          <a:lin ang="8400000" scaled="0"/>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CCF7334-F04E-4CA5-854A-23650DC390FB}"/>
              </a:ext>
            </a:extLst>
          </p:cNvPr>
          <p:cNvSpPr/>
          <p:nvPr/>
        </p:nvSpPr>
        <p:spPr>
          <a:xfrm>
            <a:off x="4895557" y="4701069"/>
            <a:ext cx="5996910" cy="1265957"/>
          </a:xfrm>
          <a:prstGeom prst="rect">
            <a:avLst/>
          </a:prstGeom>
          <a:gradFill>
            <a:gsLst>
              <a:gs pos="0">
                <a:srgbClr val="FFFF00"/>
              </a:gs>
              <a:gs pos="100000">
                <a:schemeClr val="accent2">
                  <a:tint val="84000"/>
                  <a:satMod val="160000"/>
                </a:schemeClr>
              </a:gs>
            </a:gsLst>
            <a:lin ang="6600000" scaled="0"/>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54B90867-3B1F-4FF5-8AEC-99517B4A977A}"/>
              </a:ext>
            </a:extLst>
          </p:cNvPr>
          <p:cNvSpPr/>
          <p:nvPr/>
        </p:nvSpPr>
        <p:spPr>
          <a:xfrm>
            <a:off x="990698" y="890974"/>
            <a:ext cx="3571747" cy="369332"/>
          </a:xfrm>
          <a:prstGeom prst="rect">
            <a:avLst/>
          </a:prstGeom>
        </p:spPr>
        <p:txBody>
          <a:bodyPr wrap="none">
            <a:spAutoFit/>
          </a:bodyPr>
          <a:lstStyle/>
          <a:p>
            <a:r>
              <a:rPr lang="en-US" b="1" dirty="0">
                <a:solidFill>
                  <a:schemeClr val="bg1"/>
                </a:solidFill>
                <a:latin typeface="Franklin Gothic Medium" panose="020B0603020102020204" pitchFamily="34" charset="0"/>
              </a:rPr>
              <a:t>Doctrine and Covenants 9:5–6, 11</a:t>
            </a:r>
          </a:p>
        </p:txBody>
      </p:sp>
      <p:sp>
        <p:nvSpPr>
          <p:cNvPr id="3" name="Rectangle 2">
            <a:extLst>
              <a:ext uri="{FF2B5EF4-FFF2-40B4-BE49-F238E27FC236}">
                <a16:creationId xmlns:a16="http://schemas.microsoft.com/office/drawing/2014/main" id="{08F28F11-C006-40E1-9942-72DDF22E7DBE}"/>
              </a:ext>
            </a:extLst>
          </p:cNvPr>
          <p:cNvSpPr/>
          <p:nvPr/>
        </p:nvSpPr>
        <p:spPr>
          <a:xfrm>
            <a:off x="990698" y="1397675"/>
            <a:ext cx="6096000" cy="2031325"/>
          </a:xfrm>
          <a:prstGeom prst="rect">
            <a:avLst/>
          </a:prstGeom>
        </p:spPr>
        <p:txBody>
          <a:bodyPr>
            <a:spAutoFit/>
          </a:bodyPr>
          <a:lstStyle/>
          <a:p>
            <a:pPr fontAlgn="base"/>
            <a:r>
              <a:rPr lang="en-US" b="1" dirty="0">
                <a:solidFill>
                  <a:schemeClr val="bg1"/>
                </a:solidFill>
                <a:latin typeface="Franklin Gothic Medium" panose="020B0603020102020204" pitchFamily="34" charset="0"/>
              </a:rPr>
              <a:t>5 </a:t>
            </a:r>
            <a:r>
              <a:rPr lang="en-US" dirty="0">
                <a:solidFill>
                  <a:schemeClr val="bg1"/>
                </a:solidFill>
                <a:latin typeface="Franklin Gothic Medium" panose="020B0603020102020204" pitchFamily="34" charset="0"/>
              </a:rPr>
              <a:t>And, behold, it is because that </a:t>
            </a:r>
            <a:r>
              <a:rPr lang="en-US" i="1" u="sng" dirty="0">
                <a:solidFill>
                  <a:schemeClr val="bg1"/>
                </a:solidFill>
                <a:latin typeface="Franklin Gothic Medium" panose="020B0603020102020204" pitchFamily="34" charset="0"/>
              </a:rPr>
              <a:t>you did not continue as you commenced</a:t>
            </a:r>
            <a:r>
              <a:rPr lang="en-US" dirty="0">
                <a:solidFill>
                  <a:schemeClr val="bg1"/>
                </a:solidFill>
                <a:latin typeface="Franklin Gothic Medium" panose="020B0603020102020204" pitchFamily="34" charset="0"/>
              </a:rPr>
              <a:t>, when you began to translate, that I have taken away this privilege from you.</a:t>
            </a:r>
          </a:p>
          <a:p>
            <a:pPr fontAlgn="base"/>
            <a:r>
              <a:rPr lang="en-US" b="1" dirty="0">
                <a:solidFill>
                  <a:schemeClr val="bg1"/>
                </a:solidFill>
                <a:latin typeface="Franklin Gothic Medium" panose="020B0603020102020204" pitchFamily="34" charset="0"/>
              </a:rPr>
              <a:t>6 </a:t>
            </a:r>
            <a:r>
              <a:rPr lang="en-US" dirty="0">
                <a:solidFill>
                  <a:schemeClr val="bg1"/>
                </a:solidFill>
                <a:latin typeface="Franklin Gothic Medium" panose="020B0603020102020204" pitchFamily="34" charset="0"/>
              </a:rPr>
              <a:t>Do not murmur, my son, for it is wisdom in me that I have dealt with you after this manner.</a:t>
            </a:r>
          </a:p>
          <a:p>
            <a:pPr fontAlgn="base"/>
            <a:r>
              <a:rPr lang="en-US" b="1" dirty="0">
                <a:solidFill>
                  <a:schemeClr val="bg1"/>
                </a:solidFill>
                <a:latin typeface="Franklin Gothic Medium" panose="020B0603020102020204" pitchFamily="34" charset="0"/>
              </a:rPr>
              <a:t>11 </a:t>
            </a:r>
            <a:r>
              <a:rPr lang="en-US" dirty="0">
                <a:solidFill>
                  <a:schemeClr val="bg1"/>
                </a:solidFill>
                <a:latin typeface="Franklin Gothic Medium" panose="020B0603020102020204" pitchFamily="34" charset="0"/>
              </a:rPr>
              <a:t>Behold, it was expedient when you commenced; but you feared, and the time is past, and it is not expedient now;</a:t>
            </a:r>
            <a:endParaRPr lang="en-US" b="0" i="0" dirty="0">
              <a:solidFill>
                <a:schemeClr val="bg1"/>
              </a:solidFill>
              <a:effectLst/>
              <a:latin typeface="Franklin Gothic Medium" panose="020B0603020102020204" pitchFamily="34" charset="0"/>
            </a:endParaRPr>
          </a:p>
        </p:txBody>
      </p:sp>
      <p:sp>
        <p:nvSpPr>
          <p:cNvPr id="4" name="Rectangle 3">
            <a:extLst>
              <a:ext uri="{FF2B5EF4-FFF2-40B4-BE49-F238E27FC236}">
                <a16:creationId xmlns:a16="http://schemas.microsoft.com/office/drawing/2014/main" id="{544129A5-0F6B-4708-96A8-CAE2F82174AF}"/>
              </a:ext>
            </a:extLst>
          </p:cNvPr>
          <p:cNvSpPr/>
          <p:nvPr/>
        </p:nvSpPr>
        <p:spPr>
          <a:xfrm>
            <a:off x="5824025" y="4713907"/>
            <a:ext cx="5068442" cy="1200329"/>
          </a:xfrm>
          <a:prstGeom prst="rect">
            <a:avLst/>
          </a:prstGeom>
        </p:spPr>
        <p:txBody>
          <a:bodyPr wrap="square">
            <a:spAutoFit/>
          </a:bodyPr>
          <a:lstStyle/>
          <a:p>
            <a:r>
              <a:rPr lang="en-US" dirty="0">
                <a:solidFill>
                  <a:schemeClr val="bg1"/>
                </a:solidFill>
                <a:latin typeface="Franklin Gothic Medium" panose="020B0603020102020204" pitchFamily="34" charset="0"/>
              </a:rPr>
              <a:t>“Oliver’s failure came because he did not continue as he commenced, and the task being a difficult one, his faith deserted him” (Church History and Modern Revelation[1953],1:51).</a:t>
            </a:r>
          </a:p>
        </p:txBody>
      </p:sp>
      <p:pic>
        <p:nvPicPr>
          <p:cNvPr id="8" name="Picture 7">
            <a:extLst>
              <a:ext uri="{FF2B5EF4-FFF2-40B4-BE49-F238E27FC236}">
                <a16:creationId xmlns:a16="http://schemas.microsoft.com/office/drawing/2014/main" id="{B49EA111-2E0F-4CC7-9979-988CA9CE70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6730" y="4779759"/>
            <a:ext cx="827295" cy="1108575"/>
          </a:xfrm>
          <a:prstGeom prst="rect">
            <a:avLst/>
          </a:prstGeom>
        </p:spPr>
      </p:pic>
    </p:spTree>
    <p:extLst>
      <p:ext uri="{BB962C8B-B14F-4D97-AF65-F5344CB8AC3E}">
        <p14:creationId xmlns:p14="http://schemas.microsoft.com/office/powerpoint/2010/main" val="209562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0.31"/>
                                          </p:val>
                                        </p:tav>
                                        <p:tav tm="100000">
                                          <p:val>
                                            <p:strVal val="#ppt_y+0.31"/>
                                          </p:val>
                                        </p:tav>
                                      </p:tavLst>
                                    </p:anim>
                                    <p:anim calcmode="lin" valueType="num">
                                      <p:cBhvr>
                                        <p:cTn id="10" dur="750" decel="50000" fill="hold">
                                          <p:stCondLst>
                                            <p:cond delay="5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750" decel="50000" fill="hold">
                                          <p:stCondLst>
                                            <p:cond delay="5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25"/>
                                        <p:tgtEl>
                                          <p:spTgt spid="8"/>
                                        </p:tgtEl>
                                      </p:cBhvr>
                                    </p:animEffect>
                                    <p:anim calcmode="lin" valueType="num">
                                      <p:cBhvr>
                                        <p:cTn id="15" dur="500" fill="hold"/>
                                        <p:tgtEl>
                                          <p:spTgt spid="8"/>
                                        </p:tgtEl>
                                        <p:attrNameLst>
                                          <p:attrName>ppt_x</p:attrName>
                                        </p:attrNameLst>
                                      </p:cBhvr>
                                      <p:tavLst>
                                        <p:tav tm="0">
                                          <p:val>
                                            <p:strVal val="#ppt_x"/>
                                          </p:val>
                                        </p:tav>
                                        <p:tav tm="100000">
                                          <p:val>
                                            <p:strVal val="#ppt_x"/>
                                          </p:val>
                                        </p:tav>
                                      </p:tavLst>
                                    </p:anim>
                                    <p:anim calcmode="lin" valueType="num">
                                      <p:cBhvr>
                                        <p:cTn id="16" dur="500" fill="hold"/>
                                        <p:tgtEl>
                                          <p:spTgt spid="8"/>
                                        </p:tgtEl>
                                        <p:attrNameLst>
                                          <p:attrName>ppt_y</p:attrName>
                                        </p:attrNameLst>
                                      </p:cBhvr>
                                      <p:tavLst>
                                        <p:tav tm="0">
                                          <p:val>
                                            <p:strVal val="#ppt_y+0.31"/>
                                          </p:val>
                                        </p:tav>
                                        <p:tav tm="100000">
                                          <p:val>
                                            <p:strVal val="#ppt_y+0.31"/>
                                          </p:val>
                                        </p:tav>
                                      </p:tavLst>
                                    </p:anim>
                                    <p:anim calcmode="lin" valueType="num">
                                      <p:cBhvr>
                                        <p:cTn id="17" dur="750" decel="50000" fill="hold">
                                          <p:stCondLst>
                                            <p:cond delay="5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750" decel="50000" fill="hold">
                                          <p:stCondLst>
                                            <p:cond delay="5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25"/>
                                        <p:tgtEl>
                                          <p:spTgt spid="4"/>
                                        </p:tgtEl>
                                      </p:cBhvr>
                                    </p:animEffect>
                                    <p:anim calcmode="lin" valueType="num">
                                      <p:cBhvr>
                                        <p:cTn id="22" dur="500" fill="hold"/>
                                        <p:tgtEl>
                                          <p:spTgt spid="4"/>
                                        </p:tgtEl>
                                        <p:attrNameLst>
                                          <p:attrName>ppt_x</p:attrName>
                                        </p:attrNameLst>
                                      </p:cBhvr>
                                      <p:tavLst>
                                        <p:tav tm="0">
                                          <p:val>
                                            <p:strVal val="#ppt_x"/>
                                          </p:val>
                                        </p:tav>
                                        <p:tav tm="100000">
                                          <p:val>
                                            <p:strVal val="#ppt_x"/>
                                          </p:val>
                                        </p:tav>
                                      </p:tavLst>
                                    </p:anim>
                                    <p:anim calcmode="lin" valueType="num">
                                      <p:cBhvr>
                                        <p:cTn id="23" dur="500" fill="hold"/>
                                        <p:tgtEl>
                                          <p:spTgt spid="4"/>
                                        </p:tgtEl>
                                        <p:attrNameLst>
                                          <p:attrName>ppt_y</p:attrName>
                                        </p:attrNameLst>
                                      </p:cBhvr>
                                      <p:tavLst>
                                        <p:tav tm="0">
                                          <p:val>
                                            <p:strVal val="#ppt_y+0.31"/>
                                          </p:val>
                                        </p:tav>
                                        <p:tav tm="100000">
                                          <p:val>
                                            <p:strVal val="#ppt_y+0.31"/>
                                          </p:val>
                                        </p:tav>
                                      </p:tavLst>
                                    </p:anim>
                                    <p:anim calcmode="lin" valueType="num">
                                      <p:cBhvr>
                                        <p:cTn id="24" dur="750" decel="50000" fill="hold">
                                          <p:stCondLst>
                                            <p:cond delay="5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750" decel="50000" fill="hold">
                                          <p:stCondLst>
                                            <p:cond delay="5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5F347483-EAA6-4F27-B97F-3BD7A79BE7EF}"/>
              </a:ext>
            </a:extLst>
          </p:cNvPr>
          <p:cNvSpPr/>
          <p:nvPr/>
        </p:nvSpPr>
        <p:spPr>
          <a:xfrm>
            <a:off x="1690465" y="1248900"/>
            <a:ext cx="8811065" cy="369332"/>
          </a:xfrm>
          <a:prstGeom prst="rect">
            <a:avLst/>
          </a:prstGeom>
        </p:spPr>
        <p:txBody>
          <a:bodyPr wrap="square">
            <a:spAutoFit/>
          </a:bodyPr>
          <a:lstStyle/>
          <a:p>
            <a:r>
              <a:rPr lang="en-US" dirty="0">
                <a:solidFill>
                  <a:schemeClr val="bg1"/>
                </a:solidFill>
                <a:latin typeface="Franklin Gothic Medium" panose="020B0603020102020204" pitchFamily="34" charset="0"/>
              </a:rPr>
              <a:t>According to President Smith, why was Oliver unable to continue as he had started?</a:t>
            </a:r>
          </a:p>
        </p:txBody>
      </p:sp>
      <p:sp>
        <p:nvSpPr>
          <p:cNvPr id="3" name="Rectangle 2">
            <a:extLst>
              <a:ext uri="{FF2B5EF4-FFF2-40B4-BE49-F238E27FC236}">
                <a16:creationId xmlns:a16="http://schemas.microsoft.com/office/drawing/2014/main" id="{F144C2B0-D90A-491E-88DD-75735A8218F3}"/>
              </a:ext>
            </a:extLst>
          </p:cNvPr>
          <p:cNvSpPr/>
          <p:nvPr/>
        </p:nvSpPr>
        <p:spPr>
          <a:xfrm>
            <a:off x="5079534" y="1847762"/>
            <a:ext cx="2091791" cy="400110"/>
          </a:xfrm>
          <a:prstGeom prst="rect">
            <a:avLst/>
          </a:prstGeom>
        </p:spPr>
        <p:txBody>
          <a:bodyPr wrap="none">
            <a:spAutoFit/>
          </a:bodyPr>
          <a:lstStyle/>
          <a:p>
            <a:r>
              <a:rPr lang="en-US" sz="2000" b="1" dirty="0">
                <a:solidFill>
                  <a:schemeClr val="bg1"/>
                </a:solidFill>
                <a:latin typeface="Franklin Gothic Medium" panose="020B0603020102020204" pitchFamily="34" charset="0"/>
              </a:rPr>
              <a:t>His faith faltered</a:t>
            </a:r>
            <a:r>
              <a:rPr lang="en-US" sz="2000" b="1" dirty="0">
                <a:solidFill>
                  <a:schemeClr val="bg1"/>
                </a:solidFill>
              </a:rPr>
              <a:t>.</a:t>
            </a:r>
          </a:p>
        </p:txBody>
      </p:sp>
      <p:sp>
        <p:nvSpPr>
          <p:cNvPr id="4" name="Rectangle 3">
            <a:extLst>
              <a:ext uri="{FF2B5EF4-FFF2-40B4-BE49-F238E27FC236}">
                <a16:creationId xmlns:a16="http://schemas.microsoft.com/office/drawing/2014/main" id="{6793E5FD-DB6C-45F7-98FB-45333AEA91C9}"/>
              </a:ext>
            </a:extLst>
          </p:cNvPr>
          <p:cNvSpPr/>
          <p:nvPr/>
        </p:nvSpPr>
        <p:spPr>
          <a:xfrm>
            <a:off x="2058569" y="2782669"/>
            <a:ext cx="8074855" cy="646331"/>
          </a:xfrm>
          <a:prstGeom prst="rect">
            <a:avLst/>
          </a:prstGeom>
        </p:spPr>
        <p:txBody>
          <a:bodyPr wrap="square">
            <a:spAutoFit/>
          </a:bodyPr>
          <a:lstStyle/>
          <a:p>
            <a:pPr algn="ctr"/>
            <a:r>
              <a:rPr lang="en-US" dirty="0">
                <a:solidFill>
                  <a:schemeClr val="bg1"/>
                </a:solidFill>
                <a:latin typeface="Franklin Gothic Medium" panose="020B0603020102020204" pitchFamily="34" charset="0"/>
              </a:rPr>
              <a:t>What are some ways that fear, or a lack of faith, could prevent us from receiving or acting on revelation from the Lord?</a:t>
            </a:r>
          </a:p>
        </p:txBody>
      </p:sp>
      <p:sp>
        <p:nvSpPr>
          <p:cNvPr id="5" name="Rectangle 4">
            <a:extLst>
              <a:ext uri="{FF2B5EF4-FFF2-40B4-BE49-F238E27FC236}">
                <a16:creationId xmlns:a16="http://schemas.microsoft.com/office/drawing/2014/main" id="{B576EC59-E4E8-4774-BE94-016D23138A72}"/>
              </a:ext>
            </a:extLst>
          </p:cNvPr>
          <p:cNvSpPr/>
          <p:nvPr/>
        </p:nvSpPr>
        <p:spPr>
          <a:xfrm>
            <a:off x="3047996" y="3994575"/>
            <a:ext cx="6096000" cy="646331"/>
          </a:xfrm>
          <a:prstGeom prst="rect">
            <a:avLst/>
          </a:prstGeom>
        </p:spPr>
        <p:txBody>
          <a:bodyPr>
            <a:spAutoFit/>
          </a:bodyPr>
          <a:lstStyle/>
          <a:p>
            <a:pPr algn="ctr"/>
            <a:r>
              <a:rPr lang="en-US" dirty="0">
                <a:solidFill>
                  <a:schemeClr val="bg1"/>
                </a:solidFill>
                <a:latin typeface="Franklin Gothic Medium" panose="020B0603020102020204" pitchFamily="34" charset="0"/>
              </a:rPr>
              <a:t>What can Oliver’s experience teach us about how to receive revelation from the Lord? </a:t>
            </a:r>
          </a:p>
        </p:txBody>
      </p:sp>
      <p:sp>
        <p:nvSpPr>
          <p:cNvPr id="6" name="Rectangle 5">
            <a:extLst>
              <a:ext uri="{FF2B5EF4-FFF2-40B4-BE49-F238E27FC236}">
                <a16:creationId xmlns:a16="http://schemas.microsoft.com/office/drawing/2014/main" id="{039C8EE7-20C1-435F-9759-5E2734A21F6B}"/>
              </a:ext>
            </a:extLst>
          </p:cNvPr>
          <p:cNvSpPr/>
          <p:nvPr/>
        </p:nvSpPr>
        <p:spPr>
          <a:xfrm>
            <a:off x="3696685" y="4806371"/>
            <a:ext cx="4798622" cy="400110"/>
          </a:xfrm>
          <a:prstGeom prst="rect">
            <a:avLst/>
          </a:prstGeom>
        </p:spPr>
        <p:txBody>
          <a:bodyPr wrap="none">
            <a:spAutoFit/>
          </a:bodyPr>
          <a:lstStyle/>
          <a:p>
            <a:pPr algn="ctr"/>
            <a:r>
              <a:rPr lang="en-US" sz="2000" b="1" dirty="0">
                <a:solidFill>
                  <a:schemeClr val="bg1"/>
                </a:solidFill>
                <a:latin typeface="Franklin Gothic Medium" panose="020B0603020102020204" pitchFamily="34" charset="0"/>
              </a:rPr>
              <a:t>To receive revelation, we must act in faith.</a:t>
            </a:r>
          </a:p>
        </p:txBody>
      </p:sp>
    </p:spTree>
    <p:extLst>
      <p:ext uri="{BB962C8B-B14F-4D97-AF65-F5344CB8AC3E}">
        <p14:creationId xmlns:p14="http://schemas.microsoft.com/office/powerpoint/2010/main" val="1197341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1">
          <a:gsLst>
            <a:gs pos="19000">
              <a:srgbClr val="FFFF00">
                <a:alpha val="39000"/>
              </a:srgb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76D8DEC-51D6-4C23-9DD5-BEA4BE5212DD}"/>
              </a:ext>
            </a:extLst>
          </p:cNvPr>
          <p:cNvSpPr/>
          <p:nvPr/>
        </p:nvSpPr>
        <p:spPr>
          <a:xfrm>
            <a:off x="2250830" y="1694371"/>
            <a:ext cx="7777087" cy="2939811"/>
          </a:xfrm>
          <a:prstGeom prst="rect">
            <a:avLst/>
          </a:prstGeom>
          <a:gradFill>
            <a:gsLst>
              <a:gs pos="30000">
                <a:srgbClr val="FFFF00">
                  <a:alpha val="25000"/>
                </a:srgbClr>
              </a:gs>
              <a:gs pos="100000">
                <a:schemeClr val="accent2">
                  <a:tint val="84000"/>
                  <a:satMod val="160000"/>
                </a:schemeClr>
              </a:gs>
            </a:gsLst>
            <a:lin ang="16200000" scaled="0"/>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14C5DB6E-2186-421D-90D6-A8E34913AB34}"/>
              </a:ext>
            </a:extLst>
          </p:cNvPr>
          <p:cNvSpPr/>
          <p:nvPr/>
        </p:nvSpPr>
        <p:spPr>
          <a:xfrm>
            <a:off x="4571999" y="1729656"/>
            <a:ext cx="5526259" cy="2862322"/>
          </a:xfrm>
          <a:prstGeom prst="rect">
            <a:avLst/>
          </a:prstGeom>
        </p:spPr>
        <p:txBody>
          <a:bodyPr wrap="square">
            <a:spAutoFit/>
          </a:bodyPr>
          <a:lstStyle/>
          <a:p>
            <a:r>
              <a:rPr lang="en-US" sz="1500" dirty="0">
                <a:solidFill>
                  <a:schemeClr val="bg1"/>
                </a:solidFill>
                <a:latin typeface="Franklin Gothic Medium" panose="020B0603020102020204" pitchFamily="34" charset="0"/>
              </a:rPr>
              <a:t>“In the process of revelation and making important decisions, fear plays a destructive, sometimes paralyzing role. To Oliver Cowdery, who missed the opportunity of a lifetime because he didn’t seize it in the lifetime of the opportunity, the Lord said, ‘You did not continue as you commenced.’ Does that sound familiar to those who have been illuminated and then knuckled under to second thoughts and returning doubts?… </a:t>
            </a:r>
          </a:p>
          <a:p>
            <a:r>
              <a:rPr lang="en-US" sz="1500" dirty="0">
                <a:solidFill>
                  <a:schemeClr val="bg1"/>
                </a:solidFill>
                <a:latin typeface="Franklin Gothic Medium" panose="020B0603020102020204" pitchFamily="34" charset="0"/>
              </a:rPr>
              <a:t>“…After you have gotten the message, after you have paid the price to feel His love and hear the word of the Lord, go forward. Don’t fear, don’t vacillate, don’t quibble, don’t whine. … Dismiss your fears and wade in with both feet” (“Cast Not Away Therefore Your Confidence,” Ensign, Mar. 2000,10).</a:t>
            </a:r>
          </a:p>
        </p:txBody>
      </p:sp>
      <p:pic>
        <p:nvPicPr>
          <p:cNvPr id="5" name="Picture 4">
            <a:extLst>
              <a:ext uri="{FF2B5EF4-FFF2-40B4-BE49-F238E27FC236}">
                <a16:creationId xmlns:a16="http://schemas.microsoft.com/office/drawing/2014/main" id="{B35EE6CC-9439-4BBC-828C-106CE9D153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988" y="1767447"/>
            <a:ext cx="2216079" cy="2774265"/>
          </a:xfrm>
          <a:prstGeom prst="rect">
            <a:avLst/>
          </a:prstGeom>
        </p:spPr>
      </p:pic>
      <p:sp>
        <p:nvSpPr>
          <p:cNvPr id="6" name="Rectangle 5">
            <a:extLst>
              <a:ext uri="{FF2B5EF4-FFF2-40B4-BE49-F238E27FC236}">
                <a16:creationId xmlns:a16="http://schemas.microsoft.com/office/drawing/2014/main" id="{8D5A7E2F-9EEA-400C-A998-B8B9B62B66D9}"/>
              </a:ext>
            </a:extLst>
          </p:cNvPr>
          <p:cNvSpPr/>
          <p:nvPr/>
        </p:nvSpPr>
        <p:spPr>
          <a:xfrm>
            <a:off x="1740566" y="5430660"/>
            <a:ext cx="8797613" cy="369332"/>
          </a:xfrm>
          <a:prstGeom prst="rect">
            <a:avLst/>
          </a:prstGeom>
        </p:spPr>
        <p:txBody>
          <a:bodyPr wrap="square">
            <a:spAutoFit/>
          </a:bodyPr>
          <a:lstStyle/>
          <a:p>
            <a:pPr algn="ctr"/>
            <a:r>
              <a:rPr lang="en-US" dirty="0">
                <a:solidFill>
                  <a:schemeClr val="bg1"/>
                </a:solidFill>
                <a:latin typeface="Franklin Gothic Medium" panose="020B0603020102020204" pitchFamily="34" charset="0"/>
              </a:rPr>
              <a:t>When have you received an answer from the Lord and acted on it without hesitation? </a:t>
            </a:r>
          </a:p>
        </p:txBody>
      </p:sp>
    </p:spTree>
    <p:extLst>
      <p:ext uri="{BB962C8B-B14F-4D97-AF65-F5344CB8AC3E}">
        <p14:creationId xmlns:p14="http://schemas.microsoft.com/office/powerpoint/2010/main" val="310332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F9A057F6-5ED3-40AF-A0DC-8675598040BD}"/>
              </a:ext>
            </a:extLst>
          </p:cNvPr>
          <p:cNvSpPr/>
          <p:nvPr/>
        </p:nvSpPr>
        <p:spPr>
          <a:xfrm>
            <a:off x="1588997" y="3105834"/>
            <a:ext cx="9103774" cy="646331"/>
          </a:xfrm>
          <a:prstGeom prst="rect">
            <a:avLst/>
          </a:prstGeom>
        </p:spPr>
        <p:txBody>
          <a:bodyPr wrap="none">
            <a:spAutoFit/>
          </a:bodyPr>
          <a:lstStyle/>
          <a:p>
            <a:r>
              <a:rPr lang="en-US" sz="3600" dirty="0">
                <a:solidFill>
                  <a:schemeClr val="bg1"/>
                </a:solidFill>
                <a:latin typeface="Bahnschrift SemiLight SemiConde" panose="020B0502040204020203" pitchFamily="34" charset="0"/>
              </a:rPr>
              <a:t>“The Lord reveals principles governing revelation”</a:t>
            </a:r>
          </a:p>
        </p:txBody>
      </p:sp>
      <p:sp>
        <p:nvSpPr>
          <p:cNvPr id="3" name="Rectangle 2">
            <a:extLst>
              <a:ext uri="{FF2B5EF4-FFF2-40B4-BE49-F238E27FC236}">
                <a16:creationId xmlns:a16="http://schemas.microsoft.com/office/drawing/2014/main" id="{EB230D43-D20F-4237-9487-EF8D26771C16}"/>
              </a:ext>
            </a:extLst>
          </p:cNvPr>
          <p:cNvSpPr/>
          <p:nvPr/>
        </p:nvSpPr>
        <p:spPr>
          <a:xfrm>
            <a:off x="1588997" y="1254948"/>
            <a:ext cx="3385157" cy="369332"/>
          </a:xfrm>
          <a:prstGeom prst="rect">
            <a:avLst/>
          </a:prstGeom>
        </p:spPr>
        <p:txBody>
          <a:bodyPr wrap="none">
            <a:spAutoFit/>
          </a:bodyPr>
          <a:lstStyle/>
          <a:p>
            <a:r>
              <a:rPr lang="en-US" b="1" dirty="0">
                <a:solidFill>
                  <a:schemeClr val="bg1"/>
                </a:solidFill>
                <a:latin typeface="Franklin Gothic Medium" panose="020B0603020102020204" pitchFamily="34" charset="0"/>
              </a:rPr>
              <a:t>Doctrine and Covenants 9:7–10.</a:t>
            </a:r>
          </a:p>
        </p:txBody>
      </p:sp>
    </p:spTree>
    <p:extLst>
      <p:ext uri="{BB962C8B-B14F-4D97-AF65-F5344CB8AC3E}">
        <p14:creationId xmlns:p14="http://schemas.microsoft.com/office/powerpoint/2010/main" val="384569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D9BDFD61-3991-4A60-9E0B-5FEF102C638E}"/>
              </a:ext>
            </a:extLst>
          </p:cNvPr>
          <p:cNvSpPr/>
          <p:nvPr/>
        </p:nvSpPr>
        <p:spPr>
          <a:xfrm>
            <a:off x="1460489" y="890974"/>
            <a:ext cx="3195042" cy="369332"/>
          </a:xfrm>
          <a:prstGeom prst="rect">
            <a:avLst/>
          </a:prstGeom>
        </p:spPr>
        <p:txBody>
          <a:bodyPr wrap="none">
            <a:spAutoFit/>
          </a:bodyPr>
          <a:lstStyle/>
          <a:p>
            <a:r>
              <a:rPr lang="en-US" b="1" dirty="0">
                <a:solidFill>
                  <a:schemeClr val="bg1"/>
                </a:solidFill>
                <a:latin typeface="Franklin Gothic Medium" panose="020B0603020102020204" pitchFamily="34" charset="0"/>
              </a:rPr>
              <a:t>Doctrine and Covenants 9:7–8</a:t>
            </a:r>
          </a:p>
        </p:txBody>
      </p:sp>
      <p:sp>
        <p:nvSpPr>
          <p:cNvPr id="3" name="Rectangle 2">
            <a:extLst>
              <a:ext uri="{FF2B5EF4-FFF2-40B4-BE49-F238E27FC236}">
                <a16:creationId xmlns:a16="http://schemas.microsoft.com/office/drawing/2014/main" id="{79D48542-EFA1-4D43-B420-A78BE04BBE99}"/>
              </a:ext>
            </a:extLst>
          </p:cNvPr>
          <p:cNvSpPr/>
          <p:nvPr/>
        </p:nvSpPr>
        <p:spPr>
          <a:xfrm>
            <a:off x="1460488" y="1397675"/>
            <a:ext cx="7247413" cy="1477328"/>
          </a:xfrm>
          <a:prstGeom prst="rect">
            <a:avLst/>
          </a:prstGeom>
        </p:spPr>
        <p:txBody>
          <a:bodyPr wrap="square">
            <a:spAutoFit/>
          </a:bodyPr>
          <a:lstStyle/>
          <a:p>
            <a:pPr fontAlgn="base"/>
            <a:r>
              <a:rPr lang="en-US" b="1" dirty="0">
                <a:solidFill>
                  <a:schemeClr val="bg1"/>
                </a:solidFill>
                <a:latin typeface="Franklin Gothic Medium" panose="020B0603020102020204" pitchFamily="34" charset="0"/>
              </a:rPr>
              <a:t>7 </a:t>
            </a:r>
            <a:r>
              <a:rPr lang="en-US" dirty="0">
                <a:solidFill>
                  <a:schemeClr val="bg1"/>
                </a:solidFill>
                <a:latin typeface="Franklin Gothic Medium" panose="020B0603020102020204" pitchFamily="34" charset="0"/>
              </a:rPr>
              <a:t>Behold, you have not understood; you have supposed that I would give it unto you, when you took no thought save it was to ask me.</a:t>
            </a:r>
          </a:p>
          <a:p>
            <a:pPr fontAlgn="base"/>
            <a:r>
              <a:rPr lang="en-US" b="1" dirty="0">
                <a:solidFill>
                  <a:schemeClr val="bg1"/>
                </a:solidFill>
                <a:latin typeface="Franklin Gothic Medium" panose="020B0603020102020204" pitchFamily="34" charset="0"/>
              </a:rPr>
              <a:t>8 </a:t>
            </a:r>
            <a:r>
              <a:rPr lang="en-US" dirty="0">
                <a:solidFill>
                  <a:schemeClr val="bg1"/>
                </a:solidFill>
                <a:latin typeface="Franklin Gothic Medium" panose="020B0603020102020204" pitchFamily="34" charset="0"/>
              </a:rPr>
              <a:t>But, behold, I say unto you, that you must study it out in your mind; then you must ask me if it be right, and if it is right I will cause that your bosom shall burn within you; therefore, you shall feel that it is right.</a:t>
            </a:r>
            <a:endParaRPr lang="en-US" b="0" i="0" dirty="0">
              <a:solidFill>
                <a:schemeClr val="bg1"/>
              </a:solidFill>
              <a:effectLst/>
              <a:latin typeface="Franklin Gothic Medium" panose="020B0603020102020204" pitchFamily="34" charset="0"/>
            </a:endParaRPr>
          </a:p>
        </p:txBody>
      </p:sp>
      <p:sp>
        <p:nvSpPr>
          <p:cNvPr id="4" name="Rectangle 3">
            <a:extLst>
              <a:ext uri="{FF2B5EF4-FFF2-40B4-BE49-F238E27FC236}">
                <a16:creationId xmlns:a16="http://schemas.microsoft.com/office/drawing/2014/main" id="{755E2612-6C70-40A0-9293-6CE06A7BB9DD}"/>
              </a:ext>
            </a:extLst>
          </p:cNvPr>
          <p:cNvSpPr/>
          <p:nvPr/>
        </p:nvSpPr>
        <p:spPr>
          <a:xfrm>
            <a:off x="1460488" y="3429000"/>
            <a:ext cx="9596719" cy="646331"/>
          </a:xfrm>
          <a:prstGeom prst="rect">
            <a:avLst/>
          </a:prstGeom>
        </p:spPr>
        <p:txBody>
          <a:bodyPr wrap="square">
            <a:spAutoFit/>
          </a:bodyPr>
          <a:lstStyle/>
          <a:p>
            <a:pPr algn="ctr"/>
            <a:r>
              <a:rPr lang="en-US" dirty="0">
                <a:solidFill>
                  <a:schemeClr val="bg1"/>
                </a:solidFill>
                <a:latin typeface="Franklin Gothic Medium" panose="020B0603020102020204" pitchFamily="34" charset="0"/>
              </a:rPr>
              <a:t>According to Doctrine and Covenants 9:7, what did Oliver suppose was the only thing he would need to do to receive revelation while he translated? </a:t>
            </a:r>
          </a:p>
        </p:txBody>
      </p:sp>
      <p:sp>
        <p:nvSpPr>
          <p:cNvPr id="5" name="Rectangle 4">
            <a:extLst>
              <a:ext uri="{FF2B5EF4-FFF2-40B4-BE49-F238E27FC236}">
                <a16:creationId xmlns:a16="http://schemas.microsoft.com/office/drawing/2014/main" id="{4D63B48D-ED9A-4665-9870-ED9B77DC707B}"/>
              </a:ext>
            </a:extLst>
          </p:cNvPr>
          <p:cNvSpPr/>
          <p:nvPr/>
        </p:nvSpPr>
        <p:spPr>
          <a:xfrm>
            <a:off x="3058010" y="4212700"/>
            <a:ext cx="6096000" cy="646331"/>
          </a:xfrm>
          <a:prstGeom prst="rect">
            <a:avLst/>
          </a:prstGeom>
        </p:spPr>
        <p:txBody>
          <a:bodyPr>
            <a:spAutoFit/>
          </a:bodyPr>
          <a:lstStyle/>
          <a:p>
            <a:pPr algn="ctr"/>
            <a:r>
              <a:rPr lang="en-US" dirty="0">
                <a:solidFill>
                  <a:schemeClr val="bg1"/>
                </a:solidFill>
                <a:latin typeface="Franklin Gothic Medium" panose="020B0603020102020204" pitchFamily="34" charset="0"/>
              </a:rPr>
              <a:t>What did the Lord teach Oliver he should do before asking for guidance?</a:t>
            </a:r>
          </a:p>
        </p:txBody>
      </p:sp>
    </p:spTree>
    <p:extLst>
      <p:ext uri="{BB962C8B-B14F-4D97-AF65-F5344CB8AC3E}">
        <p14:creationId xmlns:p14="http://schemas.microsoft.com/office/powerpoint/2010/main" val="251739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17</a:t>
            </a:r>
          </a:p>
        </p:txBody>
      </p:sp>
      <p:sp>
        <p:nvSpPr>
          <p:cNvPr id="2" name="Rectangle 1">
            <a:extLst>
              <a:ext uri="{FF2B5EF4-FFF2-40B4-BE49-F238E27FC236}">
                <a16:creationId xmlns:a16="http://schemas.microsoft.com/office/drawing/2014/main" id="{D57D0489-A996-4570-AC4A-405F7E24B260}"/>
              </a:ext>
            </a:extLst>
          </p:cNvPr>
          <p:cNvSpPr/>
          <p:nvPr/>
        </p:nvSpPr>
        <p:spPr>
          <a:xfrm>
            <a:off x="3047999" y="1047049"/>
            <a:ext cx="6096000" cy="369332"/>
          </a:xfrm>
          <a:prstGeom prst="rect">
            <a:avLst/>
          </a:prstGeom>
        </p:spPr>
        <p:txBody>
          <a:bodyPr>
            <a:spAutoFit/>
          </a:bodyPr>
          <a:lstStyle/>
          <a:p>
            <a:pPr algn="ctr"/>
            <a:r>
              <a:rPr lang="en-US" dirty="0">
                <a:solidFill>
                  <a:schemeClr val="bg1"/>
                </a:solidFill>
                <a:latin typeface="Franklin Gothic Medium" panose="020B0603020102020204" pitchFamily="34" charset="0"/>
              </a:rPr>
              <a:t>What do you think it means to “study it out in your mind”?</a:t>
            </a:r>
          </a:p>
        </p:txBody>
      </p:sp>
      <p:sp>
        <p:nvSpPr>
          <p:cNvPr id="3" name="Rectangle 2">
            <a:extLst>
              <a:ext uri="{FF2B5EF4-FFF2-40B4-BE49-F238E27FC236}">
                <a16:creationId xmlns:a16="http://schemas.microsoft.com/office/drawing/2014/main" id="{DFD84B59-2D7E-44E9-B9D5-076C6850D9AA}"/>
              </a:ext>
            </a:extLst>
          </p:cNvPr>
          <p:cNvSpPr/>
          <p:nvPr/>
        </p:nvSpPr>
        <p:spPr>
          <a:xfrm>
            <a:off x="2271624" y="1572456"/>
            <a:ext cx="7648751" cy="400110"/>
          </a:xfrm>
          <a:prstGeom prst="rect">
            <a:avLst/>
          </a:prstGeom>
        </p:spPr>
        <p:txBody>
          <a:bodyPr wrap="square">
            <a:spAutoFit/>
          </a:bodyPr>
          <a:lstStyle/>
          <a:p>
            <a:pPr algn="ctr"/>
            <a:r>
              <a:rPr lang="en-US" sz="2000" b="1" dirty="0">
                <a:solidFill>
                  <a:schemeClr val="bg1"/>
                </a:solidFill>
                <a:latin typeface="Franklin Gothic Medium" panose="020B0603020102020204" pitchFamily="34" charset="0"/>
              </a:rPr>
              <a:t>To consider decisions and options, weighing alternatives carefully.</a:t>
            </a:r>
          </a:p>
        </p:txBody>
      </p:sp>
      <p:sp>
        <p:nvSpPr>
          <p:cNvPr id="4" name="Rectangle 3">
            <a:extLst>
              <a:ext uri="{FF2B5EF4-FFF2-40B4-BE49-F238E27FC236}">
                <a16:creationId xmlns:a16="http://schemas.microsoft.com/office/drawing/2014/main" id="{23C00852-D4D1-41AA-BC5F-153377BAF075}"/>
              </a:ext>
            </a:extLst>
          </p:cNvPr>
          <p:cNvSpPr/>
          <p:nvPr/>
        </p:nvSpPr>
        <p:spPr>
          <a:xfrm>
            <a:off x="2562663" y="2284716"/>
            <a:ext cx="7066671" cy="369332"/>
          </a:xfrm>
          <a:prstGeom prst="rect">
            <a:avLst/>
          </a:prstGeom>
        </p:spPr>
        <p:txBody>
          <a:bodyPr wrap="square">
            <a:spAutoFit/>
          </a:bodyPr>
          <a:lstStyle/>
          <a:p>
            <a:pPr algn="ctr"/>
            <a:r>
              <a:rPr lang="en-US" dirty="0">
                <a:solidFill>
                  <a:schemeClr val="bg1"/>
                </a:solidFill>
                <a:latin typeface="Franklin Gothic Medium" panose="020B0603020102020204" pitchFamily="34" charset="0"/>
              </a:rPr>
              <a:t> How have you done this when you have needed to make decisions? </a:t>
            </a:r>
          </a:p>
        </p:txBody>
      </p:sp>
      <p:sp>
        <p:nvSpPr>
          <p:cNvPr id="5" name="Rectangle 4">
            <a:extLst>
              <a:ext uri="{FF2B5EF4-FFF2-40B4-BE49-F238E27FC236}">
                <a16:creationId xmlns:a16="http://schemas.microsoft.com/office/drawing/2014/main" id="{33DE7480-3215-4FA2-BDE0-F62399DB845C}"/>
              </a:ext>
            </a:extLst>
          </p:cNvPr>
          <p:cNvSpPr/>
          <p:nvPr/>
        </p:nvSpPr>
        <p:spPr>
          <a:xfrm>
            <a:off x="2467704" y="2966198"/>
            <a:ext cx="7256587" cy="646331"/>
          </a:xfrm>
          <a:prstGeom prst="rect">
            <a:avLst/>
          </a:prstGeom>
        </p:spPr>
        <p:txBody>
          <a:bodyPr wrap="square">
            <a:spAutoFit/>
          </a:bodyPr>
          <a:lstStyle/>
          <a:p>
            <a:pPr algn="ctr"/>
            <a:r>
              <a:rPr lang="en-US" dirty="0">
                <a:solidFill>
                  <a:schemeClr val="bg1"/>
                </a:solidFill>
                <a:latin typeface="Franklin Gothic Medium" panose="020B0603020102020204" pitchFamily="34" charset="0"/>
              </a:rPr>
              <a:t>According to Doctrine and Covenants 9:8, what do we need to do after we have studied out the matter we are considering? </a:t>
            </a:r>
          </a:p>
        </p:txBody>
      </p:sp>
      <p:sp>
        <p:nvSpPr>
          <p:cNvPr id="6" name="Rectangle 5">
            <a:extLst>
              <a:ext uri="{FF2B5EF4-FFF2-40B4-BE49-F238E27FC236}">
                <a16:creationId xmlns:a16="http://schemas.microsoft.com/office/drawing/2014/main" id="{6CA7C8D1-4D9B-4AD6-8813-A22F24095A43}"/>
              </a:ext>
            </a:extLst>
          </p:cNvPr>
          <p:cNvSpPr/>
          <p:nvPr/>
        </p:nvSpPr>
        <p:spPr>
          <a:xfrm>
            <a:off x="3047999" y="3647680"/>
            <a:ext cx="6096000" cy="707886"/>
          </a:xfrm>
          <a:prstGeom prst="rect">
            <a:avLst/>
          </a:prstGeom>
        </p:spPr>
        <p:txBody>
          <a:bodyPr>
            <a:spAutoFit/>
          </a:bodyPr>
          <a:lstStyle/>
          <a:p>
            <a:pPr algn="ctr"/>
            <a:r>
              <a:rPr lang="en-US" sz="2000" b="1" dirty="0">
                <a:solidFill>
                  <a:schemeClr val="bg1"/>
                </a:solidFill>
                <a:latin typeface="Franklin Gothic Medium" panose="020B0603020102020204" pitchFamily="34" charset="0"/>
              </a:rPr>
              <a:t>Decide which choice we believe is right and then take our decision to Heavenly Father in prayer.</a:t>
            </a:r>
          </a:p>
        </p:txBody>
      </p:sp>
      <p:sp>
        <p:nvSpPr>
          <p:cNvPr id="8" name="Rectangle 7">
            <a:extLst>
              <a:ext uri="{FF2B5EF4-FFF2-40B4-BE49-F238E27FC236}">
                <a16:creationId xmlns:a16="http://schemas.microsoft.com/office/drawing/2014/main" id="{961A41B3-EA7A-481D-85E3-B5A7C388BDD1}"/>
              </a:ext>
            </a:extLst>
          </p:cNvPr>
          <p:cNvSpPr/>
          <p:nvPr/>
        </p:nvSpPr>
        <p:spPr>
          <a:xfrm>
            <a:off x="2091393" y="4628699"/>
            <a:ext cx="8009208" cy="646331"/>
          </a:xfrm>
          <a:prstGeom prst="rect">
            <a:avLst/>
          </a:prstGeom>
        </p:spPr>
        <p:txBody>
          <a:bodyPr wrap="square">
            <a:spAutoFit/>
          </a:bodyPr>
          <a:lstStyle/>
          <a:p>
            <a:pPr algn="ctr"/>
            <a:r>
              <a:rPr lang="en-US" dirty="0">
                <a:solidFill>
                  <a:schemeClr val="bg1"/>
                </a:solidFill>
                <a:latin typeface="Franklin Gothic Medium" panose="020B0603020102020204" pitchFamily="34" charset="0"/>
              </a:rPr>
              <a:t>What lesson can we learn from Doctrine and Covenants 9:8 about what the Lord expects of us as we seek His direction and guidance? </a:t>
            </a:r>
          </a:p>
        </p:txBody>
      </p:sp>
      <p:sp>
        <p:nvSpPr>
          <p:cNvPr id="9" name="Rectangle 8">
            <a:extLst>
              <a:ext uri="{FF2B5EF4-FFF2-40B4-BE49-F238E27FC236}">
                <a16:creationId xmlns:a16="http://schemas.microsoft.com/office/drawing/2014/main" id="{E74BF960-AFFD-440B-BA23-746635C27954}"/>
              </a:ext>
            </a:extLst>
          </p:cNvPr>
          <p:cNvSpPr/>
          <p:nvPr/>
        </p:nvSpPr>
        <p:spPr>
          <a:xfrm>
            <a:off x="2506390" y="5411835"/>
            <a:ext cx="7179213" cy="400110"/>
          </a:xfrm>
          <a:prstGeom prst="rect">
            <a:avLst/>
          </a:prstGeom>
        </p:spPr>
        <p:txBody>
          <a:bodyPr wrap="square">
            <a:spAutoFit/>
          </a:bodyPr>
          <a:lstStyle/>
          <a:p>
            <a:pPr algn="ctr"/>
            <a:r>
              <a:rPr lang="en-US" sz="2000" dirty="0">
                <a:solidFill>
                  <a:schemeClr val="bg1"/>
                </a:solidFill>
                <a:latin typeface="Franklin Gothic Medium" panose="020B0603020102020204" pitchFamily="34" charset="0"/>
              </a:rPr>
              <a:t>Receiving and recognizing revelation require effort on our part.</a:t>
            </a:r>
          </a:p>
        </p:txBody>
      </p:sp>
    </p:spTree>
    <p:extLst>
      <p:ext uri="{BB962C8B-B14F-4D97-AF65-F5344CB8AC3E}">
        <p14:creationId xmlns:p14="http://schemas.microsoft.com/office/powerpoint/2010/main" val="3354656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32"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out)">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P spid="9"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850</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 Black</vt:lpstr>
      <vt:lpstr>Bahnschrift SemiBold SemiConden</vt:lpstr>
      <vt:lpstr>Bahnschrift SemiLight SemiConde</vt:lpstr>
      <vt:lpstr>Calibri</vt:lpstr>
      <vt:lpstr>Century Gothic</vt:lpstr>
      <vt:lpstr>Franklin Gothic Medium</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447</cp:revision>
  <dcterms:created xsi:type="dcterms:W3CDTF">2018-08-29T04:26:39Z</dcterms:created>
  <dcterms:modified xsi:type="dcterms:W3CDTF">2018-09-13T04:08:12Z</dcterms:modified>
</cp:coreProperties>
</file>