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7" r:id="rId1"/>
  </p:sldMasterIdLst>
  <p:notesMasterIdLst>
    <p:notesMasterId r:id="rId17"/>
  </p:notesMasterIdLst>
  <p:sldIdLst>
    <p:sldId id="29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3399"/>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42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757157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553730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2394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75148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88193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898821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497389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62010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64512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54091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98816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6240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6080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11609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56041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68178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9/12/2018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a:p>
        </p:txBody>
      </p:sp>
    </p:spTree>
    <p:extLst>
      <p:ext uri="{BB962C8B-B14F-4D97-AF65-F5344CB8AC3E}">
        <p14:creationId xmlns:p14="http://schemas.microsoft.com/office/powerpoint/2010/main" val="1697931843"/>
      </p:ext>
    </p:extLst>
  </p:cSld>
  <p:clrMap bg1="dk1" tx1="lt1" bg2="dk2" tx2="lt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 id="2147484069" r:id="rId12"/>
    <p:sldLayoutId id="2147484070" r:id="rId13"/>
    <p:sldLayoutId id="2147484071" r:id="rId14"/>
    <p:sldLayoutId id="2147484072" r:id="rId15"/>
    <p:sldLayoutId id="2147484073" r:id="rId16"/>
    <p:sldLayoutId id="214748407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60000"/>
                <a:lumOff val="40000"/>
              </a:schemeClr>
            </a:gs>
            <a:gs pos="59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1"/>
                </a:solidFill>
              </a:rPr>
              <a:t>Doctrine and Covenants </a:t>
            </a:r>
          </a:p>
          <a:p>
            <a:r>
              <a:rPr lang="en-US" sz="2400" b="1" dirty="0">
                <a:solidFill>
                  <a:schemeClr val="bg1"/>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bg1"/>
                </a:solidFill>
                <a:latin typeface="Bahnschrift SemiBold SemiConden" panose="020B0502040204020203" pitchFamily="34"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683B12B3-27B7-421A-9773-0BAD95EA0E93}"/>
              </a:ext>
            </a:extLst>
          </p:cNvPr>
          <p:cNvSpPr/>
          <p:nvPr/>
        </p:nvSpPr>
        <p:spPr>
          <a:xfrm>
            <a:off x="3048000" y="1067622"/>
            <a:ext cx="6096000" cy="646331"/>
          </a:xfrm>
          <a:prstGeom prst="rect">
            <a:avLst/>
          </a:prstGeom>
        </p:spPr>
        <p:txBody>
          <a:bodyPr>
            <a:spAutoFit/>
          </a:bodyPr>
          <a:lstStyle/>
          <a:p>
            <a:pPr algn="ctr"/>
            <a:r>
              <a:rPr lang="en-US" dirty="0">
                <a:solidFill>
                  <a:schemeClr val="bg1"/>
                </a:solidFill>
                <a:latin typeface="Georgia" panose="02040502050405020303" pitchFamily="18" charset="0"/>
              </a:rPr>
              <a:t> Why is it important to understand and recognize how the Lord communicates with us individually?</a:t>
            </a:r>
          </a:p>
        </p:txBody>
      </p:sp>
      <p:sp>
        <p:nvSpPr>
          <p:cNvPr id="3" name="Rectangle 2">
            <a:extLst>
              <a:ext uri="{FF2B5EF4-FFF2-40B4-BE49-F238E27FC236}">
                <a16:creationId xmlns:a16="http://schemas.microsoft.com/office/drawing/2014/main" id="{8DEF5B4E-D4A3-442B-9863-3E52927A3A0B}"/>
              </a:ext>
            </a:extLst>
          </p:cNvPr>
          <p:cNvSpPr/>
          <p:nvPr/>
        </p:nvSpPr>
        <p:spPr>
          <a:xfrm>
            <a:off x="1086596" y="2571452"/>
            <a:ext cx="6361125" cy="1200329"/>
          </a:xfrm>
          <a:prstGeom prst="rect">
            <a:avLst/>
          </a:prstGeom>
        </p:spPr>
        <p:txBody>
          <a:bodyPr wrap="square">
            <a:spAutoFit/>
          </a:bodyPr>
          <a:lstStyle/>
          <a:p>
            <a:r>
              <a:rPr lang="en-US" dirty="0">
                <a:solidFill>
                  <a:schemeClr val="bg1"/>
                </a:solidFill>
                <a:latin typeface="Georgia" panose="02040502050405020303" pitchFamily="18" charset="0"/>
              </a:rPr>
              <a:t>Therefore this is thy gift; apply unto it, and blessed art thou, for it shall deliver you out of the hands of your enemies, when, if it were not so, they would slay you and bring your soul to destruction.</a:t>
            </a:r>
          </a:p>
        </p:txBody>
      </p:sp>
      <p:sp>
        <p:nvSpPr>
          <p:cNvPr id="4" name="Rectangle 3">
            <a:extLst>
              <a:ext uri="{FF2B5EF4-FFF2-40B4-BE49-F238E27FC236}">
                <a16:creationId xmlns:a16="http://schemas.microsoft.com/office/drawing/2014/main" id="{1D6D01C7-A7FF-476C-8BF1-8C0D08117AB2}"/>
              </a:ext>
            </a:extLst>
          </p:cNvPr>
          <p:cNvSpPr/>
          <p:nvPr/>
        </p:nvSpPr>
        <p:spPr>
          <a:xfrm>
            <a:off x="1073345" y="2268483"/>
            <a:ext cx="3400290" cy="369332"/>
          </a:xfrm>
          <a:prstGeom prst="rect">
            <a:avLst/>
          </a:prstGeom>
        </p:spPr>
        <p:txBody>
          <a:bodyPr wrap="none">
            <a:spAutoFit/>
          </a:bodyPr>
          <a:lstStyle/>
          <a:p>
            <a:pPr algn="ctr"/>
            <a:r>
              <a:rPr lang="en-US" b="1" dirty="0">
                <a:solidFill>
                  <a:schemeClr val="bg1"/>
                </a:solidFill>
              </a:rPr>
              <a:t>Doctrine and Covenants 8:4.</a:t>
            </a:r>
          </a:p>
        </p:txBody>
      </p:sp>
      <p:sp>
        <p:nvSpPr>
          <p:cNvPr id="5" name="Rectangle 4">
            <a:extLst>
              <a:ext uri="{FF2B5EF4-FFF2-40B4-BE49-F238E27FC236}">
                <a16:creationId xmlns:a16="http://schemas.microsoft.com/office/drawing/2014/main" id="{B7234EC6-6947-4FD5-B6A6-333A028B81FB}"/>
              </a:ext>
            </a:extLst>
          </p:cNvPr>
          <p:cNvSpPr/>
          <p:nvPr/>
        </p:nvSpPr>
        <p:spPr>
          <a:xfrm>
            <a:off x="2786743" y="4259948"/>
            <a:ext cx="7053944" cy="369332"/>
          </a:xfrm>
          <a:prstGeom prst="rect">
            <a:avLst/>
          </a:prstGeom>
        </p:spPr>
        <p:txBody>
          <a:bodyPr wrap="square">
            <a:spAutoFit/>
          </a:bodyPr>
          <a:lstStyle/>
          <a:p>
            <a:r>
              <a:rPr lang="en-US" dirty="0">
                <a:solidFill>
                  <a:schemeClr val="bg1"/>
                </a:solidFill>
                <a:latin typeface="Georgia" panose="02040502050405020303" pitchFamily="18" charset="0"/>
              </a:rPr>
              <a:t>What do you think it means to “apply unto” the spirit of revelation?</a:t>
            </a:r>
          </a:p>
        </p:txBody>
      </p:sp>
      <p:sp>
        <p:nvSpPr>
          <p:cNvPr id="6" name="Rectangle 5">
            <a:extLst>
              <a:ext uri="{FF2B5EF4-FFF2-40B4-BE49-F238E27FC236}">
                <a16:creationId xmlns:a16="http://schemas.microsoft.com/office/drawing/2014/main" id="{261B35C3-1943-476B-B25B-1FE66A59B5EC}"/>
              </a:ext>
            </a:extLst>
          </p:cNvPr>
          <p:cNvSpPr/>
          <p:nvPr/>
        </p:nvSpPr>
        <p:spPr>
          <a:xfrm>
            <a:off x="3671298" y="4923361"/>
            <a:ext cx="4849404" cy="369332"/>
          </a:xfrm>
          <a:prstGeom prst="rect">
            <a:avLst/>
          </a:prstGeom>
        </p:spPr>
        <p:txBody>
          <a:bodyPr wrap="none">
            <a:spAutoFit/>
          </a:bodyPr>
          <a:lstStyle/>
          <a:p>
            <a:r>
              <a:rPr lang="en-US" b="1" dirty="0">
                <a:solidFill>
                  <a:schemeClr val="bg1"/>
                </a:solidFill>
                <a:latin typeface="Georgia" panose="02040502050405020303" pitchFamily="18" charset="0"/>
              </a:rPr>
              <a:t>To seek the guidance of the Holy Ghost.</a:t>
            </a:r>
          </a:p>
        </p:txBody>
      </p:sp>
    </p:spTree>
    <p:extLst>
      <p:ext uri="{BB962C8B-B14F-4D97-AF65-F5344CB8AC3E}">
        <p14:creationId xmlns:p14="http://schemas.microsoft.com/office/powerpoint/2010/main" val="219735809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504330F6-A296-466B-9134-16AB3BAA2A7C}"/>
              </a:ext>
            </a:extLst>
          </p:cNvPr>
          <p:cNvSpPr/>
          <p:nvPr/>
        </p:nvSpPr>
        <p:spPr>
          <a:xfrm>
            <a:off x="1924122" y="1088349"/>
            <a:ext cx="8343756" cy="369332"/>
          </a:xfrm>
          <a:prstGeom prst="rect">
            <a:avLst/>
          </a:prstGeom>
        </p:spPr>
        <p:txBody>
          <a:bodyPr wrap="square">
            <a:spAutoFit/>
          </a:bodyPr>
          <a:lstStyle/>
          <a:p>
            <a:r>
              <a:rPr lang="en-US" dirty="0">
                <a:solidFill>
                  <a:schemeClr val="bg1"/>
                </a:solidFill>
                <a:latin typeface="Georgia" panose="02040502050405020303" pitchFamily="18" charset="0"/>
              </a:rPr>
              <a:t>If we apply unto the spirit of revelation,___________________________. </a:t>
            </a:r>
          </a:p>
        </p:txBody>
      </p:sp>
      <p:sp>
        <p:nvSpPr>
          <p:cNvPr id="3" name="Rectangle 2">
            <a:extLst>
              <a:ext uri="{FF2B5EF4-FFF2-40B4-BE49-F238E27FC236}">
                <a16:creationId xmlns:a16="http://schemas.microsoft.com/office/drawing/2014/main" id="{B3DFDBEC-1204-490F-9091-CFDA30DC2AD8}"/>
              </a:ext>
            </a:extLst>
          </p:cNvPr>
          <p:cNvSpPr/>
          <p:nvPr/>
        </p:nvSpPr>
        <p:spPr>
          <a:xfrm>
            <a:off x="1609752" y="1850313"/>
            <a:ext cx="3249608" cy="369332"/>
          </a:xfrm>
          <a:prstGeom prst="rect">
            <a:avLst/>
          </a:prstGeom>
        </p:spPr>
        <p:txBody>
          <a:bodyPr wrap="none">
            <a:spAutoFit/>
          </a:bodyPr>
          <a:lstStyle/>
          <a:p>
            <a:r>
              <a:rPr lang="en-US" dirty="0">
                <a:solidFill>
                  <a:schemeClr val="bg1"/>
                </a:solidFill>
                <a:latin typeface="Georgia" panose="02040502050405020303" pitchFamily="18" charset="0"/>
              </a:rPr>
              <a:t>Doctrine and Covenants 8:4-5</a:t>
            </a:r>
          </a:p>
        </p:txBody>
      </p:sp>
      <p:sp>
        <p:nvSpPr>
          <p:cNvPr id="4" name="Rectangle 3">
            <a:extLst>
              <a:ext uri="{FF2B5EF4-FFF2-40B4-BE49-F238E27FC236}">
                <a16:creationId xmlns:a16="http://schemas.microsoft.com/office/drawing/2014/main" id="{8E188561-CC1B-402E-B05F-B0C4FF75237F}"/>
              </a:ext>
            </a:extLst>
          </p:cNvPr>
          <p:cNvSpPr/>
          <p:nvPr/>
        </p:nvSpPr>
        <p:spPr>
          <a:xfrm>
            <a:off x="5915174" y="1084043"/>
            <a:ext cx="4318811" cy="369332"/>
          </a:xfrm>
          <a:prstGeom prst="rect">
            <a:avLst/>
          </a:prstGeom>
        </p:spPr>
        <p:txBody>
          <a:bodyPr wrap="none">
            <a:spAutoFit/>
          </a:bodyPr>
          <a:lstStyle/>
          <a:p>
            <a:r>
              <a:rPr lang="en-US" u="sng" dirty="0">
                <a:solidFill>
                  <a:schemeClr val="bg1"/>
                </a:solidFill>
                <a:latin typeface="Georgia" panose="02040502050405020303" pitchFamily="18" charset="0"/>
              </a:rPr>
              <a:t>we can be delivered from evil and harm.</a:t>
            </a:r>
          </a:p>
        </p:txBody>
      </p:sp>
      <p:sp>
        <p:nvSpPr>
          <p:cNvPr id="5" name="Rectangle 4">
            <a:extLst>
              <a:ext uri="{FF2B5EF4-FFF2-40B4-BE49-F238E27FC236}">
                <a16:creationId xmlns:a16="http://schemas.microsoft.com/office/drawing/2014/main" id="{5D2FDFC4-7F06-4792-AC14-5A6FC5D4F5D4}"/>
              </a:ext>
            </a:extLst>
          </p:cNvPr>
          <p:cNvSpPr/>
          <p:nvPr/>
        </p:nvSpPr>
        <p:spPr>
          <a:xfrm>
            <a:off x="5001180" y="1850313"/>
            <a:ext cx="5581068" cy="1754326"/>
          </a:xfrm>
          <a:prstGeom prst="rect">
            <a:avLst/>
          </a:prstGeom>
        </p:spPr>
        <p:txBody>
          <a:bodyPr wrap="square">
            <a:spAutoFit/>
          </a:bodyPr>
          <a:lstStyle/>
          <a:p>
            <a:pPr fontAlgn="base"/>
            <a:r>
              <a:rPr lang="en-US" b="1" dirty="0">
                <a:solidFill>
                  <a:schemeClr val="bg1"/>
                </a:solidFill>
                <a:latin typeface="Palatino"/>
              </a:rPr>
              <a:t>4 </a:t>
            </a:r>
            <a:r>
              <a:rPr lang="en-US" dirty="0">
                <a:solidFill>
                  <a:schemeClr val="bg1"/>
                </a:solidFill>
                <a:latin typeface="Palatino"/>
              </a:rPr>
              <a:t>Therefore this is thy gift; apply unto it, and blessed art thou, for it shall deliver you out of the hands of your enemies, when, if it were not so, they would slay you and bring your soul to destruction.</a:t>
            </a:r>
          </a:p>
          <a:p>
            <a:pPr fontAlgn="base"/>
            <a:r>
              <a:rPr lang="en-US" b="1" dirty="0">
                <a:solidFill>
                  <a:schemeClr val="bg1"/>
                </a:solidFill>
                <a:latin typeface="Palatino"/>
              </a:rPr>
              <a:t>5 </a:t>
            </a:r>
            <a:r>
              <a:rPr lang="en-US" dirty="0">
                <a:solidFill>
                  <a:schemeClr val="bg1"/>
                </a:solidFill>
                <a:latin typeface="Palatino"/>
              </a:rPr>
              <a:t>Oh, remember these words, and keep my commandments. Remember, this is your gift.</a:t>
            </a:r>
            <a:endParaRPr lang="en-US" b="0" i="0" dirty="0">
              <a:solidFill>
                <a:schemeClr val="bg1"/>
              </a:solidFill>
              <a:effectLst/>
              <a:latin typeface="Palatino"/>
            </a:endParaRPr>
          </a:p>
        </p:txBody>
      </p:sp>
      <p:sp>
        <p:nvSpPr>
          <p:cNvPr id="8" name="Rectangle 7">
            <a:extLst>
              <a:ext uri="{FF2B5EF4-FFF2-40B4-BE49-F238E27FC236}">
                <a16:creationId xmlns:a16="http://schemas.microsoft.com/office/drawing/2014/main" id="{0E577CCE-E6BB-450D-9479-CA2723BBA897}"/>
              </a:ext>
            </a:extLst>
          </p:cNvPr>
          <p:cNvSpPr/>
          <p:nvPr/>
        </p:nvSpPr>
        <p:spPr>
          <a:xfrm>
            <a:off x="1720850" y="4563978"/>
            <a:ext cx="8750300" cy="646331"/>
          </a:xfrm>
          <a:prstGeom prst="rect">
            <a:avLst/>
          </a:prstGeom>
        </p:spPr>
        <p:txBody>
          <a:bodyPr wrap="square">
            <a:spAutoFit/>
          </a:bodyPr>
          <a:lstStyle/>
          <a:p>
            <a:pPr algn="ctr"/>
            <a:r>
              <a:rPr lang="en-US" dirty="0">
                <a:solidFill>
                  <a:schemeClr val="bg1"/>
                </a:solidFill>
                <a:latin typeface="Georgia" panose="02040502050405020303" pitchFamily="18" charset="0"/>
              </a:rPr>
              <a:t>How has the Lord used the power of revelation to protect you or someone you know from evil or harm?</a:t>
            </a:r>
          </a:p>
        </p:txBody>
      </p:sp>
    </p:spTree>
    <p:extLst>
      <p:ext uri="{BB962C8B-B14F-4D97-AF65-F5344CB8AC3E}">
        <p14:creationId xmlns:p14="http://schemas.microsoft.com/office/powerpoint/2010/main" val="273875024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32"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out)">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strVal val="#ppt_w*0.70"/>
                                          </p:val>
                                        </p:tav>
                                        <p:tav tm="100000">
                                          <p:val>
                                            <p:strVal val="#ppt_w"/>
                                          </p:val>
                                        </p:tav>
                                      </p:tavLst>
                                    </p:anim>
                                    <p:anim calcmode="lin" valueType="num">
                                      <p:cBhvr>
                                        <p:cTn id="21" dur="1000" fill="hold"/>
                                        <p:tgtEl>
                                          <p:spTgt spid="8"/>
                                        </p:tgtEl>
                                        <p:attrNameLst>
                                          <p:attrName>ppt_h</p:attrName>
                                        </p:attrNameLst>
                                      </p:cBhvr>
                                      <p:tavLst>
                                        <p:tav tm="0">
                                          <p:val>
                                            <p:strVal val="#ppt_h"/>
                                          </p:val>
                                        </p:tav>
                                        <p:tav tm="100000">
                                          <p:val>
                                            <p:strVal val="#ppt_h"/>
                                          </p:val>
                                        </p:tav>
                                      </p:tavLst>
                                    </p:anim>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D7E5CC3D-1339-43EB-B38E-DF333B95FA1E}"/>
              </a:ext>
            </a:extLst>
          </p:cNvPr>
          <p:cNvSpPr/>
          <p:nvPr/>
        </p:nvSpPr>
        <p:spPr>
          <a:xfrm>
            <a:off x="978687" y="890974"/>
            <a:ext cx="3847313" cy="369332"/>
          </a:xfrm>
          <a:prstGeom prst="rect">
            <a:avLst/>
          </a:prstGeom>
        </p:spPr>
        <p:txBody>
          <a:bodyPr wrap="square">
            <a:spAutoFit/>
          </a:bodyPr>
          <a:lstStyle/>
          <a:p>
            <a:r>
              <a:rPr lang="en-US" b="1" dirty="0">
                <a:solidFill>
                  <a:schemeClr val="bg1"/>
                </a:solidFill>
                <a:latin typeface="Georgia" panose="02040502050405020303" pitchFamily="18" charset="0"/>
              </a:rPr>
              <a:t>Doctrine and Covenants 8:6–9 </a:t>
            </a:r>
          </a:p>
        </p:txBody>
      </p:sp>
      <p:sp>
        <p:nvSpPr>
          <p:cNvPr id="3" name="Rectangle 2">
            <a:extLst>
              <a:ext uri="{FF2B5EF4-FFF2-40B4-BE49-F238E27FC236}">
                <a16:creationId xmlns:a16="http://schemas.microsoft.com/office/drawing/2014/main" id="{54AA591E-9855-4F4C-9B6A-C022F657E173}"/>
              </a:ext>
            </a:extLst>
          </p:cNvPr>
          <p:cNvSpPr/>
          <p:nvPr/>
        </p:nvSpPr>
        <p:spPr>
          <a:xfrm>
            <a:off x="2714305" y="2782669"/>
            <a:ext cx="6763390" cy="646331"/>
          </a:xfrm>
          <a:prstGeom prst="rect">
            <a:avLst/>
          </a:prstGeom>
        </p:spPr>
        <p:txBody>
          <a:bodyPr wrap="none">
            <a:spAutoFit/>
          </a:bodyPr>
          <a:lstStyle/>
          <a:p>
            <a:r>
              <a:rPr lang="en-US" sz="3600" dirty="0">
                <a:solidFill>
                  <a:schemeClr val="bg1"/>
                </a:solidFill>
                <a:latin typeface="Bahnschrift SemiLight SemiConde" panose="020B0502040204020203" pitchFamily="34" charset="0"/>
              </a:rPr>
              <a:t>Oliver Cowdery has the “gift of Aaron”</a:t>
            </a:r>
          </a:p>
        </p:txBody>
      </p:sp>
    </p:spTree>
    <p:extLst>
      <p:ext uri="{BB962C8B-B14F-4D97-AF65-F5344CB8AC3E}">
        <p14:creationId xmlns:p14="http://schemas.microsoft.com/office/powerpoint/2010/main" val="26345451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4" name="Rectangle 3">
            <a:extLst>
              <a:ext uri="{FF2B5EF4-FFF2-40B4-BE49-F238E27FC236}">
                <a16:creationId xmlns:a16="http://schemas.microsoft.com/office/drawing/2014/main" id="{A6899435-52B8-4AE0-85FB-0B66655542F4}"/>
              </a:ext>
            </a:extLst>
          </p:cNvPr>
          <p:cNvSpPr/>
          <p:nvPr/>
        </p:nvSpPr>
        <p:spPr>
          <a:xfrm>
            <a:off x="4172343" y="2182505"/>
            <a:ext cx="3847313" cy="369332"/>
          </a:xfrm>
          <a:prstGeom prst="rect">
            <a:avLst/>
          </a:prstGeom>
        </p:spPr>
        <p:txBody>
          <a:bodyPr wrap="square">
            <a:spAutoFit/>
          </a:bodyPr>
          <a:lstStyle/>
          <a:p>
            <a:r>
              <a:rPr lang="en-US" b="1" dirty="0">
                <a:solidFill>
                  <a:schemeClr val="bg1"/>
                </a:solidFill>
                <a:latin typeface="Georgia" panose="02040502050405020303" pitchFamily="18" charset="0"/>
              </a:rPr>
              <a:t>Doctrine and Covenants 8:7–8 </a:t>
            </a:r>
          </a:p>
        </p:txBody>
      </p:sp>
      <p:sp>
        <p:nvSpPr>
          <p:cNvPr id="3" name="Rectangle 2">
            <a:extLst>
              <a:ext uri="{FF2B5EF4-FFF2-40B4-BE49-F238E27FC236}">
                <a16:creationId xmlns:a16="http://schemas.microsoft.com/office/drawing/2014/main" id="{752082B3-B17E-4B31-8459-2830339025F5}"/>
              </a:ext>
            </a:extLst>
          </p:cNvPr>
          <p:cNvSpPr/>
          <p:nvPr/>
        </p:nvSpPr>
        <p:spPr>
          <a:xfrm>
            <a:off x="3394386" y="2551837"/>
            <a:ext cx="6096000" cy="1754326"/>
          </a:xfrm>
          <a:prstGeom prst="rect">
            <a:avLst/>
          </a:prstGeom>
        </p:spPr>
        <p:txBody>
          <a:bodyPr>
            <a:spAutoFit/>
          </a:bodyPr>
          <a:lstStyle/>
          <a:p>
            <a:pPr fontAlgn="base"/>
            <a:r>
              <a:rPr lang="en-US" b="1" dirty="0">
                <a:solidFill>
                  <a:schemeClr val="bg1"/>
                </a:solidFill>
                <a:latin typeface="Georgia" panose="02040502050405020303" pitchFamily="18" charset="0"/>
              </a:rPr>
              <a:t>7 </a:t>
            </a:r>
            <a:r>
              <a:rPr lang="en-US" dirty="0">
                <a:solidFill>
                  <a:schemeClr val="bg1"/>
                </a:solidFill>
                <a:latin typeface="Georgia" panose="02040502050405020303" pitchFamily="18" charset="0"/>
              </a:rPr>
              <a:t>Behold, there is no other power, save the power of God, that can cause this gift of Aaron to be with you.</a:t>
            </a:r>
          </a:p>
          <a:p>
            <a:pPr fontAlgn="base"/>
            <a:r>
              <a:rPr lang="en-US" b="1" dirty="0">
                <a:solidFill>
                  <a:schemeClr val="bg1"/>
                </a:solidFill>
                <a:latin typeface="Georgia" panose="02040502050405020303" pitchFamily="18" charset="0"/>
              </a:rPr>
              <a:t>8 </a:t>
            </a:r>
            <a:r>
              <a:rPr lang="en-US" dirty="0">
                <a:solidFill>
                  <a:schemeClr val="bg1"/>
                </a:solidFill>
                <a:latin typeface="Georgia" panose="02040502050405020303" pitchFamily="18" charset="0"/>
              </a:rPr>
              <a:t>Therefore, doubt not, for it is the gift of God; and you shall hold it in your hands, and do marvelous works; and no power shall be able to take it away out of your hands, for it is the work of God.</a:t>
            </a:r>
            <a:endParaRPr lang="en-US" b="0" i="0" dirty="0">
              <a:solidFill>
                <a:schemeClr val="bg1"/>
              </a:solidFill>
              <a:effectLst/>
              <a:latin typeface="Georgia" panose="02040502050405020303" pitchFamily="18" charset="0"/>
            </a:endParaRPr>
          </a:p>
        </p:txBody>
      </p:sp>
    </p:spTree>
    <p:extLst>
      <p:ext uri="{BB962C8B-B14F-4D97-AF65-F5344CB8AC3E}">
        <p14:creationId xmlns:p14="http://schemas.microsoft.com/office/powerpoint/2010/main" val="14033978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7B5DECF3-D19D-4CC4-A593-319976DE032E}"/>
              </a:ext>
            </a:extLst>
          </p:cNvPr>
          <p:cNvSpPr/>
          <p:nvPr/>
        </p:nvSpPr>
        <p:spPr>
          <a:xfrm>
            <a:off x="1426950" y="1216752"/>
            <a:ext cx="4110421" cy="369332"/>
          </a:xfrm>
          <a:prstGeom prst="rect">
            <a:avLst/>
          </a:prstGeom>
        </p:spPr>
        <p:txBody>
          <a:bodyPr wrap="none">
            <a:spAutoFit/>
          </a:bodyPr>
          <a:lstStyle/>
          <a:p>
            <a:r>
              <a:rPr lang="en-US" b="1" dirty="0">
                <a:solidFill>
                  <a:schemeClr val="bg1"/>
                </a:solidFill>
                <a:latin typeface="Georgia" panose="02040502050405020303" pitchFamily="18" charset="0"/>
              </a:rPr>
              <a:t>Doctrine and Covenants 8:10–12.</a:t>
            </a:r>
          </a:p>
        </p:txBody>
      </p:sp>
      <p:sp>
        <p:nvSpPr>
          <p:cNvPr id="3" name="Rectangle 2">
            <a:extLst>
              <a:ext uri="{FF2B5EF4-FFF2-40B4-BE49-F238E27FC236}">
                <a16:creationId xmlns:a16="http://schemas.microsoft.com/office/drawing/2014/main" id="{D0EB90A7-AE73-402E-8637-934F78F185A1}"/>
              </a:ext>
            </a:extLst>
          </p:cNvPr>
          <p:cNvSpPr/>
          <p:nvPr/>
        </p:nvSpPr>
        <p:spPr>
          <a:xfrm>
            <a:off x="2710069" y="2551837"/>
            <a:ext cx="6771861" cy="1754326"/>
          </a:xfrm>
          <a:prstGeom prst="rect">
            <a:avLst/>
          </a:prstGeom>
        </p:spPr>
        <p:txBody>
          <a:bodyPr wrap="square">
            <a:spAutoFit/>
          </a:bodyPr>
          <a:lstStyle/>
          <a:p>
            <a:pPr algn="ctr"/>
            <a:r>
              <a:rPr lang="en-US" sz="3600" dirty="0">
                <a:solidFill>
                  <a:schemeClr val="bg1"/>
                </a:solidFill>
              </a:rPr>
              <a:t>“The Lord promises Oliver Cowdery the gift to translate if he exercises faith”.</a:t>
            </a:r>
          </a:p>
        </p:txBody>
      </p:sp>
    </p:spTree>
    <p:extLst>
      <p:ext uri="{BB962C8B-B14F-4D97-AF65-F5344CB8AC3E}">
        <p14:creationId xmlns:p14="http://schemas.microsoft.com/office/powerpoint/2010/main" val="23014397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E1DCB8EB-146F-4C42-8511-C177FFA5E2E5}"/>
              </a:ext>
            </a:extLst>
          </p:cNvPr>
          <p:cNvSpPr/>
          <p:nvPr/>
        </p:nvSpPr>
        <p:spPr>
          <a:xfrm>
            <a:off x="3048000" y="1051748"/>
            <a:ext cx="6096000" cy="646331"/>
          </a:xfrm>
          <a:prstGeom prst="rect">
            <a:avLst/>
          </a:prstGeom>
        </p:spPr>
        <p:txBody>
          <a:bodyPr>
            <a:spAutoFit/>
          </a:bodyPr>
          <a:lstStyle/>
          <a:p>
            <a:pPr algn="ctr"/>
            <a:r>
              <a:rPr lang="en-US" b="1" dirty="0">
                <a:solidFill>
                  <a:schemeClr val="bg1"/>
                </a:solidFill>
                <a:latin typeface="Georgia" panose="02040502050405020303" pitchFamily="18" charset="0"/>
              </a:rPr>
              <a:t>“If we pray with faith and an honest heart, we can receive knowledge from God.”</a:t>
            </a:r>
          </a:p>
        </p:txBody>
      </p:sp>
      <p:sp>
        <p:nvSpPr>
          <p:cNvPr id="3" name="Rectangle 2">
            <a:extLst>
              <a:ext uri="{FF2B5EF4-FFF2-40B4-BE49-F238E27FC236}">
                <a16:creationId xmlns:a16="http://schemas.microsoft.com/office/drawing/2014/main" id="{6B433C32-5E88-4D3F-8323-078753E40750}"/>
              </a:ext>
            </a:extLst>
          </p:cNvPr>
          <p:cNvSpPr/>
          <p:nvPr/>
        </p:nvSpPr>
        <p:spPr>
          <a:xfrm>
            <a:off x="1900197" y="2118762"/>
            <a:ext cx="4035079" cy="369332"/>
          </a:xfrm>
          <a:prstGeom prst="rect">
            <a:avLst/>
          </a:prstGeom>
        </p:spPr>
        <p:txBody>
          <a:bodyPr wrap="none">
            <a:spAutoFit/>
          </a:bodyPr>
          <a:lstStyle/>
          <a:p>
            <a:r>
              <a:rPr lang="en-US" b="1" dirty="0">
                <a:solidFill>
                  <a:schemeClr val="bg1"/>
                </a:solidFill>
                <a:latin typeface="Georgia" panose="02040502050405020303" pitchFamily="18" charset="0"/>
              </a:rPr>
              <a:t>Doctrine and Covenants 8:10–12</a:t>
            </a:r>
          </a:p>
        </p:txBody>
      </p:sp>
      <p:sp>
        <p:nvSpPr>
          <p:cNvPr id="4" name="Rectangle 3">
            <a:extLst>
              <a:ext uri="{FF2B5EF4-FFF2-40B4-BE49-F238E27FC236}">
                <a16:creationId xmlns:a16="http://schemas.microsoft.com/office/drawing/2014/main" id="{3B5AF0BD-7211-40D7-ACAC-75D64BFFECE2}"/>
              </a:ext>
            </a:extLst>
          </p:cNvPr>
          <p:cNvSpPr/>
          <p:nvPr/>
        </p:nvSpPr>
        <p:spPr>
          <a:xfrm>
            <a:off x="1900197" y="2488094"/>
            <a:ext cx="8595525" cy="2031325"/>
          </a:xfrm>
          <a:prstGeom prst="rect">
            <a:avLst/>
          </a:prstGeom>
        </p:spPr>
        <p:txBody>
          <a:bodyPr wrap="square">
            <a:spAutoFit/>
          </a:bodyPr>
          <a:lstStyle/>
          <a:p>
            <a:pPr fontAlgn="base"/>
            <a:r>
              <a:rPr lang="en-US" b="1" dirty="0">
                <a:solidFill>
                  <a:schemeClr val="bg1"/>
                </a:solidFill>
                <a:latin typeface="Georgia" panose="02040502050405020303" pitchFamily="18" charset="0"/>
              </a:rPr>
              <a:t>10 </a:t>
            </a:r>
            <a:r>
              <a:rPr lang="en-US" dirty="0">
                <a:solidFill>
                  <a:schemeClr val="bg1"/>
                </a:solidFill>
                <a:latin typeface="Georgia" panose="02040502050405020303" pitchFamily="18" charset="0"/>
              </a:rPr>
              <a:t>Remember that without faith you can do nothing; therefore ask in faith. Trifle not with these things; do not ask for that which you ought not.</a:t>
            </a:r>
          </a:p>
          <a:p>
            <a:pPr fontAlgn="base"/>
            <a:r>
              <a:rPr lang="en-US" b="1" dirty="0">
                <a:solidFill>
                  <a:schemeClr val="bg1"/>
                </a:solidFill>
                <a:latin typeface="Georgia" panose="02040502050405020303" pitchFamily="18" charset="0"/>
              </a:rPr>
              <a:t>11 </a:t>
            </a:r>
            <a:r>
              <a:rPr lang="en-US" dirty="0">
                <a:solidFill>
                  <a:schemeClr val="bg1"/>
                </a:solidFill>
                <a:latin typeface="Georgia" panose="02040502050405020303" pitchFamily="18" charset="0"/>
              </a:rPr>
              <a:t>Ask that you may know the mysteries of God, and that you may translate and receive knowledge from all those ancient records which have been hid up, that are sacred; and according to your faith shall it be done unto you.</a:t>
            </a:r>
          </a:p>
          <a:p>
            <a:pPr fontAlgn="base"/>
            <a:r>
              <a:rPr lang="en-US" b="1" dirty="0">
                <a:solidFill>
                  <a:schemeClr val="bg1"/>
                </a:solidFill>
                <a:latin typeface="Georgia" panose="02040502050405020303" pitchFamily="18" charset="0"/>
              </a:rPr>
              <a:t>12 </a:t>
            </a:r>
            <a:r>
              <a:rPr lang="en-US" dirty="0">
                <a:solidFill>
                  <a:schemeClr val="bg1"/>
                </a:solidFill>
                <a:latin typeface="Georgia" panose="02040502050405020303" pitchFamily="18" charset="0"/>
              </a:rPr>
              <a:t>Behold, it is I that have spoken it; and I am the same that spake unto you from the beginning. Amen</a:t>
            </a:r>
            <a:endParaRPr lang="en-US" b="0" i="0" dirty="0">
              <a:solidFill>
                <a:schemeClr val="bg1"/>
              </a:solidFill>
              <a:effectLst/>
              <a:latin typeface="Georgia" panose="02040502050405020303" pitchFamily="18" charset="0"/>
            </a:endParaRPr>
          </a:p>
        </p:txBody>
      </p:sp>
      <p:sp>
        <p:nvSpPr>
          <p:cNvPr id="5" name="Rectangle 4">
            <a:extLst>
              <a:ext uri="{FF2B5EF4-FFF2-40B4-BE49-F238E27FC236}">
                <a16:creationId xmlns:a16="http://schemas.microsoft.com/office/drawing/2014/main" id="{A71BA21D-E393-4017-8CAD-6746273FD980}"/>
              </a:ext>
            </a:extLst>
          </p:cNvPr>
          <p:cNvSpPr/>
          <p:nvPr/>
        </p:nvSpPr>
        <p:spPr>
          <a:xfrm>
            <a:off x="2164701" y="5418839"/>
            <a:ext cx="7862598" cy="646331"/>
          </a:xfrm>
          <a:prstGeom prst="rect">
            <a:avLst/>
          </a:prstGeom>
        </p:spPr>
        <p:txBody>
          <a:bodyPr wrap="square">
            <a:spAutoFit/>
          </a:bodyPr>
          <a:lstStyle/>
          <a:p>
            <a:pPr algn="ctr"/>
            <a:r>
              <a:rPr lang="en-US" b="1" dirty="0">
                <a:solidFill>
                  <a:schemeClr val="bg1"/>
                </a:solidFill>
                <a:latin typeface="Georgia" panose="02040502050405020303" pitchFamily="18" charset="0"/>
              </a:rPr>
              <a:t>If you were in Oliver’s situation, how do you think this counsel would help you?</a:t>
            </a:r>
          </a:p>
        </p:txBody>
      </p:sp>
    </p:spTree>
    <p:extLst>
      <p:ext uri="{BB962C8B-B14F-4D97-AF65-F5344CB8AC3E}">
        <p14:creationId xmlns:p14="http://schemas.microsoft.com/office/powerpoint/2010/main" val="88505850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TextBox 1">
            <a:extLst>
              <a:ext uri="{FF2B5EF4-FFF2-40B4-BE49-F238E27FC236}">
                <a16:creationId xmlns:a16="http://schemas.microsoft.com/office/drawing/2014/main" id="{0F5DC5D5-B7EB-4034-81D1-87ADB4FC2C6A}"/>
              </a:ext>
            </a:extLst>
          </p:cNvPr>
          <p:cNvSpPr txBox="1"/>
          <p:nvPr/>
        </p:nvSpPr>
        <p:spPr>
          <a:xfrm>
            <a:off x="1901279" y="2921168"/>
            <a:ext cx="8389441" cy="1015663"/>
          </a:xfrm>
          <a:prstGeom prst="rect">
            <a:avLst/>
          </a:prstGeom>
          <a:noFill/>
        </p:spPr>
        <p:txBody>
          <a:bodyPr wrap="square" rtlCol="0">
            <a:spAutoFit/>
          </a:bodyPr>
          <a:lstStyle/>
          <a:p>
            <a:pPr algn="ctr"/>
            <a:r>
              <a:rPr lang="en-US" sz="6000" dirty="0">
                <a:solidFill>
                  <a:schemeClr val="bg1"/>
                </a:solidFill>
                <a:latin typeface="Bahnschrift SemiLight SemiConde" panose="020B0502040204020203" pitchFamily="34" charset="0"/>
              </a:rPr>
              <a:t>Doctrine and Covenants 8</a:t>
            </a:r>
          </a:p>
        </p:txBody>
      </p:sp>
    </p:spTree>
    <p:extLst>
      <p:ext uri="{BB962C8B-B14F-4D97-AF65-F5344CB8AC3E}">
        <p14:creationId xmlns:p14="http://schemas.microsoft.com/office/powerpoint/2010/main" val="489781348"/>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D7E9CCC0-851E-4C62-9C5B-560E37FA2D5A}"/>
              </a:ext>
            </a:extLst>
          </p:cNvPr>
          <p:cNvSpPr/>
          <p:nvPr/>
        </p:nvSpPr>
        <p:spPr>
          <a:xfrm>
            <a:off x="3048000" y="3105835"/>
            <a:ext cx="6096000" cy="1200329"/>
          </a:xfrm>
          <a:prstGeom prst="rect">
            <a:avLst/>
          </a:prstGeom>
        </p:spPr>
        <p:txBody>
          <a:bodyPr>
            <a:spAutoFit/>
          </a:bodyPr>
          <a:lstStyle/>
          <a:p>
            <a:pPr algn="ctr"/>
            <a:r>
              <a:rPr lang="en-US" sz="3600" dirty="0">
                <a:solidFill>
                  <a:schemeClr val="bg1"/>
                </a:solidFill>
                <a:latin typeface="Bahnschrift SemiLight SemiConde" panose="020B0502040204020203" pitchFamily="34" charset="0"/>
              </a:rPr>
              <a:t>“The Lord promises Oliver Cowdery the gift of revelation”</a:t>
            </a:r>
          </a:p>
        </p:txBody>
      </p:sp>
      <p:sp>
        <p:nvSpPr>
          <p:cNvPr id="4" name="Rectangle 3">
            <a:extLst>
              <a:ext uri="{FF2B5EF4-FFF2-40B4-BE49-F238E27FC236}">
                <a16:creationId xmlns:a16="http://schemas.microsoft.com/office/drawing/2014/main" id="{D4847A15-F80C-4527-8A26-30494A38E652}"/>
              </a:ext>
            </a:extLst>
          </p:cNvPr>
          <p:cNvSpPr/>
          <p:nvPr/>
        </p:nvSpPr>
        <p:spPr>
          <a:xfrm>
            <a:off x="1290147" y="1246722"/>
            <a:ext cx="3928255" cy="369332"/>
          </a:xfrm>
          <a:prstGeom prst="rect">
            <a:avLst/>
          </a:prstGeom>
        </p:spPr>
        <p:txBody>
          <a:bodyPr wrap="none">
            <a:spAutoFit/>
          </a:bodyPr>
          <a:lstStyle/>
          <a:p>
            <a:r>
              <a:rPr lang="en-US" b="1" dirty="0">
                <a:solidFill>
                  <a:schemeClr val="bg1"/>
                </a:solidFill>
                <a:latin typeface="Arial Black" panose="020B0A04020102020204" pitchFamily="34" charset="0"/>
              </a:rPr>
              <a:t>Doctrine and Covenants 8:1–5</a:t>
            </a:r>
          </a:p>
        </p:txBody>
      </p:sp>
    </p:spTree>
    <p:extLst>
      <p:ext uri="{BB962C8B-B14F-4D97-AF65-F5344CB8AC3E}">
        <p14:creationId xmlns:p14="http://schemas.microsoft.com/office/powerpoint/2010/main" val="3452031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642BB463-37AA-4556-B0F0-6A3BD9D24439}"/>
              </a:ext>
            </a:extLst>
          </p:cNvPr>
          <p:cNvSpPr/>
          <p:nvPr/>
        </p:nvSpPr>
        <p:spPr>
          <a:xfrm>
            <a:off x="3128833" y="1438612"/>
            <a:ext cx="5811968" cy="369332"/>
          </a:xfrm>
          <a:prstGeom prst="rect">
            <a:avLst/>
          </a:prstGeom>
        </p:spPr>
        <p:txBody>
          <a:bodyPr wrap="square">
            <a:spAutoFit/>
          </a:bodyPr>
          <a:lstStyle/>
          <a:p>
            <a:r>
              <a:rPr lang="en-US" dirty="0">
                <a:solidFill>
                  <a:schemeClr val="bg1"/>
                </a:solidFill>
                <a:latin typeface="Georgia" panose="02040502050405020303" pitchFamily="18" charset="0"/>
              </a:rPr>
              <a:t>What can we do to make our prayers more meaningful?</a:t>
            </a:r>
          </a:p>
        </p:txBody>
      </p:sp>
      <p:sp>
        <p:nvSpPr>
          <p:cNvPr id="3" name="Rectangle 2">
            <a:extLst>
              <a:ext uri="{FF2B5EF4-FFF2-40B4-BE49-F238E27FC236}">
                <a16:creationId xmlns:a16="http://schemas.microsoft.com/office/drawing/2014/main" id="{AACC6D53-BCB8-4644-A522-B59950B82460}"/>
              </a:ext>
            </a:extLst>
          </p:cNvPr>
          <p:cNvSpPr/>
          <p:nvPr/>
        </p:nvSpPr>
        <p:spPr>
          <a:xfrm>
            <a:off x="3614390" y="2782669"/>
            <a:ext cx="4963218" cy="369332"/>
          </a:xfrm>
          <a:prstGeom prst="rect">
            <a:avLst/>
          </a:prstGeom>
        </p:spPr>
        <p:txBody>
          <a:bodyPr wrap="none">
            <a:spAutoFit/>
          </a:bodyPr>
          <a:lstStyle/>
          <a:p>
            <a:r>
              <a:rPr lang="en-US" dirty="0">
                <a:solidFill>
                  <a:schemeClr val="bg1"/>
                </a:solidFill>
                <a:latin typeface="Georgia" panose="02040502050405020303" pitchFamily="18" charset="0"/>
              </a:rPr>
              <a:t>How can we know when God is speaking to us?</a:t>
            </a:r>
          </a:p>
        </p:txBody>
      </p:sp>
      <p:sp>
        <p:nvSpPr>
          <p:cNvPr id="4" name="Rectangle 3">
            <a:extLst>
              <a:ext uri="{FF2B5EF4-FFF2-40B4-BE49-F238E27FC236}">
                <a16:creationId xmlns:a16="http://schemas.microsoft.com/office/drawing/2014/main" id="{2ECD0BAF-7583-4298-A2AF-261520D93188}"/>
              </a:ext>
            </a:extLst>
          </p:cNvPr>
          <p:cNvSpPr/>
          <p:nvPr/>
        </p:nvSpPr>
        <p:spPr>
          <a:xfrm>
            <a:off x="1894449" y="4865391"/>
            <a:ext cx="8251038" cy="369332"/>
          </a:xfrm>
          <a:prstGeom prst="rect">
            <a:avLst/>
          </a:prstGeom>
        </p:spPr>
        <p:txBody>
          <a:bodyPr wrap="square">
            <a:spAutoFit/>
          </a:bodyPr>
          <a:lstStyle/>
          <a:p>
            <a:r>
              <a:rPr lang="en-US" dirty="0">
                <a:solidFill>
                  <a:schemeClr val="bg1"/>
                </a:solidFill>
                <a:latin typeface="Georgia" panose="02040502050405020303" pitchFamily="18" charset="0"/>
              </a:rPr>
              <a:t>Why do you think it is important to understand the answers to these questions?</a:t>
            </a:r>
          </a:p>
        </p:txBody>
      </p:sp>
    </p:spTree>
    <p:extLst>
      <p:ext uri="{BB962C8B-B14F-4D97-AF65-F5344CB8AC3E}">
        <p14:creationId xmlns:p14="http://schemas.microsoft.com/office/powerpoint/2010/main" val="89512611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AF6433AF-EB24-4006-8026-5E142EC0D75C}"/>
              </a:ext>
            </a:extLst>
          </p:cNvPr>
          <p:cNvSpPr/>
          <p:nvPr/>
        </p:nvSpPr>
        <p:spPr>
          <a:xfrm>
            <a:off x="1051669" y="993503"/>
            <a:ext cx="3453189" cy="369332"/>
          </a:xfrm>
          <a:prstGeom prst="rect">
            <a:avLst/>
          </a:prstGeom>
        </p:spPr>
        <p:txBody>
          <a:bodyPr wrap="none">
            <a:spAutoFit/>
          </a:bodyPr>
          <a:lstStyle/>
          <a:p>
            <a:r>
              <a:rPr lang="en-US" b="1" dirty="0">
                <a:solidFill>
                  <a:schemeClr val="bg1"/>
                </a:solidFill>
                <a:latin typeface="Georgia" panose="02040502050405020303" pitchFamily="18" charset="0"/>
              </a:rPr>
              <a:t>Doctrine and Covenants 8:1</a:t>
            </a:r>
          </a:p>
        </p:txBody>
      </p:sp>
      <p:sp>
        <p:nvSpPr>
          <p:cNvPr id="3" name="Rectangle 2">
            <a:extLst>
              <a:ext uri="{FF2B5EF4-FFF2-40B4-BE49-F238E27FC236}">
                <a16:creationId xmlns:a16="http://schemas.microsoft.com/office/drawing/2014/main" id="{3A122E1D-857A-411E-931F-3D843A171309}"/>
              </a:ext>
            </a:extLst>
          </p:cNvPr>
          <p:cNvSpPr/>
          <p:nvPr/>
        </p:nvSpPr>
        <p:spPr>
          <a:xfrm>
            <a:off x="1051669" y="1362835"/>
            <a:ext cx="4195745" cy="3693319"/>
          </a:xfrm>
          <a:prstGeom prst="rect">
            <a:avLst/>
          </a:prstGeom>
        </p:spPr>
        <p:txBody>
          <a:bodyPr wrap="square">
            <a:spAutoFit/>
          </a:bodyPr>
          <a:lstStyle/>
          <a:p>
            <a:r>
              <a:rPr lang="en-US" dirty="0">
                <a:solidFill>
                  <a:schemeClr val="bg1"/>
                </a:solidFill>
                <a:latin typeface="Palatino"/>
              </a:rPr>
              <a:t>Oliver Cowdery, verily, verily, I say unto you, that assuredly as the Lord </a:t>
            </a:r>
            <a:r>
              <a:rPr lang="en-US" dirty="0" err="1">
                <a:solidFill>
                  <a:schemeClr val="bg1"/>
                </a:solidFill>
                <a:latin typeface="Palatino"/>
              </a:rPr>
              <a:t>liveth</a:t>
            </a:r>
            <a:r>
              <a:rPr lang="en-US" dirty="0">
                <a:solidFill>
                  <a:schemeClr val="bg1"/>
                </a:solidFill>
                <a:latin typeface="Palatino"/>
              </a:rPr>
              <a:t>, who is your God and your Redeemer, even so surely shall you receive a knowledge of whatsoever things you shall ask in faith, with an honest heart, believing that you shall receive a knowledge concerning the engravings of old records, which are ancient, which contain those parts of my scripture of which has been spoken by the manifestation of my Spirit.</a:t>
            </a:r>
            <a:endParaRPr lang="en-US" dirty="0">
              <a:solidFill>
                <a:schemeClr val="bg1"/>
              </a:solidFill>
            </a:endParaRPr>
          </a:p>
        </p:txBody>
      </p:sp>
      <p:sp>
        <p:nvSpPr>
          <p:cNvPr id="4" name="Rectangle 3">
            <a:extLst>
              <a:ext uri="{FF2B5EF4-FFF2-40B4-BE49-F238E27FC236}">
                <a16:creationId xmlns:a16="http://schemas.microsoft.com/office/drawing/2014/main" id="{DE363ED4-A247-47FF-A890-C9D82CBEEFC3}"/>
              </a:ext>
            </a:extLst>
          </p:cNvPr>
          <p:cNvSpPr/>
          <p:nvPr/>
        </p:nvSpPr>
        <p:spPr>
          <a:xfrm>
            <a:off x="5675084" y="1945221"/>
            <a:ext cx="6096000" cy="646331"/>
          </a:xfrm>
          <a:prstGeom prst="rect">
            <a:avLst/>
          </a:prstGeom>
        </p:spPr>
        <p:txBody>
          <a:bodyPr>
            <a:spAutoFit/>
          </a:bodyPr>
          <a:lstStyle/>
          <a:p>
            <a:pPr algn="ctr"/>
            <a:r>
              <a:rPr lang="en-US" b="1" dirty="0">
                <a:solidFill>
                  <a:schemeClr val="bg1"/>
                </a:solidFill>
                <a:latin typeface="Georgia" panose="02040502050405020303" pitchFamily="18" charset="0"/>
              </a:rPr>
              <a:t>What instruction did the Lord give to Oliver about how to pray?</a:t>
            </a:r>
          </a:p>
        </p:txBody>
      </p:sp>
      <p:sp>
        <p:nvSpPr>
          <p:cNvPr id="5" name="Rectangle 4">
            <a:extLst>
              <a:ext uri="{FF2B5EF4-FFF2-40B4-BE49-F238E27FC236}">
                <a16:creationId xmlns:a16="http://schemas.microsoft.com/office/drawing/2014/main" id="{C5879E0E-FE20-4A1E-AC72-757D8B9E70A1}"/>
              </a:ext>
            </a:extLst>
          </p:cNvPr>
          <p:cNvSpPr/>
          <p:nvPr/>
        </p:nvSpPr>
        <p:spPr>
          <a:xfrm>
            <a:off x="5977960" y="3645799"/>
            <a:ext cx="5490249" cy="646331"/>
          </a:xfrm>
          <a:prstGeom prst="rect">
            <a:avLst/>
          </a:prstGeom>
        </p:spPr>
        <p:txBody>
          <a:bodyPr wrap="square">
            <a:spAutoFit/>
          </a:bodyPr>
          <a:lstStyle/>
          <a:p>
            <a:pPr algn="ctr"/>
            <a:r>
              <a:rPr lang="en-US" b="1" dirty="0">
                <a:solidFill>
                  <a:schemeClr val="bg1"/>
                </a:solidFill>
                <a:latin typeface="Georgia" panose="02040502050405020303" pitchFamily="18" charset="0"/>
              </a:rPr>
              <a:t>What do you think it means to “ask in faith, with an honest heart”?</a:t>
            </a:r>
          </a:p>
        </p:txBody>
      </p:sp>
    </p:spTree>
    <p:extLst>
      <p:ext uri="{BB962C8B-B14F-4D97-AF65-F5344CB8AC3E}">
        <p14:creationId xmlns:p14="http://schemas.microsoft.com/office/powerpoint/2010/main" val="35757531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1+#ppt_w/2"/>
                                          </p:val>
                                        </p:tav>
                                        <p:tav tm="100000">
                                          <p:val>
                                            <p:strVal val="#ppt_x"/>
                                          </p:val>
                                        </p:tav>
                                      </p:tavLst>
                                    </p:anim>
                                    <p:anim calcmode="lin" valueType="num">
                                      <p:cBhvr additive="base">
                                        <p:cTn id="8" dur="125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250" fill="hold"/>
                                        <p:tgtEl>
                                          <p:spTgt spid="5"/>
                                        </p:tgtEl>
                                        <p:attrNameLst>
                                          <p:attrName>ppt_x</p:attrName>
                                        </p:attrNameLst>
                                      </p:cBhvr>
                                      <p:tavLst>
                                        <p:tav tm="0">
                                          <p:val>
                                            <p:strVal val="1+#ppt_w/2"/>
                                          </p:val>
                                        </p:tav>
                                        <p:tav tm="100000">
                                          <p:val>
                                            <p:strVal val="#ppt_x"/>
                                          </p:val>
                                        </p:tav>
                                      </p:tavLst>
                                    </p:anim>
                                    <p:anim calcmode="lin" valueType="num">
                                      <p:cBhvr additive="base">
                                        <p:cTn id="14" dur="1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1F8FEB12-95E6-41A9-9310-CBFA876CF5C9}"/>
              </a:ext>
            </a:extLst>
          </p:cNvPr>
          <p:cNvSpPr/>
          <p:nvPr/>
        </p:nvSpPr>
        <p:spPr>
          <a:xfrm>
            <a:off x="1187267" y="1299420"/>
            <a:ext cx="9303658" cy="369332"/>
          </a:xfrm>
          <a:prstGeom prst="rect">
            <a:avLst/>
          </a:prstGeom>
        </p:spPr>
        <p:txBody>
          <a:bodyPr wrap="square">
            <a:spAutoFit/>
          </a:bodyPr>
          <a:lstStyle/>
          <a:p>
            <a:r>
              <a:rPr lang="en-US" b="1" dirty="0">
                <a:solidFill>
                  <a:schemeClr val="bg1"/>
                </a:solidFill>
              </a:rPr>
              <a:t>If we pray_____________________________, we can receive____________________</a:t>
            </a:r>
          </a:p>
        </p:txBody>
      </p:sp>
      <p:sp>
        <p:nvSpPr>
          <p:cNvPr id="5" name="Rectangle 4">
            <a:extLst>
              <a:ext uri="{FF2B5EF4-FFF2-40B4-BE49-F238E27FC236}">
                <a16:creationId xmlns:a16="http://schemas.microsoft.com/office/drawing/2014/main" id="{11638D19-0CF9-4C76-B26F-5F2CEB8267FE}"/>
              </a:ext>
            </a:extLst>
          </p:cNvPr>
          <p:cNvSpPr/>
          <p:nvPr/>
        </p:nvSpPr>
        <p:spPr>
          <a:xfrm>
            <a:off x="2327719" y="1301710"/>
            <a:ext cx="3485249" cy="369332"/>
          </a:xfrm>
          <a:prstGeom prst="rect">
            <a:avLst/>
          </a:prstGeom>
        </p:spPr>
        <p:txBody>
          <a:bodyPr wrap="none">
            <a:spAutoFit/>
          </a:bodyPr>
          <a:lstStyle/>
          <a:p>
            <a:r>
              <a:rPr lang="en-US" b="1" u="sng" dirty="0">
                <a:solidFill>
                  <a:schemeClr val="bg1"/>
                </a:solidFill>
              </a:rPr>
              <a:t>with faith and an honest heart</a:t>
            </a:r>
          </a:p>
        </p:txBody>
      </p:sp>
      <p:sp>
        <p:nvSpPr>
          <p:cNvPr id="6" name="Rectangle 5">
            <a:extLst>
              <a:ext uri="{FF2B5EF4-FFF2-40B4-BE49-F238E27FC236}">
                <a16:creationId xmlns:a16="http://schemas.microsoft.com/office/drawing/2014/main" id="{1BFB1CE4-5902-4132-AC3C-C60D7FC2BD5D}"/>
              </a:ext>
            </a:extLst>
          </p:cNvPr>
          <p:cNvSpPr/>
          <p:nvPr/>
        </p:nvSpPr>
        <p:spPr>
          <a:xfrm>
            <a:off x="7498662" y="1299420"/>
            <a:ext cx="2658100" cy="369332"/>
          </a:xfrm>
          <a:prstGeom prst="rect">
            <a:avLst/>
          </a:prstGeom>
        </p:spPr>
        <p:txBody>
          <a:bodyPr wrap="none">
            <a:spAutoFit/>
          </a:bodyPr>
          <a:lstStyle/>
          <a:p>
            <a:r>
              <a:rPr lang="en-US" b="1" u="sng" dirty="0">
                <a:solidFill>
                  <a:schemeClr val="bg1"/>
                </a:solidFill>
              </a:rPr>
              <a:t>knowledge from God.</a:t>
            </a:r>
          </a:p>
        </p:txBody>
      </p:sp>
      <p:sp>
        <p:nvSpPr>
          <p:cNvPr id="8" name="Rectangle 7">
            <a:extLst>
              <a:ext uri="{FF2B5EF4-FFF2-40B4-BE49-F238E27FC236}">
                <a16:creationId xmlns:a16="http://schemas.microsoft.com/office/drawing/2014/main" id="{32A471D5-4C3C-4100-AAB7-35EB7B61AD77}"/>
              </a:ext>
            </a:extLst>
          </p:cNvPr>
          <p:cNvSpPr/>
          <p:nvPr/>
        </p:nvSpPr>
        <p:spPr>
          <a:xfrm>
            <a:off x="841830" y="2670407"/>
            <a:ext cx="9840684" cy="369332"/>
          </a:xfrm>
          <a:prstGeom prst="rect">
            <a:avLst/>
          </a:prstGeom>
        </p:spPr>
        <p:txBody>
          <a:bodyPr wrap="square">
            <a:spAutoFit/>
          </a:bodyPr>
          <a:lstStyle/>
          <a:p>
            <a:pPr algn="ctr"/>
            <a:r>
              <a:rPr lang="en-US" dirty="0">
                <a:solidFill>
                  <a:schemeClr val="bg1"/>
                </a:solidFill>
                <a:latin typeface="Georgia" panose="02040502050405020303" pitchFamily="18" charset="0"/>
              </a:rPr>
              <a:t>Why do you think our faith and sincerity affect our ability to receive knowledge from God?</a:t>
            </a:r>
          </a:p>
        </p:txBody>
      </p:sp>
      <p:sp>
        <p:nvSpPr>
          <p:cNvPr id="9" name="Rectangle 8">
            <a:extLst>
              <a:ext uri="{FF2B5EF4-FFF2-40B4-BE49-F238E27FC236}">
                <a16:creationId xmlns:a16="http://schemas.microsoft.com/office/drawing/2014/main" id="{EF253E11-5FB2-4E99-8A7C-9B767A8956B0}"/>
              </a:ext>
            </a:extLst>
          </p:cNvPr>
          <p:cNvSpPr/>
          <p:nvPr/>
        </p:nvSpPr>
        <p:spPr>
          <a:xfrm>
            <a:off x="1119007" y="4318393"/>
            <a:ext cx="3252814" cy="369332"/>
          </a:xfrm>
          <a:prstGeom prst="rect">
            <a:avLst/>
          </a:prstGeom>
        </p:spPr>
        <p:txBody>
          <a:bodyPr wrap="none">
            <a:spAutoFit/>
          </a:bodyPr>
          <a:lstStyle/>
          <a:p>
            <a:r>
              <a:rPr lang="en-US" dirty="0">
                <a:solidFill>
                  <a:schemeClr val="bg1"/>
                </a:solidFill>
                <a:latin typeface="Georgia" panose="02040502050405020303" pitchFamily="18" charset="0"/>
              </a:rPr>
              <a:t>Doctrine and Covenants 8:2-3</a:t>
            </a:r>
          </a:p>
        </p:txBody>
      </p:sp>
      <p:sp>
        <p:nvSpPr>
          <p:cNvPr id="10" name="Rectangle 9">
            <a:extLst>
              <a:ext uri="{FF2B5EF4-FFF2-40B4-BE49-F238E27FC236}">
                <a16:creationId xmlns:a16="http://schemas.microsoft.com/office/drawing/2014/main" id="{B4DDBB88-55C5-4AB8-859E-6D3432B41C30}"/>
              </a:ext>
            </a:extLst>
          </p:cNvPr>
          <p:cNvSpPr/>
          <p:nvPr/>
        </p:nvSpPr>
        <p:spPr>
          <a:xfrm>
            <a:off x="4772181" y="3625896"/>
            <a:ext cx="6096000" cy="1754326"/>
          </a:xfrm>
          <a:prstGeom prst="rect">
            <a:avLst/>
          </a:prstGeom>
        </p:spPr>
        <p:txBody>
          <a:bodyPr>
            <a:spAutoFit/>
          </a:bodyPr>
          <a:lstStyle/>
          <a:p>
            <a:pPr fontAlgn="base"/>
            <a:r>
              <a:rPr lang="en-US" b="1" dirty="0">
                <a:solidFill>
                  <a:schemeClr val="bg1"/>
                </a:solidFill>
                <a:latin typeface="Georgia" panose="02040502050405020303" pitchFamily="18" charset="0"/>
              </a:rPr>
              <a:t>2 </a:t>
            </a:r>
            <a:r>
              <a:rPr lang="en-US" dirty="0">
                <a:solidFill>
                  <a:schemeClr val="bg1"/>
                </a:solidFill>
                <a:latin typeface="Georgia" panose="02040502050405020303" pitchFamily="18" charset="0"/>
              </a:rPr>
              <a:t>Yea, behold, I will tell you in your mind and in your heart, by the Holy Ghost, which shall come upon you and which shall dwell in your heart.</a:t>
            </a:r>
          </a:p>
          <a:p>
            <a:pPr fontAlgn="base"/>
            <a:r>
              <a:rPr lang="en-US" b="1" dirty="0">
                <a:solidFill>
                  <a:schemeClr val="bg1"/>
                </a:solidFill>
                <a:latin typeface="Georgia" panose="02040502050405020303" pitchFamily="18" charset="0"/>
              </a:rPr>
              <a:t>3 </a:t>
            </a:r>
            <a:r>
              <a:rPr lang="en-US" dirty="0">
                <a:solidFill>
                  <a:schemeClr val="bg1"/>
                </a:solidFill>
                <a:latin typeface="Georgia" panose="02040502050405020303" pitchFamily="18" charset="0"/>
              </a:rPr>
              <a:t>Now, behold, this is the spirit of revelation; behold, this is the spirit by which Moses brought the children of Israel through the Red Sea on dry ground.</a:t>
            </a:r>
            <a:endParaRPr lang="en-US" b="0" i="0" dirty="0">
              <a:solidFill>
                <a:schemeClr val="bg1"/>
              </a:solidFill>
              <a:effectLst/>
              <a:latin typeface="Georgia" panose="02040502050405020303" pitchFamily="18" charset="0"/>
            </a:endParaRPr>
          </a:p>
        </p:txBody>
      </p:sp>
      <p:sp>
        <p:nvSpPr>
          <p:cNvPr id="11" name="Left Brace 10">
            <a:extLst>
              <a:ext uri="{FF2B5EF4-FFF2-40B4-BE49-F238E27FC236}">
                <a16:creationId xmlns:a16="http://schemas.microsoft.com/office/drawing/2014/main" id="{0AFF5BCA-EA27-4BEB-AF13-19CA20DB19DE}"/>
              </a:ext>
            </a:extLst>
          </p:cNvPr>
          <p:cNvSpPr/>
          <p:nvPr/>
        </p:nvSpPr>
        <p:spPr>
          <a:xfrm>
            <a:off x="4371821" y="3614057"/>
            <a:ext cx="606579" cy="1799772"/>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51882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1000"/>
                                        <p:tgtEl>
                                          <p:spTgt spid="6"/>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vertic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randombar(horizontal)">
                                      <p:cBhvr>
                                        <p:cTn id="20" dur="1000"/>
                                        <p:tgtEl>
                                          <p:spTgt spid="9"/>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10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99735AC3-A2B2-4549-ABC0-2FDC42DE62A6}"/>
              </a:ext>
            </a:extLst>
          </p:cNvPr>
          <p:cNvSpPr/>
          <p:nvPr/>
        </p:nvSpPr>
        <p:spPr>
          <a:xfrm>
            <a:off x="3317328" y="1212334"/>
            <a:ext cx="5121915" cy="369332"/>
          </a:xfrm>
          <a:prstGeom prst="rect">
            <a:avLst/>
          </a:prstGeom>
        </p:spPr>
        <p:txBody>
          <a:bodyPr wrap="none">
            <a:spAutoFit/>
          </a:bodyPr>
          <a:lstStyle/>
          <a:p>
            <a:r>
              <a:rPr lang="en-US" dirty="0">
                <a:solidFill>
                  <a:schemeClr val="bg1"/>
                </a:solidFill>
                <a:latin typeface="Georgia" panose="02040502050405020303" pitchFamily="18" charset="0"/>
              </a:rPr>
              <a:t>How did God inspire Moses to part the Red Sea?</a:t>
            </a:r>
          </a:p>
        </p:txBody>
      </p:sp>
      <p:sp>
        <p:nvSpPr>
          <p:cNvPr id="3" name="Rectangle 2">
            <a:extLst>
              <a:ext uri="{FF2B5EF4-FFF2-40B4-BE49-F238E27FC236}">
                <a16:creationId xmlns:a16="http://schemas.microsoft.com/office/drawing/2014/main" id="{5EA2BC83-4A63-4876-948D-196E217C396C}"/>
              </a:ext>
            </a:extLst>
          </p:cNvPr>
          <p:cNvSpPr/>
          <p:nvPr/>
        </p:nvSpPr>
        <p:spPr>
          <a:xfrm>
            <a:off x="4239054" y="1821934"/>
            <a:ext cx="3278462" cy="369332"/>
          </a:xfrm>
          <a:prstGeom prst="rect">
            <a:avLst/>
          </a:prstGeom>
        </p:spPr>
        <p:txBody>
          <a:bodyPr wrap="none">
            <a:spAutoFit/>
          </a:bodyPr>
          <a:lstStyle/>
          <a:p>
            <a:pPr algn="ctr"/>
            <a:r>
              <a:rPr lang="en-US" b="1" dirty="0">
                <a:solidFill>
                  <a:schemeClr val="bg1"/>
                </a:solidFill>
                <a:latin typeface="Georgia" panose="02040502050405020303" pitchFamily="18" charset="0"/>
              </a:rPr>
              <a:t>By the spirit of revelation.</a:t>
            </a:r>
          </a:p>
        </p:txBody>
      </p:sp>
      <p:sp>
        <p:nvSpPr>
          <p:cNvPr id="4" name="Rectangle 3">
            <a:extLst>
              <a:ext uri="{FF2B5EF4-FFF2-40B4-BE49-F238E27FC236}">
                <a16:creationId xmlns:a16="http://schemas.microsoft.com/office/drawing/2014/main" id="{E5B16D21-889E-4912-A500-65241C7CC74D}"/>
              </a:ext>
            </a:extLst>
          </p:cNvPr>
          <p:cNvSpPr/>
          <p:nvPr/>
        </p:nvSpPr>
        <p:spPr>
          <a:xfrm>
            <a:off x="3048000" y="3105834"/>
            <a:ext cx="6096000" cy="646331"/>
          </a:xfrm>
          <a:prstGeom prst="rect">
            <a:avLst/>
          </a:prstGeom>
        </p:spPr>
        <p:txBody>
          <a:bodyPr>
            <a:spAutoFit/>
          </a:bodyPr>
          <a:lstStyle/>
          <a:p>
            <a:pPr algn="ctr"/>
            <a:r>
              <a:rPr lang="en-US" dirty="0">
                <a:solidFill>
                  <a:schemeClr val="bg1"/>
                </a:solidFill>
                <a:latin typeface="Georgia" panose="02040502050405020303" pitchFamily="18" charset="0"/>
              </a:rPr>
              <a:t>What truth do we learn from these verses about how the Lord may speak to us?</a:t>
            </a:r>
          </a:p>
        </p:txBody>
      </p:sp>
      <p:sp>
        <p:nvSpPr>
          <p:cNvPr id="5" name="Rectangle 4">
            <a:extLst>
              <a:ext uri="{FF2B5EF4-FFF2-40B4-BE49-F238E27FC236}">
                <a16:creationId xmlns:a16="http://schemas.microsoft.com/office/drawing/2014/main" id="{6E5B49CE-DE48-4249-9434-FC9ABB09C61A}"/>
              </a:ext>
            </a:extLst>
          </p:cNvPr>
          <p:cNvSpPr/>
          <p:nvPr/>
        </p:nvSpPr>
        <p:spPr>
          <a:xfrm>
            <a:off x="3048000" y="4020402"/>
            <a:ext cx="6096000" cy="646331"/>
          </a:xfrm>
          <a:prstGeom prst="rect">
            <a:avLst/>
          </a:prstGeom>
        </p:spPr>
        <p:txBody>
          <a:bodyPr>
            <a:spAutoFit/>
          </a:bodyPr>
          <a:lstStyle/>
          <a:p>
            <a:pPr algn="ctr"/>
            <a:r>
              <a:rPr lang="en-US" b="1" dirty="0">
                <a:solidFill>
                  <a:schemeClr val="bg1"/>
                </a:solidFill>
                <a:latin typeface="Georgia" panose="02040502050405020303" pitchFamily="18" charset="0"/>
              </a:rPr>
              <a:t>The Lord speaks to our minds and hearts by the power of the Holy Ghost.</a:t>
            </a:r>
          </a:p>
        </p:txBody>
      </p:sp>
    </p:spTree>
    <p:extLst>
      <p:ext uri="{BB962C8B-B14F-4D97-AF65-F5344CB8AC3E}">
        <p14:creationId xmlns:p14="http://schemas.microsoft.com/office/powerpoint/2010/main" val="223577828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2" name="Rectangle 1">
            <a:extLst>
              <a:ext uri="{FF2B5EF4-FFF2-40B4-BE49-F238E27FC236}">
                <a16:creationId xmlns:a16="http://schemas.microsoft.com/office/drawing/2014/main" id="{E226A5C5-5DFB-4068-AEF2-80A9680BC37B}"/>
              </a:ext>
            </a:extLst>
          </p:cNvPr>
          <p:cNvSpPr/>
          <p:nvPr/>
        </p:nvSpPr>
        <p:spPr>
          <a:xfrm>
            <a:off x="700535" y="890974"/>
            <a:ext cx="6096000" cy="646331"/>
          </a:xfrm>
          <a:prstGeom prst="rect">
            <a:avLst/>
          </a:prstGeom>
        </p:spPr>
        <p:txBody>
          <a:bodyPr>
            <a:spAutoFit/>
          </a:bodyPr>
          <a:lstStyle/>
          <a:p>
            <a:pPr algn="ctr"/>
            <a:r>
              <a:rPr lang="en-US" dirty="0">
                <a:solidFill>
                  <a:schemeClr val="bg1"/>
                </a:solidFill>
                <a:latin typeface="Georgia" panose="02040502050405020303" pitchFamily="18" charset="0"/>
              </a:rPr>
              <a:t>In what ways does the Lord speak to our minds? In what ways does He speak to our hearts?</a:t>
            </a:r>
          </a:p>
        </p:txBody>
      </p:sp>
      <p:pic>
        <p:nvPicPr>
          <p:cNvPr id="4" name="Picture 3">
            <a:extLst>
              <a:ext uri="{FF2B5EF4-FFF2-40B4-BE49-F238E27FC236}">
                <a16:creationId xmlns:a16="http://schemas.microsoft.com/office/drawing/2014/main" id="{5C550C88-D8AE-4490-A634-9F3198ED207D}"/>
              </a:ext>
            </a:extLst>
          </p:cNvPr>
          <p:cNvPicPr/>
          <p:nvPr/>
        </p:nvPicPr>
        <p:blipFill rotWithShape="1">
          <a:blip r:embed="rId2"/>
          <a:srcRect l="44551" t="47320" r="28366" b="10205"/>
          <a:stretch/>
        </p:blipFill>
        <p:spPr bwMode="auto">
          <a:xfrm>
            <a:off x="7990794" y="1537305"/>
            <a:ext cx="2183720" cy="2487004"/>
          </a:xfrm>
          <a:prstGeom prst="rect">
            <a:avLst/>
          </a:prstGeom>
          <a:ln>
            <a:noFill/>
          </a:ln>
          <a:extLst>
            <a:ext uri="{53640926-AAD7-44D8-BBD7-CCE9431645EC}">
              <a14:shadowObscured xmlns:a14="http://schemas.microsoft.com/office/drawing/2010/main"/>
            </a:ext>
          </a:extLst>
        </p:spPr>
      </p:pic>
      <p:sp>
        <p:nvSpPr>
          <p:cNvPr id="6" name="Rectangle 5">
            <a:extLst>
              <a:ext uri="{FF2B5EF4-FFF2-40B4-BE49-F238E27FC236}">
                <a16:creationId xmlns:a16="http://schemas.microsoft.com/office/drawing/2014/main" id="{EAFCD92B-5582-4452-9DDB-71BE98D2710D}"/>
              </a:ext>
            </a:extLst>
          </p:cNvPr>
          <p:cNvSpPr/>
          <p:nvPr/>
        </p:nvSpPr>
        <p:spPr>
          <a:xfrm>
            <a:off x="1262743" y="3198865"/>
            <a:ext cx="5762172" cy="179564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9073F154-A8F9-4054-B474-53DE2A239E20}"/>
              </a:ext>
            </a:extLst>
          </p:cNvPr>
          <p:cNvSpPr txBox="1"/>
          <p:nvPr/>
        </p:nvSpPr>
        <p:spPr>
          <a:xfrm>
            <a:off x="2691281" y="3178629"/>
            <a:ext cx="4333634" cy="1815882"/>
          </a:xfrm>
          <a:prstGeom prst="rect">
            <a:avLst/>
          </a:prstGeom>
          <a:noFill/>
        </p:spPr>
        <p:txBody>
          <a:bodyPr wrap="square" rtlCol="0">
            <a:spAutoFit/>
          </a:bodyPr>
          <a:lstStyle/>
          <a:p>
            <a:r>
              <a:rPr lang="en-US" sz="1600" dirty="0">
                <a:solidFill>
                  <a:schemeClr val="bg1"/>
                </a:solidFill>
                <a:latin typeface="Georgia" panose="02040502050405020303" pitchFamily="18" charset="0"/>
              </a:rPr>
              <a:t>“You can learn now, in your youth, to be led by the Holy Ghost. “As an Apostle I listen now to the same inspiration, coming from the same source, in the same way, that I listened to as a boy. The signal is much clearer now” (“Prayers and Answers,” Ensign, Nov. 1979,21).</a:t>
            </a:r>
          </a:p>
        </p:txBody>
      </p:sp>
      <p:pic>
        <p:nvPicPr>
          <p:cNvPr id="10" name="Picture 9">
            <a:extLst>
              <a:ext uri="{FF2B5EF4-FFF2-40B4-BE49-F238E27FC236}">
                <a16:creationId xmlns:a16="http://schemas.microsoft.com/office/drawing/2014/main" id="{017317BE-8754-4BBD-B728-1B2ADFF4CA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613" y="3305658"/>
            <a:ext cx="1263746" cy="1582057"/>
          </a:xfrm>
          <a:prstGeom prst="rect">
            <a:avLst/>
          </a:prstGeom>
        </p:spPr>
      </p:pic>
    </p:spTree>
    <p:extLst>
      <p:ext uri="{BB962C8B-B14F-4D97-AF65-F5344CB8AC3E}">
        <p14:creationId xmlns:p14="http://schemas.microsoft.com/office/powerpoint/2010/main" val="12893846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1000"/>
                                        <p:tgtEl>
                                          <p:spTgt spid="10"/>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10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7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16</a:t>
            </a:r>
          </a:p>
        </p:txBody>
      </p:sp>
      <p:sp>
        <p:nvSpPr>
          <p:cNvPr id="3" name="Rectangle 2">
            <a:extLst>
              <a:ext uri="{FF2B5EF4-FFF2-40B4-BE49-F238E27FC236}">
                <a16:creationId xmlns:a16="http://schemas.microsoft.com/office/drawing/2014/main" id="{9BD456AD-5E60-45E3-AF0B-93B8889C9B05}"/>
              </a:ext>
            </a:extLst>
          </p:cNvPr>
          <p:cNvSpPr/>
          <p:nvPr/>
        </p:nvSpPr>
        <p:spPr>
          <a:xfrm>
            <a:off x="1930400" y="1973943"/>
            <a:ext cx="7823199" cy="265613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BF140ADE-7D1D-4B5F-B3A0-1BBA3C5D2F6B}"/>
              </a:ext>
            </a:extLst>
          </p:cNvPr>
          <p:cNvSpPr txBox="1"/>
          <p:nvPr/>
        </p:nvSpPr>
        <p:spPr>
          <a:xfrm>
            <a:off x="3976914" y="2075527"/>
            <a:ext cx="5776685" cy="2554545"/>
          </a:xfrm>
          <a:prstGeom prst="rect">
            <a:avLst/>
          </a:prstGeom>
          <a:noFill/>
        </p:spPr>
        <p:txBody>
          <a:bodyPr wrap="square" rtlCol="0">
            <a:spAutoFit/>
          </a:bodyPr>
          <a:lstStyle/>
          <a:p>
            <a:r>
              <a:rPr lang="en-US" sz="1600" dirty="0">
                <a:solidFill>
                  <a:schemeClr val="bg1"/>
                </a:solidFill>
                <a:latin typeface="Georgia" panose="02040502050405020303" pitchFamily="18" charset="0"/>
              </a:rPr>
              <a:t>“An impression to the mind is very specific. “Detailed words can be heard or felt and written as though the instruction were being dictated. “A communication to the heart is a more general impression. The Lord often begins by giving impressions. Where there is a recognition of their importance and they are obeyed, one gains more capacity to receive more detailed instruction to the mind. An impression to the heart, if followed, is fortified by a more specific instruction to the mind” (“Helping Others to Be Spiritually Led” [address to CES religious educators, Aug. 11, 1998], 3–4,LDS.org).</a:t>
            </a:r>
          </a:p>
        </p:txBody>
      </p:sp>
      <p:pic>
        <p:nvPicPr>
          <p:cNvPr id="6" name="Picture 5">
            <a:extLst>
              <a:ext uri="{FF2B5EF4-FFF2-40B4-BE49-F238E27FC236}">
                <a16:creationId xmlns:a16="http://schemas.microsoft.com/office/drawing/2014/main" id="{4B44AC90-26E4-4264-B63D-85EA27561D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0058" y="2075526"/>
            <a:ext cx="1862826" cy="2511003"/>
          </a:xfrm>
          <a:prstGeom prst="rect">
            <a:avLst/>
          </a:prstGeom>
        </p:spPr>
      </p:pic>
    </p:spTree>
    <p:extLst>
      <p:ext uri="{BB962C8B-B14F-4D97-AF65-F5344CB8AC3E}">
        <p14:creationId xmlns:p14="http://schemas.microsoft.com/office/powerpoint/2010/main" val="320462748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633</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 Black</vt:lpstr>
      <vt:lpstr>Bahnschrift SemiBold SemiConden</vt:lpstr>
      <vt:lpstr>Bahnschrift SemiLight SemiConde</vt:lpstr>
      <vt:lpstr>Calibri</vt:lpstr>
      <vt:lpstr>Century Gothic</vt:lpstr>
      <vt:lpstr>Georgia</vt:lpstr>
      <vt:lpstr>Palatino</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400</cp:revision>
  <dcterms:created xsi:type="dcterms:W3CDTF">2018-08-29T04:26:39Z</dcterms:created>
  <dcterms:modified xsi:type="dcterms:W3CDTF">2018-09-13T01:26:53Z</dcterms:modified>
</cp:coreProperties>
</file>