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7" r:id="rId1"/>
  </p:sldMasterIdLst>
  <p:notesMasterIdLst>
    <p:notesMasterId r:id="rId19"/>
  </p:notesMasterIdLst>
  <p:sldIdLst>
    <p:sldId id="257" r:id="rId2"/>
    <p:sldId id="296" r:id="rId3"/>
    <p:sldId id="297" r:id="rId4"/>
    <p:sldId id="300" r:id="rId5"/>
    <p:sldId id="298" r:id="rId6"/>
    <p:sldId id="299" r:id="rId7"/>
    <p:sldId id="301" r:id="rId8"/>
    <p:sldId id="302" r:id="rId9"/>
    <p:sldId id="303" r:id="rId10"/>
    <p:sldId id="304" r:id="rId11"/>
    <p:sldId id="305" r:id="rId12"/>
    <p:sldId id="306" r:id="rId13"/>
    <p:sldId id="307" r:id="rId14"/>
    <p:sldId id="308" r:id="rId15"/>
    <p:sldId id="309" r:id="rId16"/>
    <p:sldId id="310" r:id="rId17"/>
    <p:sldId id="31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333399"/>
    <a:srgbClr val="13BD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8423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9/8/2018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757157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553730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2394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175148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88193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898821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497389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362010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645125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540913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1988160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6240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60806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3116096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2560414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a:p>
        </p:txBody>
      </p:sp>
    </p:spTree>
    <p:extLst>
      <p:ext uri="{BB962C8B-B14F-4D97-AF65-F5344CB8AC3E}">
        <p14:creationId xmlns:p14="http://schemas.microsoft.com/office/powerpoint/2010/main" val="3681789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5640873-EF0B-4AC7-AF11-57FEBA4985EA}" type="datetimeFigureOut">
              <a:rPr lang="en-US" smtClean="0"/>
              <a:t>9/8/2018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B93B05A-D8BA-4E04-8927-7D3B765C5B2D}" type="slidenum">
              <a:rPr lang="en-US" smtClean="0"/>
              <a:t>‹#›</a:t>
            </a:fld>
            <a:endParaRPr lang="en-US"/>
          </a:p>
        </p:txBody>
      </p:sp>
    </p:spTree>
    <p:extLst>
      <p:ext uri="{BB962C8B-B14F-4D97-AF65-F5344CB8AC3E}">
        <p14:creationId xmlns:p14="http://schemas.microsoft.com/office/powerpoint/2010/main" val="1697931843"/>
      </p:ext>
    </p:extLst>
  </p:cSld>
  <p:clrMap bg1="dk1" tx1="lt1" bg2="dk2" tx2="lt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 id="2147484069" r:id="rId12"/>
    <p:sldLayoutId id="2147484070" r:id="rId13"/>
    <p:sldLayoutId id="2147484071" r:id="rId14"/>
    <p:sldLayoutId id="2147484072" r:id="rId15"/>
    <p:sldLayoutId id="2147484073" r:id="rId16"/>
    <p:sldLayoutId id="214748407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2" descr="https://html1-f.scribdassets.com/8wio8d6utc4g5ese/images/1-6d60390e3c.jpg">
            <a:extLst>
              <a:ext uri="{FF2B5EF4-FFF2-40B4-BE49-F238E27FC236}">
                <a16:creationId xmlns:a16="http://schemas.microsoft.com/office/drawing/2014/main" id="{8714432E-B465-4713-8EDA-28D97892E5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1D6C131-35FA-4983-AC31-35AE48DD7274}"/>
              </a:ext>
            </a:extLst>
          </p:cNvPr>
          <p:cNvSpPr txBox="1"/>
          <p:nvPr/>
        </p:nvSpPr>
        <p:spPr>
          <a:xfrm>
            <a:off x="669551" y="2570923"/>
            <a:ext cx="4797287" cy="1200329"/>
          </a:xfrm>
          <a:prstGeom prst="rect">
            <a:avLst/>
          </a:prstGeom>
          <a:noFill/>
        </p:spPr>
        <p:txBody>
          <a:bodyPr wrap="square" rtlCol="0">
            <a:spAutoFit/>
          </a:bodyPr>
          <a:lstStyle/>
          <a:p>
            <a:pPr algn="ctr"/>
            <a:r>
              <a:rPr lang="en-US" sz="7200" b="1" dirty="0">
                <a:solidFill>
                  <a:srgbClr val="333399"/>
                </a:solidFill>
                <a:latin typeface="Bahnschrift SemiBold SemiConden" panose="020B0502040204020203" pitchFamily="34" charset="0"/>
              </a:rPr>
              <a:t>SEMINARY</a:t>
            </a:r>
          </a:p>
        </p:txBody>
      </p:sp>
      <p:sp>
        <p:nvSpPr>
          <p:cNvPr id="3" name="TextBox 2">
            <a:extLst>
              <a:ext uri="{FF2B5EF4-FFF2-40B4-BE49-F238E27FC236}">
                <a16:creationId xmlns:a16="http://schemas.microsoft.com/office/drawing/2014/main" id="{C2BA2AE8-AC07-4174-B245-A147523FB9B5}"/>
              </a:ext>
            </a:extLst>
          </p:cNvPr>
          <p:cNvSpPr txBox="1"/>
          <p:nvPr/>
        </p:nvSpPr>
        <p:spPr>
          <a:xfrm>
            <a:off x="6268278" y="5247862"/>
            <a:ext cx="4969565" cy="830997"/>
          </a:xfrm>
          <a:prstGeom prst="rect">
            <a:avLst/>
          </a:prstGeom>
          <a:noFill/>
        </p:spPr>
        <p:txBody>
          <a:bodyPr wrap="square" rtlCol="0">
            <a:spAutoFit/>
          </a:bodyPr>
          <a:lstStyle/>
          <a:p>
            <a:r>
              <a:rPr lang="en-US" sz="2400" b="1" dirty="0"/>
              <a:t>Doctrine and Covenants </a:t>
            </a:r>
          </a:p>
          <a:p>
            <a:r>
              <a:rPr lang="en-US" sz="2400" b="1" dirty="0"/>
              <a:t>and Church History</a:t>
            </a:r>
          </a:p>
        </p:txBody>
      </p:sp>
    </p:spTree>
    <p:extLst>
      <p:ext uri="{BB962C8B-B14F-4D97-AF65-F5344CB8AC3E}">
        <p14:creationId xmlns:p14="http://schemas.microsoft.com/office/powerpoint/2010/main" val="27762908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7700">
              <a:srgbClr val="5CC9E7"/>
            </a:gs>
            <a:gs pos="42490">
              <a:srgbClr val="42A7CC"/>
            </a:gs>
            <a:gs pos="47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sp>
        <p:nvSpPr>
          <p:cNvPr id="2" name="Rectangle 1">
            <a:extLst>
              <a:ext uri="{FF2B5EF4-FFF2-40B4-BE49-F238E27FC236}">
                <a16:creationId xmlns:a16="http://schemas.microsoft.com/office/drawing/2014/main" id="{797CAA3B-A550-4D23-9F61-846DEBB82938}"/>
              </a:ext>
            </a:extLst>
          </p:cNvPr>
          <p:cNvSpPr/>
          <p:nvPr/>
        </p:nvSpPr>
        <p:spPr>
          <a:xfrm>
            <a:off x="1091974" y="746702"/>
            <a:ext cx="8398412" cy="2031325"/>
          </a:xfrm>
          <a:prstGeom prst="rect">
            <a:avLst/>
          </a:prstGeom>
        </p:spPr>
        <p:txBody>
          <a:bodyPr wrap="square">
            <a:spAutoFit/>
          </a:bodyPr>
          <a:lstStyle/>
          <a:p>
            <a:r>
              <a:rPr lang="en-US" b="1" dirty="0"/>
              <a:t>As we seek answers from Heavenly Father, He will give us instruction. </a:t>
            </a:r>
          </a:p>
          <a:p>
            <a:endParaRPr lang="en-US" b="1" dirty="0"/>
          </a:p>
          <a:p>
            <a:r>
              <a:rPr lang="en-US" b="1" dirty="0"/>
              <a:t>The Lord will enlighten our minds through the Holy Ghost.</a:t>
            </a:r>
          </a:p>
          <a:p>
            <a:endParaRPr lang="en-US" b="1" dirty="0"/>
          </a:p>
          <a:p>
            <a:r>
              <a:rPr lang="en-US" b="1" dirty="0"/>
              <a:t>God knows our thoughts and the intents of our hearts. </a:t>
            </a:r>
          </a:p>
          <a:p>
            <a:endParaRPr lang="en-US" b="1" dirty="0"/>
          </a:p>
          <a:p>
            <a:r>
              <a:rPr lang="en-US" b="1" dirty="0"/>
              <a:t>When we have received revelation, we should treasure it up in our hearts</a:t>
            </a:r>
            <a:r>
              <a:rPr lang="en-US" dirty="0"/>
              <a:t>.</a:t>
            </a:r>
          </a:p>
        </p:txBody>
      </p:sp>
      <p:sp>
        <p:nvSpPr>
          <p:cNvPr id="3" name="Rectangle 2">
            <a:extLst>
              <a:ext uri="{FF2B5EF4-FFF2-40B4-BE49-F238E27FC236}">
                <a16:creationId xmlns:a16="http://schemas.microsoft.com/office/drawing/2014/main" id="{A2CAC32C-2EDF-425A-B21B-AB07E91D433C}"/>
              </a:ext>
            </a:extLst>
          </p:cNvPr>
          <p:cNvSpPr/>
          <p:nvPr/>
        </p:nvSpPr>
        <p:spPr>
          <a:xfrm>
            <a:off x="673823" y="2809874"/>
            <a:ext cx="10619268" cy="400110"/>
          </a:xfrm>
          <a:prstGeom prst="rect">
            <a:avLst/>
          </a:prstGeom>
        </p:spPr>
        <p:txBody>
          <a:bodyPr wrap="square">
            <a:spAutoFit/>
          </a:bodyPr>
          <a:lstStyle/>
          <a:p>
            <a:pPr algn="ctr"/>
            <a:r>
              <a:rPr lang="en-US" sz="2000" b="1" dirty="0">
                <a:solidFill>
                  <a:srgbClr val="FF6600"/>
                </a:solidFill>
                <a:latin typeface="Microsoft JhengHei" panose="020B0604030504040204" pitchFamily="34" charset="-120"/>
                <a:ea typeface="Microsoft JhengHei" panose="020B0604030504040204" pitchFamily="34" charset="-120"/>
              </a:rPr>
              <a:t>Why is it important for us to know that the Lord hears and answers our prayers?</a:t>
            </a:r>
          </a:p>
        </p:txBody>
      </p:sp>
      <p:sp>
        <p:nvSpPr>
          <p:cNvPr id="4" name="Rectangle 3">
            <a:extLst>
              <a:ext uri="{FF2B5EF4-FFF2-40B4-BE49-F238E27FC236}">
                <a16:creationId xmlns:a16="http://schemas.microsoft.com/office/drawing/2014/main" id="{58C0FA8E-F80C-4D8C-B404-8958BE66BCA1}"/>
              </a:ext>
            </a:extLst>
          </p:cNvPr>
          <p:cNvSpPr/>
          <p:nvPr/>
        </p:nvSpPr>
        <p:spPr>
          <a:xfrm>
            <a:off x="1078522" y="3376169"/>
            <a:ext cx="9809871" cy="400110"/>
          </a:xfrm>
          <a:prstGeom prst="rect">
            <a:avLst/>
          </a:prstGeom>
        </p:spPr>
        <p:txBody>
          <a:bodyPr wrap="square">
            <a:spAutoFit/>
          </a:bodyPr>
          <a:lstStyle/>
          <a:p>
            <a:pPr algn="ctr"/>
            <a:r>
              <a:rPr lang="en-US" sz="2000" b="1" dirty="0">
                <a:solidFill>
                  <a:srgbClr val="FF6600"/>
                </a:solidFill>
                <a:latin typeface="Microsoft JhengHei" panose="020B0604030504040204" pitchFamily="34" charset="-120"/>
                <a:ea typeface="Microsoft JhengHei" panose="020B0604030504040204" pitchFamily="34" charset="-120"/>
              </a:rPr>
              <a:t>What do you think it means that the Lord will “enlighten” our minds?</a:t>
            </a:r>
          </a:p>
        </p:txBody>
      </p:sp>
      <p:sp>
        <p:nvSpPr>
          <p:cNvPr id="5" name="Rectangle 4">
            <a:extLst>
              <a:ext uri="{FF2B5EF4-FFF2-40B4-BE49-F238E27FC236}">
                <a16:creationId xmlns:a16="http://schemas.microsoft.com/office/drawing/2014/main" id="{2672CC5F-BF89-4320-9CC8-D7F0C87DB916}"/>
              </a:ext>
            </a:extLst>
          </p:cNvPr>
          <p:cNvSpPr/>
          <p:nvPr/>
        </p:nvSpPr>
        <p:spPr>
          <a:xfrm>
            <a:off x="1430215" y="3957195"/>
            <a:ext cx="8853266" cy="707886"/>
          </a:xfrm>
          <a:prstGeom prst="rect">
            <a:avLst/>
          </a:prstGeom>
        </p:spPr>
        <p:txBody>
          <a:bodyPr wrap="square">
            <a:spAutoFit/>
          </a:bodyPr>
          <a:lstStyle/>
          <a:p>
            <a:pPr algn="ctr"/>
            <a:r>
              <a:rPr lang="en-US" sz="2000" b="1" dirty="0">
                <a:solidFill>
                  <a:srgbClr val="FF6600"/>
                </a:solidFill>
                <a:latin typeface="Microsoft JhengHei" panose="020B0604030504040204" pitchFamily="34" charset="-120"/>
                <a:ea typeface="Microsoft JhengHei" panose="020B0604030504040204" pitchFamily="34" charset="-120"/>
              </a:rPr>
              <a:t>Why is it important to know that only God knows our thoughts and the intents of our hearts?</a:t>
            </a:r>
          </a:p>
        </p:txBody>
      </p:sp>
      <p:sp>
        <p:nvSpPr>
          <p:cNvPr id="6" name="Rectangle 5">
            <a:extLst>
              <a:ext uri="{FF2B5EF4-FFF2-40B4-BE49-F238E27FC236}">
                <a16:creationId xmlns:a16="http://schemas.microsoft.com/office/drawing/2014/main" id="{8257E353-4784-4F43-ACAD-58FB8E87D453}"/>
              </a:ext>
            </a:extLst>
          </p:cNvPr>
          <p:cNvSpPr/>
          <p:nvPr/>
        </p:nvSpPr>
        <p:spPr>
          <a:xfrm>
            <a:off x="1908517" y="4699312"/>
            <a:ext cx="8853267" cy="400110"/>
          </a:xfrm>
          <a:prstGeom prst="rect">
            <a:avLst/>
          </a:prstGeom>
        </p:spPr>
        <p:txBody>
          <a:bodyPr wrap="square">
            <a:spAutoFit/>
          </a:bodyPr>
          <a:lstStyle/>
          <a:p>
            <a:r>
              <a:rPr lang="en-US" sz="2000" b="1" dirty="0">
                <a:solidFill>
                  <a:srgbClr val="FF6600"/>
                </a:solidFill>
                <a:latin typeface="Microsoft JhengHei" panose="020B0604030504040204" pitchFamily="34" charset="-120"/>
                <a:ea typeface="Microsoft JhengHei" panose="020B0604030504040204" pitchFamily="34" charset="-120"/>
              </a:rPr>
              <a:t>What do you think it means to “treasure up” the Lord’s words?</a:t>
            </a:r>
          </a:p>
        </p:txBody>
      </p:sp>
      <p:sp>
        <p:nvSpPr>
          <p:cNvPr id="8" name="Rectangle 7">
            <a:extLst>
              <a:ext uri="{FF2B5EF4-FFF2-40B4-BE49-F238E27FC236}">
                <a16:creationId xmlns:a16="http://schemas.microsoft.com/office/drawing/2014/main" id="{3D0E8546-EAD9-4F79-9B64-6B08230CF530}"/>
              </a:ext>
            </a:extLst>
          </p:cNvPr>
          <p:cNvSpPr/>
          <p:nvPr/>
        </p:nvSpPr>
        <p:spPr>
          <a:xfrm>
            <a:off x="2935457" y="5253014"/>
            <a:ext cx="6096000" cy="769441"/>
          </a:xfrm>
          <a:prstGeom prst="rect">
            <a:avLst/>
          </a:prstGeom>
        </p:spPr>
        <p:txBody>
          <a:bodyPr>
            <a:spAutoFit/>
          </a:bodyPr>
          <a:lstStyle/>
          <a:p>
            <a:pPr algn="ctr"/>
            <a:r>
              <a:rPr lang="en-US" sz="2200" b="1" dirty="0">
                <a:latin typeface="Calibri Light" panose="020F0302020204030204" pitchFamily="34" charset="0"/>
                <a:cs typeface="Calibri Light" panose="020F0302020204030204" pitchFamily="34" charset="0"/>
              </a:rPr>
              <a:t>To study, ponder, and act on the things the Lord reveals and to trust the revelation we receive</a:t>
            </a:r>
          </a:p>
        </p:txBody>
      </p:sp>
    </p:spTree>
    <p:extLst>
      <p:ext uri="{BB962C8B-B14F-4D97-AF65-F5344CB8AC3E}">
        <p14:creationId xmlns:p14="http://schemas.microsoft.com/office/powerpoint/2010/main" val="3742381285"/>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2">
                                            <p:txEl>
                                              <p:pRg st="0" end="0"/>
                                            </p:txEl>
                                          </p:spTgt>
                                        </p:tgtEl>
                                        <p:attrNameLst>
                                          <p:attrName>style.color</p:attrName>
                                        </p:attrNameLst>
                                      </p:cBhvr>
                                      <p:to>
                                        <p:clrVal>
                                          <a:srgbClr val="000000"/>
                                        </p:clrVal>
                                      </p:to>
                                    </p:set>
                                    <p:set>
                                      <p:cBhvr>
                                        <p:cTn id="7" dur="500" fill="hold"/>
                                        <p:tgtEl>
                                          <p:spTgt spid="2">
                                            <p:txEl>
                                              <p:pRg st="0" end="0"/>
                                            </p:txEl>
                                          </p:spTgt>
                                        </p:tgtEl>
                                        <p:attrNameLst>
                                          <p:attrName>fillcolor</p:attrName>
                                        </p:attrNameLst>
                                      </p:cBhvr>
                                      <p:to>
                                        <p:clrVal>
                                          <a:srgbClr val="000000"/>
                                        </p:clrVal>
                                      </p:to>
                                    </p:set>
                                    <p:set>
                                      <p:cBhvr>
                                        <p:cTn id="8" dur="500" fill="hold"/>
                                        <p:tgtEl>
                                          <p:spTgt spid="2">
                                            <p:txEl>
                                              <p:pRg st="0" end="0"/>
                                            </p:txEl>
                                          </p:spTgt>
                                        </p:tgtEl>
                                        <p:attrNameLst>
                                          <p:attrName>fill.type</p:attrName>
                                        </p:attrNameLst>
                                      </p:cBhvr>
                                      <p:to>
                                        <p:strVal val="solid"/>
                                      </p:to>
                                    </p:set>
                                  </p:childTnLst>
                                </p:cTn>
                              </p:par>
                              <p:par>
                                <p:cTn id="9" presetID="16" presetClass="emph" presetSubtype="0" fill="hold" nodeType="withEffect">
                                  <p:stCondLst>
                                    <p:cond delay="0"/>
                                  </p:stCondLst>
                                  <p:iterate type="lt">
                                    <p:tmPct val="4000"/>
                                  </p:iterate>
                                  <p:childTnLst>
                                    <p:set>
                                      <p:cBhvr override="childStyle">
                                        <p:cTn id="10" dur="500" fill="hold"/>
                                        <p:tgtEl>
                                          <p:spTgt spid="2">
                                            <p:txEl>
                                              <p:pRg st="2" end="2"/>
                                            </p:txEl>
                                          </p:spTgt>
                                        </p:tgtEl>
                                        <p:attrNameLst>
                                          <p:attrName>style.color</p:attrName>
                                        </p:attrNameLst>
                                      </p:cBhvr>
                                      <p:to>
                                        <p:clrVal>
                                          <a:srgbClr val="000000"/>
                                        </p:clrVal>
                                      </p:to>
                                    </p:set>
                                    <p:set>
                                      <p:cBhvr>
                                        <p:cTn id="11" dur="500" fill="hold"/>
                                        <p:tgtEl>
                                          <p:spTgt spid="2">
                                            <p:txEl>
                                              <p:pRg st="2" end="2"/>
                                            </p:txEl>
                                          </p:spTgt>
                                        </p:tgtEl>
                                        <p:attrNameLst>
                                          <p:attrName>fillcolor</p:attrName>
                                        </p:attrNameLst>
                                      </p:cBhvr>
                                      <p:to>
                                        <p:clrVal>
                                          <a:srgbClr val="000000"/>
                                        </p:clrVal>
                                      </p:to>
                                    </p:set>
                                    <p:set>
                                      <p:cBhvr>
                                        <p:cTn id="12" dur="500" fill="hold"/>
                                        <p:tgtEl>
                                          <p:spTgt spid="2">
                                            <p:txEl>
                                              <p:pRg st="2" end="2"/>
                                            </p:txEl>
                                          </p:spTgt>
                                        </p:tgtEl>
                                        <p:attrNameLst>
                                          <p:attrName>fill.type</p:attrName>
                                        </p:attrNameLst>
                                      </p:cBhvr>
                                      <p:to>
                                        <p:strVal val="solid"/>
                                      </p:to>
                                    </p:set>
                                  </p:childTnLst>
                                </p:cTn>
                              </p:par>
                              <p:par>
                                <p:cTn id="13" presetID="16" presetClass="emph" presetSubtype="0" fill="hold" nodeType="withEffect">
                                  <p:stCondLst>
                                    <p:cond delay="0"/>
                                  </p:stCondLst>
                                  <p:iterate type="lt">
                                    <p:tmPct val="4000"/>
                                  </p:iterate>
                                  <p:childTnLst>
                                    <p:set>
                                      <p:cBhvr override="childStyle">
                                        <p:cTn id="14" dur="500" fill="hold"/>
                                        <p:tgtEl>
                                          <p:spTgt spid="2">
                                            <p:txEl>
                                              <p:pRg st="4" end="4"/>
                                            </p:txEl>
                                          </p:spTgt>
                                        </p:tgtEl>
                                        <p:attrNameLst>
                                          <p:attrName>style.color</p:attrName>
                                        </p:attrNameLst>
                                      </p:cBhvr>
                                      <p:to>
                                        <p:clrVal>
                                          <a:srgbClr val="000000"/>
                                        </p:clrVal>
                                      </p:to>
                                    </p:set>
                                    <p:set>
                                      <p:cBhvr>
                                        <p:cTn id="15" dur="500" fill="hold"/>
                                        <p:tgtEl>
                                          <p:spTgt spid="2">
                                            <p:txEl>
                                              <p:pRg st="4" end="4"/>
                                            </p:txEl>
                                          </p:spTgt>
                                        </p:tgtEl>
                                        <p:attrNameLst>
                                          <p:attrName>fillcolor</p:attrName>
                                        </p:attrNameLst>
                                      </p:cBhvr>
                                      <p:to>
                                        <p:clrVal>
                                          <a:srgbClr val="000000"/>
                                        </p:clrVal>
                                      </p:to>
                                    </p:set>
                                    <p:set>
                                      <p:cBhvr>
                                        <p:cTn id="16" dur="500" fill="hold"/>
                                        <p:tgtEl>
                                          <p:spTgt spid="2">
                                            <p:txEl>
                                              <p:pRg st="4" end="4"/>
                                            </p:txEl>
                                          </p:spTgt>
                                        </p:tgtEl>
                                        <p:attrNameLst>
                                          <p:attrName>fill.type</p:attrName>
                                        </p:attrNameLst>
                                      </p:cBhvr>
                                      <p:to>
                                        <p:strVal val="solid"/>
                                      </p:to>
                                    </p:set>
                                  </p:childTnLst>
                                </p:cTn>
                              </p:par>
                              <p:par>
                                <p:cTn id="17" presetID="16" presetClass="emph" presetSubtype="0" fill="hold" nodeType="withEffect">
                                  <p:stCondLst>
                                    <p:cond delay="0"/>
                                  </p:stCondLst>
                                  <p:iterate type="lt">
                                    <p:tmPct val="4000"/>
                                  </p:iterate>
                                  <p:childTnLst>
                                    <p:set>
                                      <p:cBhvr override="childStyle">
                                        <p:cTn id="18" dur="500" fill="hold"/>
                                        <p:tgtEl>
                                          <p:spTgt spid="2">
                                            <p:txEl>
                                              <p:pRg st="6" end="6"/>
                                            </p:txEl>
                                          </p:spTgt>
                                        </p:tgtEl>
                                        <p:attrNameLst>
                                          <p:attrName>style.color</p:attrName>
                                        </p:attrNameLst>
                                      </p:cBhvr>
                                      <p:to>
                                        <p:clrVal>
                                          <a:srgbClr val="000000"/>
                                        </p:clrVal>
                                      </p:to>
                                    </p:set>
                                    <p:set>
                                      <p:cBhvr>
                                        <p:cTn id="19" dur="500" fill="hold"/>
                                        <p:tgtEl>
                                          <p:spTgt spid="2">
                                            <p:txEl>
                                              <p:pRg st="6" end="6"/>
                                            </p:txEl>
                                          </p:spTgt>
                                        </p:tgtEl>
                                        <p:attrNameLst>
                                          <p:attrName>fillcolor</p:attrName>
                                        </p:attrNameLst>
                                      </p:cBhvr>
                                      <p:to>
                                        <p:clrVal>
                                          <a:srgbClr val="000000"/>
                                        </p:clrVal>
                                      </p:to>
                                    </p:set>
                                    <p:set>
                                      <p:cBhvr>
                                        <p:cTn id="20" dur="500" fill="hold"/>
                                        <p:tgtEl>
                                          <p:spTgt spid="2">
                                            <p:txEl>
                                              <p:pRg st="6" end="6"/>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dissolve">
                                      <p:cBhvr>
                                        <p:cTn id="25" dur="1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1000" fill="hold"/>
                                        <p:tgtEl>
                                          <p:spTgt spid="4"/>
                                        </p:tgtEl>
                                        <p:attrNameLst>
                                          <p:attrName>ppt_x</p:attrName>
                                        </p:attrNameLst>
                                      </p:cBhvr>
                                      <p:tavLst>
                                        <p:tav tm="0">
                                          <p:val>
                                            <p:strVal val="0-#ppt_w/2"/>
                                          </p:val>
                                        </p:tav>
                                        <p:tav tm="100000">
                                          <p:val>
                                            <p:strVal val="#ppt_x"/>
                                          </p:val>
                                        </p:tav>
                                      </p:tavLst>
                                    </p:anim>
                                    <p:anim calcmode="lin" valueType="num">
                                      <p:cBhvr additive="base">
                                        <p:cTn id="31"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1000" fill="hold"/>
                                        <p:tgtEl>
                                          <p:spTgt spid="5"/>
                                        </p:tgtEl>
                                        <p:attrNameLst>
                                          <p:attrName>ppt_x</p:attrName>
                                        </p:attrNameLst>
                                      </p:cBhvr>
                                      <p:tavLst>
                                        <p:tav tm="0">
                                          <p:val>
                                            <p:strVal val="1+#ppt_w/2"/>
                                          </p:val>
                                        </p:tav>
                                        <p:tav tm="100000">
                                          <p:val>
                                            <p:strVal val="#ppt_x"/>
                                          </p:val>
                                        </p:tav>
                                      </p:tavLst>
                                    </p:anim>
                                    <p:anim calcmode="lin" valueType="num">
                                      <p:cBhvr additive="base">
                                        <p:cTn id="37"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ppt_x"/>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1000" fill="hold"/>
                                        <p:tgtEl>
                                          <p:spTgt spid="8"/>
                                        </p:tgtEl>
                                        <p:attrNameLst>
                                          <p:attrName>ppt_w</p:attrName>
                                        </p:attrNameLst>
                                      </p:cBhvr>
                                      <p:tavLst>
                                        <p:tav tm="0">
                                          <p:val>
                                            <p:fltVal val="0"/>
                                          </p:val>
                                        </p:tav>
                                        <p:tav tm="100000">
                                          <p:val>
                                            <p:strVal val="#ppt_w"/>
                                          </p:val>
                                        </p:tav>
                                      </p:tavLst>
                                    </p:anim>
                                    <p:anim calcmode="lin" valueType="num">
                                      <p:cBhvr>
                                        <p:cTn id="49" dur="1000" fill="hold"/>
                                        <p:tgtEl>
                                          <p:spTgt spid="8"/>
                                        </p:tgtEl>
                                        <p:attrNameLst>
                                          <p:attrName>ppt_h</p:attrName>
                                        </p:attrNameLst>
                                      </p:cBhvr>
                                      <p:tavLst>
                                        <p:tav tm="0">
                                          <p:val>
                                            <p:fltVal val="0"/>
                                          </p:val>
                                        </p:tav>
                                        <p:tav tm="100000">
                                          <p:val>
                                            <p:strVal val="#ppt_h"/>
                                          </p:val>
                                        </p:tav>
                                      </p:tavLst>
                                    </p:anim>
                                    <p:animEffect transition="in" filter="fade">
                                      <p:cBhvr>
                                        <p:cTn id="5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92000"/>
                <a:satMod val="169000"/>
                <a:lumMod val="164000"/>
              </a:schemeClr>
            </a:gs>
            <a:gs pos="5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sp>
        <p:nvSpPr>
          <p:cNvPr id="2" name="Rectangle 1">
            <a:extLst>
              <a:ext uri="{FF2B5EF4-FFF2-40B4-BE49-F238E27FC236}">
                <a16:creationId xmlns:a16="http://schemas.microsoft.com/office/drawing/2014/main" id="{5DA7F158-BC1C-41DC-BDAA-B843B3D0B299}"/>
              </a:ext>
            </a:extLst>
          </p:cNvPr>
          <p:cNvSpPr/>
          <p:nvPr/>
        </p:nvSpPr>
        <p:spPr>
          <a:xfrm>
            <a:off x="1404730" y="890974"/>
            <a:ext cx="3503010" cy="400110"/>
          </a:xfrm>
          <a:prstGeom prst="rect">
            <a:avLst/>
          </a:prstGeom>
        </p:spPr>
        <p:txBody>
          <a:bodyPr wrap="none">
            <a:spAutoFit/>
          </a:bodyPr>
          <a:lstStyle/>
          <a:p>
            <a:r>
              <a:rPr lang="en-US" sz="2000" b="1" dirty="0">
                <a:solidFill>
                  <a:schemeClr val="bg1"/>
                </a:solidFill>
                <a:latin typeface="Calibri Light" panose="020F0302020204030204" pitchFamily="34" charset="0"/>
                <a:cs typeface="Calibri Light" panose="020F0302020204030204" pitchFamily="34" charset="0"/>
              </a:rPr>
              <a:t>Doctrine and Covenants 6:21–24</a:t>
            </a:r>
          </a:p>
        </p:txBody>
      </p:sp>
      <p:sp>
        <p:nvSpPr>
          <p:cNvPr id="3" name="Rectangle 2">
            <a:extLst>
              <a:ext uri="{FF2B5EF4-FFF2-40B4-BE49-F238E27FC236}">
                <a16:creationId xmlns:a16="http://schemas.microsoft.com/office/drawing/2014/main" id="{D6181C54-0636-4697-9386-E856E8BF72FA}"/>
              </a:ext>
            </a:extLst>
          </p:cNvPr>
          <p:cNvSpPr/>
          <p:nvPr/>
        </p:nvSpPr>
        <p:spPr>
          <a:xfrm>
            <a:off x="1404729" y="1318591"/>
            <a:ext cx="9409044" cy="2862322"/>
          </a:xfrm>
          <a:prstGeom prst="rect">
            <a:avLst/>
          </a:prstGeom>
        </p:spPr>
        <p:txBody>
          <a:bodyPr wrap="square">
            <a:spAutoFit/>
          </a:bodyPr>
          <a:lstStyle/>
          <a:p>
            <a:pPr fontAlgn="base"/>
            <a:r>
              <a:rPr lang="en-US" b="1" dirty="0">
                <a:solidFill>
                  <a:srgbClr val="333333"/>
                </a:solidFill>
                <a:latin typeface="Palatino"/>
              </a:rPr>
              <a:t>21 </a:t>
            </a:r>
            <a:r>
              <a:rPr lang="en-US" dirty="0">
                <a:solidFill>
                  <a:srgbClr val="333333"/>
                </a:solidFill>
                <a:latin typeface="Palatino"/>
              </a:rPr>
              <a:t>Behold, I am Jesus Christ, the Son of God. I am the same that came unto mine own, and mine own received me not. I am the light which shineth in darkness, and the darkness comprehendeth it not.</a:t>
            </a:r>
          </a:p>
          <a:p>
            <a:pPr fontAlgn="base"/>
            <a:r>
              <a:rPr lang="en-US" b="1" dirty="0">
                <a:solidFill>
                  <a:srgbClr val="333333"/>
                </a:solidFill>
                <a:latin typeface="Palatino"/>
              </a:rPr>
              <a:t>22 </a:t>
            </a:r>
            <a:r>
              <a:rPr lang="en-US" dirty="0">
                <a:solidFill>
                  <a:srgbClr val="333333"/>
                </a:solidFill>
                <a:latin typeface="Palatino"/>
              </a:rPr>
              <a:t>Verily, verily, I say unto you, if you desire a further witness, cast your mind upon the night that you cried unto me in your heart, that you might know concerning the truth of these things.</a:t>
            </a:r>
          </a:p>
          <a:p>
            <a:pPr fontAlgn="base"/>
            <a:r>
              <a:rPr lang="en-US" b="1" dirty="0">
                <a:solidFill>
                  <a:srgbClr val="333333"/>
                </a:solidFill>
                <a:latin typeface="Palatino"/>
              </a:rPr>
              <a:t>23 </a:t>
            </a:r>
            <a:r>
              <a:rPr lang="en-US" dirty="0">
                <a:solidFill>
                  <a:srgbClr val="333333"/>
                </a:solidFill>
                <a:latin typeface="Palatino"/>
              </a:rPr>
              <a:t>Did I not speak peace to your mind concerning the matter? What greater witness can you have than from God?</a:t>
            </a:r>
          </a:p>
          <a:p>
            <a:pPr fontAlgn="base"/>
            <a:r>
              <a:rPr lang="en-US" b="1" dirty="0">
                <a:solidFill>
                  <a:srgbClr val="333333"/>
                </a:solidFill>
                <a:latin typeface="Palatino"/>
              </a:rPr>
              <a:t>24 </a:t>
            </a:r>
            <a:r>
              <a:rPr lang="en-US" dirty="0">
                <a:solidFill>
                  <a:srgbClr val="333333"/>
                </a:solidFill>
                <a:latin typeface="Palatino"/>
              </a:rPr>
              <a:t>And now, behold, you have received a witness; for if I have told you things which no man </a:t>
            </a:r>
            <a:r>
              <a:rPr lang="en-US" dirty="0" err="1">
                <a:solidFill>
                  <a:srgbClr val="333333"/>
                </a:solidFill>
                <a:latin typeface="Palatino"/>
              </a:rPr>
              <a:t>knoweth</a:t>
            </a:r>
            <a:r>
              <a:rPr lang="en-US" dirty="0">
                <a:solidFill>
                  <a:srgbClr val="333333"/>
                </a:solidFill>
                <a:latin typeface="Palatino"/>
              </a:rPr>
              <a:t> have you not received a witness?</a:t>
            </a:r>
            <a:endParaRPr lang="en-US" b="0" i="0" dirty="0">
              <a:solidFill>
                <a:srgbClr val="333333"/>
              </a:solidFill>
              <a:effectLst/>
              <a:latin typeface="Palatino"/>
            </a:endParaRPr>
          </a:p>
        </p:txBody>
      </p:sp>
      <p:sp>
        <p:nvSpPr>
          <p:cNvPr id="4" name="Rectangle 3">
            <a:extLst>
              <a:ext uri="{FF2B5EF4-FFF2-40B4-BE49-F238E27FC236}">
                <a16:creationId xmlns:a16="http://schemas.microsoft.com/office/drawing/2014/main" id="{29031D51-225F-43AB-AC2B-44C335C6FA1B}"/>
              </a:ext>
            </a:extLst>
          </p:cNvPr>
          <p:cNvSpPr/>
          <p:nvPr/>
        </p:nvSpPr>
        <p:spPr>
          <a:xfrm>
            <a:off x="1404730" y="4608530"/>
            <a:ext cx="10086735" cy="400110"/>
          </a:xfrm>
          <a:prstGeom prst="rect">
            <a:avLst/>
          </a:prstGeom>
        </p:spPr>
        <p:txBody>
          <a:bodyPr wrap="square">
            <a:spAutoFit/>
          </a:bodyPr>
          <a:lstStyle/>
          <a:p>
            <a:r>
              <a:rPr lang="en-US" sz="2000" b="1" dirty="0">
                <a:solidFill>
                  <a:srgbClr val="FF6600"/>
                </a:solidFill>
                <a:latin typeface="Microsoft JhengHei" panose="020B0604030504040204" pitchFamily="34" charset="-120"/>
                <a:ea typeface="Microsoft JhengHei" panose="020B0604030504040204" pitchFamily="34" charset="-120"/>
              </a:rPr>
              <a:t>What can we learn from these verses about another way the Lord speaks to us?</a:t>
            </a:r>
          </a:p>
        </p:txBody>
      </p:sp>
      <p:sp>
        <p:nvSpPr>
          <p:cNvPr id="5" name="Rectangle 4">
            <a:extLst>
              <a:ext uri="{FF2B5EF4-FFF2-40B4-BE49-F238E27FC236}">
                <a16:creationId xmlns:a16="http://schemas.microsoft.com/office/drawing/2014/main" id="{BFB31DE6-C3F4-4A77-9AFD-B67E07B06E9D}"/>
              </a:ext>
            </a:extLst>
          </p:cNvPr>
          <p:cNvSpPr/>
          <p:nvPr/>
        </p:nvSpPr>
        <p:spPr>
          <a:xfrm>
            <a:off x="2879769" y="5108522"/>
            <a:ext cx="6610617" cy="430887"/>
          </a:xfrm>
          <a:prstGeom prst="rect">
            <a:avLst/>
          </a:prstGeom>
        </p:spPr>
        <p:txBody>
          <a:bodyPr wrap="square">
            <a:spAutoFit/>
          </a:bodyPr>
          <a:lstStyle/>
          <a:p>
            <a:pPr algn="ctr"/>
            <a:r>
              <a:rPr lang="en-US" sz="2200" b="1" dirty="0">
                <a:latin typeface="Calibri Light" panose="020F0302020204030204" pitchFamily="34" charset="0"/>
                <a:cs typeface="Calibri Light" panose="020F0302020204030204" pitchFamily="34" charset="0"/>
              </a:rPr>
              <a:t>The Lord speaks peace to our minds as a witness of truth.</a:t>
            </a:r>
          </a:p>
        </p:txBody>
      </p:sp>
    </p:spTree>
    <p:extLst>
      <p:ext uri="{BB962C8B-B14F-4D97-AF65-F5344CB8AC3E}">
        <p14:creationId xmlns:p14="http://schemas.microsoft.com/office/powerpoint/2010/main" val="30380253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sp>
        <p:nvSpPr>
          <p:cNvPr id="2" name="Rectangle 1">
            <a:extLst>
              <a:ext uri="{FF2B5EF4-FFF2-40B4-BE49-F238E27FC236}">
                <a16:creationId xmlns:a16="http://schemas.microsoft.com/office/drawing/2014/main" id="{66F179A3-93DD-42EA-B8EB-2FD8710139A5}"/>
              </a:ext>
            </a:extLst>
          </p:cNvPr>
          <p:cNvSpPr/>
          <p:nvPr/>
        </p:nvSpPr>
        <p:spPr>
          <a:xfrm>
            <a:off x="1470991" y="1250530"/>
            <a:ext cx="8401878" cy="769441"/>
          </a:xfrm>
          <a:prstGeom prst="rect">
            <a:avLst/>
          </a:prstGeom>
        </p:spPr>
        <p:txBody>
          <a:bodyPr wrap="square">
            <a:spAutoFit/>
          </a:bodyPr>
          <a:lstStyle/>
          <a:p>
            <a:pPr algn="ctr"/>
            <a:r>
              <a:rPr lang="en-US" dirty="0"/>
              <a:t> </a:t>
            </a:r>
            <a:r>
              <a:rPr lang="en-US" sz="2200" dirty="0">
                <a:solidFill>
                  <a:srgbClr val="FF6600"/>
                </a:solidFill>
                <a:latin typeface="Microsoft JhengHei" panose="020B0604030504040204" pitchFamily="34" charset="-120"/>
                <a:ea typeface="Microsoft JhengHei" panose="020B0604030504040204" pitchFamily="34" charset="-120"/>
              </a:rPr>
              <a:t>From your experience, what does it feel like to have the Lord speak peace to our minds?</a:t>
            </a:r>
          </a:p>
        </p:txBody>
      </p:sp>
      <p:sp>
        <p:nvSpPr>
          <p:cNvPr id="4" name="Rectangle 3">
            <a:extLst>
              <a:ext uri="{FF2B5EF4-FFF2-40B4-BE49-F238E27FC236}">
                <a16:creationId xmlns:a16="http://schemas.microsoft.com/office/drawing/2014/main" id="{417B3CE3-800C-4209-87CE-4E55A94FD30D}"/>
              </a:ext>
            </a:extLst>
          </p:cNvPr>
          <p:cNvSpPr/>
          <p:nvPr/>
        </p:nvSpPr>
        <p:spPr>
          <a:xfrm rot="10800000">
            <a:off x="2040832" y="2608511"/>
            <a:ext cx="7783305" cy="2246768"/>
          </a:xfrm>
          <a:prstGeom prst="rect">
            <a:avLst/>
          </a:prstGeom>
          <a:gradFill flip="none" rotWithShape="1">
            <a:gsLst>
              <a:gs pos="100000">
                <a:schemeClr val="accent1">
                  <a:lumMod val="67000"/>
                </a:schemeClr>
              </a:gs>
              <a:gs pos="100000">
                <a:schemeClr val="accent1">
                  <a:lumMod val="97000"/>
                  <a:lumOff val="3000"/>
                </a:schemeClr>
              </a:gs>
              <a:gs pos="98000">
                <a:schemeClr val="tx2">
                  <a:lumMod val="60000"/>
                  <a:lumOff val="40000"/>
                </a:schemeClr>
              </a:gs>
            </a:gsLst>
            <a:lin ang="162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5" name="Picture 4">
            <a:extLst>
              <a:ext uri="{FF2B5EF4-FFF2-40B4-BE49-F238E27FC236}">
                <a16:creationId xmlns:a16="http://schemas.microsoft.com/office/drawing/2014/main" id="{1765202E-FF92-481D-ACAB-65F3667A70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1956" y="2708539"/>
            <a:ext cx="1634913" cy="2046714"/>
          </a:xfrm>
          <a:prstGeom prst="rect">
            <a:avLst/>
          </a:prstGeom>
        </p:spPr>
      </p:pic>
      <p:sp>
        <p:nvSpPr>
          <p:cNvPr id="6" name="Rectangle 5">
            <a:extLst>
              <a:ext uri="{FF2B5EF4-FFF2-40B4-BE49-F238E27FC236}">
                <a16:creationId xmlns:a16="http://schemas.microsoft.com/office/drawing/2014/main" id="{EA18804A-E6BB-4C0E-8E82-6FF734BFA2C4}"/>
              </a:ext>
            </a:extLst>
          </p:cNvPr>
          <p:cNvSpPr/>
          <p:nvPr/>
        </p:nvSpPr>
        <p:spPr>
          <a:xfrm>
            <a:off x="3776869" y="2608512"/>
            <a:ext cx="6096000" cy="2246769"/>
          </a:xfrm>
          <a:prstGeom prst="rect">
            <a:avLst/>
          </a:prstGeom>
        </p:spPr>
        <p:txBody>
          <a:bodyPr>
            <a:spAutoFit/>
          </a:bodyPr>
          <a:lstStyle/>
          <a:p>
            <a:r>
              <a:rPr lang="en-US" sz="2000" dirty="0">
                <a:solidFill>
                  <a:schemeClr val="bg1"/>
                </a:solidFill>
                <a:latin typeface="Calibri Light" panose="020F0302020204030204" pitchFamily="34" charset="0"/>
                <a:cs typeface="Calibri Light" panose="020F0302020204030204" pitchFamily="34" charset="0"/>
              </a:rPr>
              <a:t>“Sometimes the sun rises on a morning that is cloudy or foggy. Because of the overcast conditions, perceiving the light is more difficult, and identifying the precise moment when the sun rises over the horizon is not possible.…</a:t>
            </a:r>
          </a:p>
          <a:p>
            <a:r>
              <a:rPr lang="en-US" sz="2000" dirty="0">
                <a:solidFill>
                  <a:schemeClr val="bg1"/>
                </a:solidFill>
                <a:latin typeface="Calibri Light" panose="020F0302020204030204" pitchFamily="34" charset="0"/>
                <a:cs typeface="Calibri Light" panose="020F0302020204030204" pitchFamily="34" charset="0"/>
              </a:rPr>
              <a:t>“In a similar way, we many times receive revelation without recognizing precisely how or when we are receiving revelation” (“The Spirit of Revelation,”89).</a:t>
            </a:r>
          </a:p>
        </p:txBody>
      </p:sp>
    </p:spTree>
    <p:extLst>
      <p:ext uri="{BB962C8B-B14F-4D97-AF65-F5344CB8AC3E}">
        <p14:creationId xmlns:p14="http://schemas.microsoft.com/office/powerpoint/2010/main" val="376571268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vertical)">
                                      <p:cBhvr>
                                        <p:cTn id="7" dur="1000"/>
                                        <p:tgtEl>
                                          <p:spTgt spid="5"/>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vertical)">
                                      <p:cBhvr>
                                        <p:cTn id="10" dur="1000"/>
                                        <p:tgtEl>
                                          <p:spTgt spid="4"/>
                                        </p:tgtEl>
                                      </p:cBhvr>
                                    </p:animEffect>
                                  </p:childTnLst>
                                </p:cTn>
                              </p:par>
                              <p:par>
                                <p:cTn id="11" presetID="14" presetClass="entr" presetSubtype="5"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vertical)">
                                      <p:cBhvr>
                                        <p:cTn id="1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73B9B04-8733-4322-B655-A3A9DC3E71D7}"/>
              </a:ext>
            </a:extLst>
          </p:cNvPr>
          <p:cNvSpPr/>
          <p:nvPr/>
        </p:nvSpPr>
        <p:spPr>
          <a:xfrm>
            <a:off x="1775791" y="3211204"/>
            <a:ext cx="8057322" cy="2066903"/>
          </a:xfrm>
          <a:prstGeom prst="rec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dirty="0"/>
          </a:p>
        </p:txBody>
      </p:sp>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sp>
        <p:nvSpPr>
          <p:cNvPr id="2" name="Rectangle 1">
            <a:extLst>
              <a:ext uri="{FF2B5EF4-FFF2-40B4-BE49-F238E27FC236}">
                <a16:creationId xmlns:a16="http://schemas.microsoft.com/office/drawing/2014/main" id="{5E544564-28F8-49A8-A4CC-044A482D75AE}"/>
              </a:ext>
            </a:extLst>
          </p:cNvPr>
          <p:cNvSpPr/>
          <p:nvPr/>
        </p:nvSpPr>
        <p:spPr>
          <a:xfrm>
            <a:off x="1870386" y="1063804"/>
            <a:ext cx="7620000" cy="646331"/>
          </a:xfrm>
          <a:prstGeom prst="rect">
            <a:avLst/>
          </a:prstGeom>
        </p:spPr>
        <p:txBody>
          <a:bodyPr wrap="square">
            <a:spAutoFit/>
          </a:bodyPr>
          <a:lstStyle/>
          <a:p>
            <a:pPr algn="ctr"/>
            <a:r>
              <a:rPr lang="en-US" dirty="0">
                <a:solidFill>
                  <a:srgbClr val="FF6600"/>
                </a:solidFill>
                <a:latin typeface="Microsoft JhengHei UI" panose="020B0604030504040204" pitchFamily="34" charset="-120"/>
                <a:ea typeface="Microsoft JhengHei UI" panose="020B0604030504040204" pitchFamily="34" charset="-120"/>
              </a:rPr>
              <a:t>How might we sometimes overlook or dismiss the Lord’s answers to our prayers?</a:t>
            </a:r>
          </a:p>
        </p:txBody>
      </p:sp>
      <p:pic>
        <p:nvPicPr>
          <p:cNvPr id="9" name="Picture 8">
            <a:extLst>
              <a:ext uri="{FF2B5EF4-FFF2-40B4-BE49-F238E27FC236}">
                <a16:creationId xmlns:a16="http://schemas.microsoft.com/office/drawing/2014/main" id="{B530F88B-5A93-4B91-A25F-2DEA7DF5F3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7764" y="3246782"/>
            <a:ext cx="1484244" cy="1949104"/>
          </a:xfrm>
          <a:prstGeom prst="rect">
            <a:avLst/>
          </a:prstGeom>
        </p:spPr>
      </p:pic>
      <p:sp>
        <p:nvSpPr>
          <p:cNvPr id="6" name="Rectangle 5">
            <a:extLst>
              <a:ext uri="{FF2B5EF4-FFF2-40B4-BE49-F238E27FC236}">
                <a16:creationId xmlns:a16="http://schemas.microsoft.com/office/drawing/2014/main" id="{8374FE89-1E3F-4B2D-B5AA-11D97410FACA}"/>
              </a:ext>
            </a:extLst>
          </p:cNvPr>
          <p:cNvSpPr/>
          <p:nvPr/>
        </p:nvSpPr>
        <p:spPr>
          <a:xfrm>
            <a:off x="1877764" y="1933468"/>
            <a:ext cx="7620000" cy="646331"/>
          </a:xfrm>
          <a:prstGeom prst="rect">
            <a:avLst/>
          </a:prstGeom>
        </p:spPr>
        <p:txBody>
          <a:bodyPr wrap="square">
            <a:spAutoFit/>
          </a:bodyPr>
          <a:lstStyle/>
          <a:p>
            <a:pPr algn="ctr"/>
            <a:r>
              <a:rPr lang="en-US" dirty="0">
                <a:solidFill>
                  <a:srgbClr val="FF6600"/>
                </a:solidFill>
                <a:latin typeface="Microsoft JhengHei UI" panose="020B0604030504040204" pitchFamily="34" charset="-120"/>
                <a:ea typeface="Microsoft JhengHei UI" panose="020B0604030504040204" pitchFamily="34" charset="-120"/>
              </a:rPr>
              <a:t>What advice would you give to someone who wants to learn how to better recognize when the Lord is speaking to him or her?</a:t>
            </a:r>
          </a:p>
        </p:txBody>
      </p:sp>
      <p:sp>
        <p:nvSpPr>
          <p:cNvPr id="11" name="TextBox 10">
            <a:extLst>
              <a:ext uri="{FF2B5EF4-FFF2-40B4-BE49-F238E27FC236}">
                <a16:creationId xmlns:a16="http://schemas.microsoft.com/office/drawing/2014/main" id="{CD418602-DA93-4CB1-97F2-EE134C9F914D}"/>
              </a:ext>
            </a:extLst>
          </p:cNvPr>
          <p:cNvSpPr txBox="1"/>
          <p:nvPr/>
        </p:nvSpPr>
        <p:spPr>
          <a:xfrm>
            <a:off x="3362008" y="3246782"/>
            <a:ext cx="6573078" cy="2031325"/>
          </a:xfrm>
          <a:prstGeom prst="rect">
            <a:avLst/>
          </a:prstGeom>
          <a:noFill/>
        </p:spPr>
        <p:txBody>
          <a:bodyPr wrap="square" rtlCol="0">
            <a:spAutoFit/>
          </a:bodyPr>
          <a:lstStyle/>
          <a:p>
            <a:r>
              <a:rPr lang="en-US" sz="1400" dirty="0">
                <a:solidFill>
                  <a:schemeClr val="bg1"/>
                </a:solidFill>
              </a:rPr>
              <a:t>“After we had received this revelation, Oliver Cowdery stated to me that after he had gone to my father’s to board, and after the family had communicated to him concerning my having obtained the plates, that one night after he had retired to bed he called upon the Lord to know if these things were so, and the Lord manifested to him that they were true, but he had kept the circumstance entirely secret, and had mentioned it to no one; so that after this revelation was given, he knew that the work was true, because no being living knew of the thing alluded to in the revelation, but God and himself” (History of the Church,1:35).</a:t>
            </a:r>
          </a:p>
        </p:txBody>
      </p:sp>
    </p:spTree>
    <p:extLst>
      <p:ext uri="{BB962C8B-B14F-4D97-AF65-F5344CB8AC3E}">
        <p14:creationId xmlns:p14="http://schemas.microsoft.com/office/powerpoint/2010/main" val="321285545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sp>
        <p:nvSpPr>
          <p:cNvPr id="2" name="Rectangle 1">
            <a:extLst>
              <a:ext uri="{FF2B5EF4-FFF2-40B4-BE49-F238E27FC236}">
                <a16:creationId xmlns:a16="http://schemas.microsoft.com/office/drawing/2014/main" id="{DAE92763-9859-4983-B33B-B97968649BA8}"/>
              </a:ext>
            </a:extLst>
          </p:cNvPr>
          <p:cNvSpPr/>
          <p:nvPr/>
        </p:nvSpPr>
        <p:spPr>
          <a:xfrm>
            <a:off x="331826" y="1506177"/>
            <a:ext cx="3607206" cy="400110"/>
          </a:xfrm>
          <a:prstGeom prst="rect">
            <a:avLst/>
          </a:prstGeom>
        </p:spPr>
        <p:txBody>
          <a:bodyPr wrap="none">
            <a:spAutoFit/>
          </a:bodyPr>
          <a:lstStyle/>
          <a:p>
            <a:r>
              <a:rPr lang="en-US" sz="2000" b="1" dirty="0">
                <a:solidFill>
                  <a:schemeClr val="bg1"/>
                </a:solidFill>
                <a:latin typeface="Calibri Light" panose="020F0302020204030204" pitchFamily="34" charset="0"/>
                <a:cs typeface="Calibri Light" panose="020F0302020204030204" pitchFamily="34" charset="0"/>
              </a:rPr>
              <a:t>Doctrine and Covenants 6:25–37 </a:t>
            </a:r>
          </a:p>
        </p:txBody>
      </p:sp>
      <p:sp>
        <p:nvSpPr>
          <p:cNvPr id="3" name="Rectangle 2">
            <a:extLst>
              <a:ext uri="{FF2B5EF4-FFF2-40B4-BE49-F238E27FC236}">
                <a16:creationId xmlns:a16="http://schemas.microsoft.com/office/drawing/2014/main" id="{22B10C46-BF00-425F-A1DB-C98B601E4ACB}"/>
              </a:ext>
            </a:extLst>
          </p:cNvPr>
          <p:cNvSpPr/>
          <p:nvPr/>
        </p:nvSpPr>
        <p:spPr>
          <a:xfrm>
            <a:off x="2254698" y="2828835"/>
            <a:ext cx="7354957" cy="1200329"/>
          </a:xfrm>
          <a:prstGeom prst="rect">
            <a:avLst/>
          </a:prstGeom>
        </p:spPr>
        <p:txBody>
          <a:bodyPr wrap="square">
            <a:spAutoFit/>
          </a:bodyPr>
          <a:lstStyle/>
          <a:p>
            <a:pPr algn="ctr"/>
            <a:r>
              <a:rPr lang="en-US" sz="3600" dirty="0">
                <a:solidFill>
                  <a:schemeClr val="bg1"/>
                </a:solidFill>
                <a:latin typeface="Bahnschrift SemiLight SemiConde" panose="020B0502040204020203" pitchFamily="34" charset="0"/>
              </a:rPr>
              <a:t>“The Lord counsels Joseph and Oliver to translate and to not doubt or fear”</a:t>
            </a:r>
          </a:p>
        </p:txBody>
      </p:sp>
    </p:spTree>
    <p:extLst>
      <p:ext uri="{BB962C8B-B14F-4D97-AF65-F5344CB8AC3E}">
        <p14:creationId xmlns:p14="http://schemas.microsoft.com/office/powerpoint/2010/main" val="15091658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48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sp>
        <p:nvSpPr>
          <p:cNvPr id="2" name="Rectangle 1">
            <a:extLst>
              <a:ext uri="{FF2B5EF4-FFF2-40B4-BE49-F238E27FC236}">
                <a16:creationId xmlns:a16="http://schemas.microsoft.com/office/drawing/2014/main" id="{A3FB5E78-B225-46F8-BA21-FD5AE6423734}"/>
              </a:ext>
            </a:extLst>
          </p:cNvPr>
          <p:cNvSpPr/>
          <p:nvPr/>
        </p:nvSpPr>
        <p:spPr>
          <a:xfrm>
            <a:off x="1003853" y="1233377"/>
            <a:ext cx="9839737" cy="2970044"/>
          </a:xfrm>
          <a:prstGeom prst="rect">
            <a:avLst/>
          </a:prstGeom>
        </p:spPr>
        <p:txBody>
          <a:bodyPr wrap="square">
            <a:spAutoFit/>
          </a:bodyPr>
          <a:lstStyle/>
          <a:p>
            <a:pPr fontAlgn="base"/>
            <a:r>
              <a:rPr lang="en-US" sz="1700" b="1" dirty="0">
                <a:solidFill>
                  <a:schemeClr val="bg1"/>
                </a:solidFill>
                <a:latin typeface="Calibri Light" panose="020F0302020204030204" pitchFamily="34" charset="0"/>
                <a:cs typeface="Calibri Light" panose="020F0302020204030204" pitchFamily="34" charset="0"/>
              </a:rPr>
              <a:t>32 </a:t>
            </a:r>
            <a:r>
              <a:rPr lang="en-US" sz="1700" dirty="0">
                <a:solidFill>
                  <a:schemeClr val="bg1"/>
                </a:solidFill>
                <a:latin typeface="Calibri Light" panose="020F0302020204030204" pitchFamily="34" charset="0"/>
                <a:cs typeface="Calibri Light" panose="020F0302020204030204" pitchFamily="34" charset="0"/>
              </a:rPr>
              <a:t>Verily, verily, I say unto you, as I said unto my disciples, where two or three are gathered together in my name, as touching one thing, behold, there will I be in the midst of them—even so am I in the midst of you.</a:t>
            </a:r>
          </a:p>
          <a:p>
            <a:pPr fontAlgn="base"/>
            <a:r>
              <a:rPr lang="en-US" sz="1700" b="1" dirty="0">
                <a:solidFill>
                  <a:schemeClr val="bg1"/>
                </a:solidFill>
                <a:latin typeface="Calibri Light" panose="020F0302020204030204" pitchFamily="34" charset="0"/>
                <a:cs typeface="Calibri Light" panose="020F0302020204030204" pitchFamily="34" charset="0"/>
              </a:rPr>
              <a:t>33 </a:t>
            </a:r>
            <a:r>
              <a:rPr lang="en-US" sz="1700" dirty="0">
                <a:solidFill>
                  <a:schemeClr val="bg1"/>
                </a:solidFill>
                <a:latin typeface="Calibri Light" panose="020F0302020204030204" pitchFamily="34" charset="0"/>
                <a:cs typeface="Calibri Light" panose="020F0302020204030204" pitchFamily="34" charset="0"/>
              </a:rPr>
              <a:t>Fear not to do good, my sons, for whatsoever ye sow, that shall ye also reap; therefore, if ye sow good ye shall also reap good for your reward.</a:t>
            </a:r>
          </a:p>
          <a:p>
            <a:pPr fontAlgn="base"/>
            <a:r>
              <a:rPr lang="en-US" sz="1700" b="1" dirty="0">
                <a:solidFill>
                  <a:schemeClr val="bg1"/>
                </a:solidFill>
                <a:latin typeface="Calibri Light" panose="020F0302020204030204" pitchFamily="34" charset="0"/>
                <a:cs typeface="Calibri Light" panose="020F0302020204030204" pitchFamily="34" charset="0"/>
              </a:rPr>
              <a:t>34 </a:t>
            </a:r>
            <a:r>
              <a:rPr lang="en-US" sz="1700" dirty="0">
                <a:solidFill>
                  <a:schemeClr val="bg1"/>
                </a:solidFill>
                <a:latin typeface="Calibri Light" panose="020F0302020204030204" pitchFamily="34" charset="0"/>
                <a:cs typeface="Calibri Light" panose="020F0302020204030204" pitchFamily="34" charset="0"/>
              </a:rPr>
              <a:t>Therefore, fear not, little flock; do good; let earth and hell combine against you, for if ye are built upon my rock, they cannot prevail.</a:t>
            </a:r>
          </a:p>
          <a:p>
            <a:pPr fontAlgn="base"/>
            <a:r>
              <a:rPr lang="en-US" sz="1700" b="1" dirty="0">
                <a:solidFill>
                  <a:schemeClr val="bg1"/>
                </a:solidFill>
                <a:latin typeface="Calibri Light" panose="020F0302020204030204" pitchFamily="34" charset="0"/>
                <a:cs typeface="Calibri Light" panose="020F0302020204030204" pitchFamily="34" charset="0"/>
              </a:rPr>
              <a:t>35 </a:t>
            </a:r>
            <a:r>
              <a:rPr lang="en-US" sz="1700" dirty="0">
                <a:solidFill>
                  <a:schemeClr val="bg1"/>
                </a:solidFill>
                <a:latin typeface="Calibri Light" panose="020F0302020204030204" pitchFamily="34" charset="0"/>
                <a:cs typeface="Calibri Light" panose="020F0302020204030204" pitchFamily="34" charset="0"/>
              </a:rPr>
              <a:t>Behold, I do not condemn you; go your ways and sin no more; perform with soberness the work which I have commanded you.</a:t>
            </a:r>
          </a:p>
          <a:p>
            <a:pPr fontAlgn="base"/>
            <a:r>
              <a:rPr lang="en-US" sz="1700" b="1" dirty="0">
                <a:solidFill>
                  <a:schemeClr val="bg1"/>
                </a:solidFill>
                <a:latin typeface="Calibri Light" panose="020F0302020204030204" pitchFamily="34" charset="0"/>
                <a:cs typeface="Calibri Light" panose="020F0302020204030204" pitchFamily="34" charset="0"/>
              </a:rPr>
              <a:t>36 </a:t>
            </a:r>
            <a:r>
              <a:rPr lang="en-US" sz="1700" dirty="0">
                <a:solidFill>
                  <a:schemeClr val="bg1"/>
                </a:solidFill>
                <a:latin typeface="Calibri Light" panose="020F0302020204030204" pitchFamily="34" charset="0"/>
                <a:cs typeface="Calibri Light" panose="020F0302020204030204" pitchFamily="34" charset="0"/>
              </a:rPr>
              <a:t>Look unto me in every thought; doubt not, fear not.</a:t>
            </a:r>
          </a:p>
          <a:p>
            <a:pPr fontAlgn="base"/>
            <a:r>
              <a:rPr lang="en-US" sz="1700" b="1" dirty="0">
                <a:solidFill>
                  <a:schemeClr val="bg1"/>
                </a:solidFill>
                <a:latin typeface="Calibri Light" panose="020F0302020204030204" pitchFamily="34" charset="0"/>
                <a:cs typeface="Calibri Light" panose="020F0302020204030204" pitchFamily="34" charset="0"/>
              </a:rPr>
              <a:t>37 </a:t>
            </a:r>
            <a:r>
              <a:rPr lang="en-US" sz="1700" dirty="0">
                <a:solidFill>
                  <a:schemeClr val="bg1"/>
                </a:solidFill>
                <a:latin typeface="Calibri Light" panose="020F0302020204030204" pitchFamily="34" charset="0"/>
                <a:cs typeface="Calibri Light" panose="020F0302020204030204" pitchFamily="34" charset="0"/>
              </a:rPr>
              <a:t>Behold the wounds which pierced my side, and also the prints of the nails in my hands and feet; be faithful, keep my commandments, and ye shall inherit the kingdom of heaven. Amen.</a:t>
            </a:r>
            <a:endParaRPr lang="en-US" sz="1700" b="0" i="0" dirty="0">
              <a:solidFill>
                <a:schemeClr val="bg1"/>
              </a:solidFill>
              <a:effectLst/>
              <a:latin typeface="Calibri Light" panose="020F030202020403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C97F1FD3-2AA0-4539-ACFB-CDCF916BC6FA}"/>
              </a:ext>
            </a:extLst>
          </p:cNvPr>
          <p:cNvSpPr/>
          <p:nvPr/>
        </p:nvSpPr>
        <p:spPr>
          <a:xfrm>
            <a:off x="1003853" y="699605"/>
            <a:ext cx="3560718" cy="400110"/>
          </a:xfrm>
          <a:prstGeom prst="rect">
            <a:avLst/>
          </a:prstGeom>
        </p:spPr>
        <p:txBody>
          <a:bodyPr wrap="none">
            <a:spAutoFit/>
          </a:bodyPr>
          <a:lstStyle/>
          <a:p>
            <a:r>
              <a:rPr lang="en-US" sz="2000" b="1" dirty="0">
                <a:solidFill>
                  <a:schemeClr val="bg1"/>
                </a:solidFill>
                <a:latin typeface="Calibri Light" panose="020F0302020204030204" pitchFamily="34" charset="0"/>
                <a:cs typeface="Calibri Light" panose="020F0302020204030204" pitchFamily="34" charset="0"/>
              </a:rPr>
              <a:t>Doctrine and Covenants 6:32–37 </a:t>
            </a:r>
          </a:p>
        </p:txBody>
      </p:sp>
      <p:sp>
        <p:nvSpPr>
          <p:cNvPr id="3" name="Rectangle 2">
            <a:extLst>
              <a:ext uri="{FF2B5EF4-FFF2-40B4-BE49-F238E27FC236}">
                <a16:creationId xmlns:a16="http://schemas.microsoft.com/office/drawing/2014/main" id="{72122C77-184C-4DEA-9DB5-AC02F1CE9933}"/>
              </a:ext>
            </a:extLst>
          </p:cNvPr>
          <p:cNvSpPr/>
          <p:nvPr/>
        </p:nvSpPr>
        <p:spPr>
          <a:xfrm>
            <a:off x="2120348" y="4358650"/>
            <a:ext cx="7951304" cy="369332"/>
          </a:xfrm>
          <a:prstGeom prst="rect">
            <a:avLst/>
          </a:prstGeom>
        </p:spPr>
        <p:txBody>
          <a:bodyPr wrap="square">
            <a:spAutoFit/>
          </a:bodyPr>
          <a:lstStyle/>
          <a:p>
            <a:pPr algn="ctr"/>
            <a:r>
              <a:rPr lang="en-US" b="1" dirty="0">
                <a:solidFill>
                  <a:srgbClr val="FF6600"/>
                </a:solidFill>
                <a:latin typeface="Malgun Gothic" panose="020B0503020000020004" pitchFamily="34" charset="-127"/>
                <a:ea typeface="Malgun Gothic" panose="020B0503020000020004" pitchFamily="34" charset="-127"/>
              </a:rPr>
              <a:t>What truths or principles from this counsel can we apply in our lives?</a:t>
            </a:r>
          </a:p>
        </p:txBody>
      </p:sp>
      <p:sp>
        <p:nvSpPr>
          <p:cNvPr id="5" name="Rectangle 4">
            <a:extLst>
              <a:ext uri="{FF2B5EF4-FFF2-40B4-BE49-F238E27FC236}">
                <a16:creationId xmlns:a16="http://schemas.microsoft.com/office/drawing/2014/main" id="{8D9415E3-79C8-4D02-AEEC-B1C6904555F3}"/>
              </a:ext>
            </a:extLst>
          </p:cNvPr>
          <p:cNvSpPr/>
          <p:nvPr/>
        </p:nvSpPr>
        <p:spPr>
          <a:xfrm>
            <a:off x="1814634" y="4777592"/>
            <a:ext cx="8218177" cy="369332"/>
          </a:xfrm>
          <a:prstGeom prst="rect">
            <a:avLst/>
          </a:prstGeom>
        </p:spPr>
        <p:txBody>
          <a:bodyPr wrap="square">
            <a:spAutoFit/>
          </a:bodyPr>
          <a:lstStyle/>
          <a:p>
            <a:pPr algn="ctr"/>
            <a:r>
              <a:rPr lang="en-US" b="1" dirty="0"/>
              <a:t>As we look unto Jesus Christ, we can overcome doubt and fear.</a:t>
            </a:r>
          </a:p>
        </p:txBody>
      </p:sp>
      <p:sp>
        <p:nvSpPr>
          <p:cNvPr id="8" name="Rectangle 7">
            <a:extLst>
              <a:ext uri="{FF2B5EF4-FFF2-40B4-BE49-F238E27FC236}">
                <a16:creationId xmlns:a16="http://schemas.microsoft.com/office/drawing/2014/main" id="{7D267930-63D5-4533-80AD-A8B5A0CB620C}"/>
              </a:ext>
            </a:extLst>
          </p:cNvPr>
          <p:cNvSpPr/>
          <p:nvPr/>
        </p:nvSpPr>
        <p:spPr>
          <a:xfrm>
            <a:off x="2524539" y="5211227"/>
            <a:ext cx="7142922" cy="646331"/>
          </a:xfrm>
          <a:prstGeom prst="rect">
            <a:avLst/>
          </a:prstGeom>
        </p:spPr>
        <p:txBody>
          <a:bodyPr wrap="square">
            <a:spAutoFit/>
          </a:bodyPr>
          <a:lstStyle/>
          <a:p>
            <a:pPr algn="ctr"/>
            <a:r>
              <a:rPr lang="en-US" b="1" dirty="0">
                <a:solidFill>
                  <a:srgbClr val="FF6600"/>
                </a:solidFill>
                <a:latin typeface="Microsoft JhengHei UI" panose="020B0604030504040204" pitchFamily="34" charset="-120"/>
                <a:ea typeface="Microsoft JhengHei UI" panose="020B0604030504040204" pitchFamily="34" charset="-120"/>
              </a:rPr>
              <a:t>What are some examples of how a person might look to Christ in every thought?</a:t>
            </a:r>
          </a:p>
        </p:txBody>
      </p:sp>
    </p:spTree>
    <p:extLst>
      <p:ext uri="{BB962C8B-B14F-4D97-AF65-F5344CB8AC3E}">
        <p14:creationId xmlns:p14="http://schemas.microsoft.com/office/powerpoint/2010/main" val="361105639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1000" fill="hold"/>
                                        <p:tgtEl>
                                          <p:spTgt spid="8"/>
                                        </p:tgtEl>
                                        <p:attrNameLst>
                                          <p:attrName>ppt_x</p:attrName>
                                        </p:attrNameLst>
                                      </p:cBhvr>
                                      <p:tavLst>
                                        <p:tav tm="0">
                                          <p:val>
                                            <p:strVal val="#ppt_x"/>
                                          </p:val>
                                        </p:tav>
                                        <p:tav tm="100000">
                                          <p:val>
                                            <p:strVal val="#ppt_x"/>
                                          </p:val>
                                        </p:tav>
                                      </p:tavLst>
                                    </p:anim>
                                    <p:anim calcmode="lin" valueType="num">
                                      <p:cBhvr additive="base">
                                        <p:cTn id="20"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sp>
        <p:nvSpPr>
          <p:cNvPr id="3" name="Rectangle 2">
            <a:extLst>
              <a:ext uri="{FF2B5EF4-FFF2-40B4-BE49-F238E27FC236}">
                <a16:creationId xmlns:a16="http://schemas.microsoft.com/office/drawing/2014/main" id="{AAD5284F-192F-49E2-A039-7AB0A34640DB}"/>
              </a:ext>
            </a:extLst>
          </p:cNvPr>
          <p:cNvSpPr/>
          <p:nvPr/>
        </p:nvSpPr>
        <p:spPr>
          <a:xfrm>
            <a:off x="1256843" y="1634186"/>
            <a:ext cx="3058851" cy="369332"/>
          </a:xfrm>
          <a:prstGeom prst="rect">
            <a:avLst/>
          </a:prstGeom>
        </p:spPr>
        <p:txBody>
          <a:bodyPr wrap="none">
            <a:spAutoFit/>
          </a:bodyPr>
          <a:lstStyle/>
          <a:p>
            <a:r>
              <a:rPr lang="en-US" b="1" dirty="0">
                <a:solidFill>
                  <a:schemeClr val="bg1"/>
                </a:solidFill>
                <a:latin typeface="Microsoft JhengHei UI" panose="020B0604030504040204" pitchFamily="34" charset="-120"/>
                <a:ea typeface="Microsoft JhengHei UI" panose="020B0604030504040204" pitchFamily="34" charset="-120"/>
              </a:rPr>
              <a:t>Doctrine and Covenants 7</a:t>
            </a:r>
          </a:p>
        </p:txBody>
      </p:sp>
      <p:sp>
        <p:nvSpPr>
          <p:cNvPr id="4" name="Rectangle 3">
            <a:extLst>
              <a:ext uri="{FF2B5EF4-FFF2-40B4-BE49-F238E27FC236}">
                <a16:creationId xmlns:a16="http://schemas.microsoft.com/office/drawing/2014/main" id="{BD5E10F2-8C96-4F3B-8C2E-15DDD4D37382}"/>
              </a:ext>
            </a:extLst>
          </p:cNvPr>
          <p:cNvSpPr/>
          <p:nvPr/>
        </p:nvSpPr>
        <p:spPr>
          <a:xfrm>
            <a:off x="2786269" y="2721522"/>
            <a:ext cx="6619461" cy="1754326"/>
          </a:xfrm>
          <a:prstGeom prst="rect">
            <a:avLst/>
          </a:prstGeom>
        </p:spPr>
        <p:txBody>
          <a:bodyPr wrap="square">
            <a:spAutoFit/>
          </a:bodyPr>
          <a:lstStyle/>
          <a:p>
            <a:pPr algn="ctr"/>
            <a:r>
              <a:rPr lang="en-US" sz="3600" dirty="0">
                <a:solidFill>
                  <a:schemeClr val="bg1"/>
                </a:solidFill>
                <a:latin typeface="Bahnschrift SemiLight SemiConde" panose="020B0502040204020203" pitchFamily="34" charset="0"/>
              </a:rPr>
              <a:t>“John the Beloved is promised that he will live and bring souls to Christ until the Second Coming”</a:t>
            </a:r>
          </a:p>
        </p:txBody>
      </p:sp>
    </p:spTree>
    <p:extLst>
      <p:ext uri="{BB962C8B-B14F-4D97-AF65-F5344CB8AC3E}">
        <p14:creationId xmlns:p14="http://schemas.microsoft.com/office/powerpoint/2010/main" val="21030032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sp>
        <p:nvSpPr>
          <p:cNvPr id="2" name="Rectangle 1">
            <a:extLst>
              <a:ext uri="{FF2B5EF4-FFF2-40B4-BE49-F238E27FC236}">
                <a16:creationId xmlns:a16="http://schemas.microsoft.com/office/drawing/2014/main" id="{BDAD3A89-C210-4251-A77A-130E710DCB3F}"/>
              </a:ext>
            </a:extLst>
          </p:cNvPr>
          <p:cNvSpPr/>
          <p:nvPr/>
        </p:nvSpPr>
        <p:spPr>
          <a:xfrm>
            <a:off x="1510748" y="1435269"/>
            <a:ext cx="3856382" cy="4247317"/>
          </a:xfrm>
          <a:prstGeom prst="rect">
            <a:avLst/>
          </a:prstGeom>
        </p:spPr>
        <p:txBody>
          <a:bodyPr wrap="square">
            <a:spAutoFit/>
          </a:bodyPr>
          <a:lstStyle/>
          <a:p>
            <a:pPr fontAlgn="base"/>
            <a:r>
              <a:rPr lang="en-US" b="1" dirty="0">
                <a:solidFill>
                  <a:schemeClr val="bg1"/>
                </a:solidFill>
                <a:latin typeface="Calibri Light" panose="020F0302020204030204" pitchFamily="34" charset="0"/>
                <a:cs typeface="Calibri Light" panose="020F0302020204030204" pitchFamily="34" charset="0"/>
              </a:rPr>
              <a:t>20 </a:t>
            </a:r>
            <a:r>
              <a:rPr lang="en-US" dirty="0">
                <a:solidFill>
                  <a:schemeClr val="bg1"/>
                </a:solidFill>
                <a:latin typeface="Calibri Light" panose="020F0302020204030204" pitchFamily="34" charset="0"/>
                <a:cs typeface="Calibri Light" panose="020F0302020204030204" pitchFamily="34" charset="0"/>
              </a:rPr>
              <a:t>Then Peter, turning about, </a:t>
            </a:r>
            <a:r>
              <a:rPr lang="en-US" dirty="0" err="1">
                <a:solidFill>
                  <a:schemeClr val="bg1"/>
                </a:solidFill>
                <a:latin typeface="Calibri Light" panose="020F0302020204030204" pitchFamily="34" charset="0"/>
                <a:cs typeface="Calibri Light" panose="020F0302020204030204" pitchFamily="34" charset="0"/>
              </a:rPr>
              <a:t>seeth</a:t>
            </a:r>
            <a:r>
              <a:rPr lang="en-US" dirty="0">
                <a:solidFill>
                  <a:schemeClr val="bg1"/>
                </a:solidFill>
                <a:latin typeface="Calibri Light" panose="020F0302020204030204" pitchFamily="34" charset="0"/>
                <a:cs typeface="Calibri Light" panose="020F0302020204030204" pitchFamily="34" charset="0"/>
              </a:rPr>
              <a:t> the disciple whom Jesus loved following; which also leaned on his breast at supper, and said, Lord, which is he that </a:t>
            </a:r>
            <a:r>
              <a:rPr lang="en-US" dirty="0" err="1">
                <a:solidFill>
                  <a:schemeClr val="bg1"/>
                </a:solidFill>
                <a:latin typeface="Calibri Light" panose="020F0302020204030204" pitchFamily="34" charset="0"/>
                <a:cs typeface="Calibri Light" panose="020F0302020204030204" pitchFamily="34" charset="0"/>
              </a:rPr>
              <a:t>betrayeth</a:t>
            </a:r>
            <a:r>
              <a:rPr lang="en-US" dirty="0">
                <a:solidFill>
                  <a:schemeClr val="bg1"/>
                </a:solidFill>
                <a:latin typeface="Calibri Light" panose="020F0302020204030204" pitchFamily="34" charset="0"/>
                <a:cs typeface="Calibri Light" panose="020F0302020204030204" pitchFamily="34" charset="0"/>
              </a:rPr>
              <a:t> thee?</a:t>
            </a:r>
          </a:p>
          <a:p>
            <a:pPr fontAlgn="base"/>
            <a:r>
              <a:rPr lang="en-US" b="1" dirty="0">
                <a:solidFill>
                  <a:schemeClr val="bg1"/>
                </a:solidFill>
                <a:latin typeface="Calibri Light" panose="020F0302020204030204" pitchFamily="34" charset="0"/>
                <a:cs typeface="Calibri Light" panose="020F0302020204030204" pitchFamily="34" charset="0"/>
              </a:rPr>
              <a:t>21 </a:t>
            </a:r>
            <a:r>
              <a:rPr lang="en-US" dirty="0">
                <a:solidFill>
                  <a:schemeClr val="bg1"/>
                </a:solidFill>
                <a:latin typeface="Calibri Light" panose="020F0302020204030204" pitchFamily="34" charset="0"/>
                <a:cs typeface="Calibri Light" panose="020F0302020204030204" pitchFamily="34" charset="0"/>
              </a:rPr>
              <a:t>Peter seeing him saith to Jesus, Lord, and what shall this man do?</a:t>
            </a:r>
          </a:p>
          <a:p>
            <a:pPr fontAlgn="base"/>
            <a:r>
              <a:rPr lang="en-US" b="1" dirty="0">
                <a:solidFill>
                  <a:schemeClr val="bg1"/>
                </a:solidFill>
                <a:latin typeface="Calibri Light" panose="020F0302020204030204" pitchFamily="34" charset="0"/>
                <a:cs typeface="Calibri Light" panose="020F0302020204030204" pitchFamily="34" charset="0"/>
              </a:rPr>
              <a:t>22 </a:t>
            </a:r>
            <a:r>
              <a:rPr lang="en-US" dirty="0">
                <a:solidFill>
                  <a:schemeClr val="bg1"/>
                </a:solidFill>
                <a:latin typeface="Calibri Light" panose="020F0302020204030204" pitchFamily="34" charset="0"/>
                <a:cs typeface="Calibri Light" panose="020F0302020204030204" pitchFamily="34" charset="0"/>
              </a:rPr>
              <a:t>Jesus saith unto him, If I will that he tarry till I come, what is that to thee? follow thou me.</a:t>
            </a:r>
          </a:p>
          <a:p>
            <a:pPr fontAlgn="base"/>
            <a:r>
              <a:rPr lang="en-US" b="1" dirty="0">
                <a:solidFill>
                  <a:schemeClr val="bg1"/>
                </a:solidFill>
                <a:latin typeface="Calibri Light" panose="020F0302020204030204" pitchFamily="34" charset="0"/>
                <a:cs typeface="Calibri Light" panose="020F0302020204030204" pitchFamily="34" charset="0"/>
              </a:rPr>
              <a:t>23 </a:t>
            </a:r>
            <a:r>
              <a:rPr lang="en-US" dirty="0">
                <a:solidFill>
                  <a:schemeClr val="bg1"/>
                </a:solidFill>
                <a:latin typeface="Calibri Light" panose="020F0302020204030204" pitchFamily="34" charset="0"/>
                <a:cs typeface="Calibri Light" panose="020F0302020204030204" pitchFamily="34" charset="0"/>
              </a:rPr>
              <a:t>Then went this saying abroad among the brethren, that that disciple should not die: yet Jesus said not unto him, He shall not die; but, If I will that he tarry till I come, what is that to thee?</a:t>
            </a:r>
            <a:endParaRPr lang="en-US" b="0" i="0" dirty="0">
              <a:solidFill>
                <a:schemeClr val="bg1"/>
              </a:solidFill>
              <a:effectLst/>
              <a:latin typeface="Calibri Light" panose="020F0302020204030204" pitchFamily="34" charset="0"/>
              <a:cs typeface="Calibri Light" panose="020F0302020204030204" pitchFamily="34" charset="0"/>
            </a:endParaRPr>
          </a:p>
        </p:txBody>
      </p:sp>
      <p:sp>
        <p:nvSpPr>
          <p:cNvPr id="3" name="TextBox 2">
            <a:extLst>
              <a:ext uri="{FF2B5EF4-FFF2-40B4-BE49-F238E27FC236}">
                <a16:creationId xmlns:a16="http://schemas.microsoft.com/office/drawing/2014/main" id="{6B68EF9D-BCBD-4EFC-8CA9-7F1C9F375930}"/>
              </a:ext>
            </a:extLst>
          </p:cNvPr>
          <p:cNvSpPr txBox="1"/>
          <p:nvPr/>
        </p:nvSpPr>
        <p:spPr>
          <a:xfrm>
            <a:off x="1510748" y="890974"/>
            <a:ext cx="2239618" cy="369332"/>
          </a:xfrm>
          <a:prstGeom prst="rect">
            <a:avLst/>
          </a:prstGeom>
          <a:noFill/>
        </p:spPr>
        <p:txBody>
          <a:bodyPr wrap="square" rtlCol="0">
            <a:spAutoFit/>
          </a:bodyPr>
          <a:lstStyle/>
          <a:p>
            <a:r>
              <a:rPr lang="en-US" b="1" dirty="0">
                <a:solidFill>
                  <a:schemeClr val="bg1"/>
                </a:solidFill>
                <a:latin typeface="Calibri Light" panose="020F0302020204030204" pitchFamily="34" charset="0"/>
                <a:ea typeface="Microsoft JhengHei UI" panose="020B0604030504040204" pitchFamily="34" charset="-120"/>
                <a:cs typeface="Calibri Light" panose="020F0302020204030204" pitchFamily="34" charset="0"/>
              </a:rPr>
              <a:t>John 21:20-23</a:t>
            </a:r>
          </a:p>
        </p:txBody>
      </p:sp>
      <p:sp>
        <p:nvSpPr>
          <p:cNvPr id="4" name="Rectangle 3">
            <a:extLst>
              <a:ext uri="{FF2B5EF4-FFF2-40B4-BE49-F238E27FC236}">
                <a16:creationId xmlns:a16="http://schemas.microsoft.com/office/drawing/2014/main" id="{67744B39-B330-467E-9A1D-0BE1064EA2C9}"/>
              </a:ext>
            </a:extLst>
          </p:cNvPr>
          <p:cNvSpPr/>
          <p:nvPr/>
        </p:nvSpPr>
        <p:spPr>
          <a:xfrm>
            <a:off x="5899047" y="1435269"/>
            <a:ext cx="3591339" cy="3693319"/>
          </a:xfrm>
          <a:prstGeom prst="rect">
            <a:avLst/>
          </a:prstGeom>
        </p:spPr>
        <p:txBody>
          <a:bodyPr wrap="square">
            <a:spAutoFit/>
          </a:bodyPr>
          <a:lstStyle/>
          <a:p>
            <a:pPr fontAlgn="base"/>
            <a:r>
              <a:rPr lang="en-US" dirty="0">
                <a:solidFill>
                  <a:schemeClr val="bg1"/>
                </a:solidFill>
                <a:latin typeface="Calibri Light" panose="020F0302020204030204" pitchFamily="34" charset="0"/>
                <a:cs typeface="Calibri Light" panose="020F0302020204030204" pitchFamily="34" charset="0"/>
              </a:rPr>
              <a:t>1 And the Lord said unto me: John, my beloved, what </a:t>
            </a:r>
            <a:r>
              <a:rPr lang="en-US" dirty="0" err="1">
                <a:solidFill>
                  <a:schemeClr val="bg1"/>
                </a:solidFill>
                <a:latin typeface="Calibri Light" panose="020F0302020204030204" pitchFamily="34" charset="0"/>
                <a:cs typeface="Calibri Light" panose="020F0302020204030204" pitchFamily="34" charset="0"/>
              </a:rPr>
              <a:t>desirest</a:t>
            </a:r>
            <a:r>
              <a:rPr lang="en-US" dirty="0">
                <a:solidFill>
                  <a:schemeClr val="bg1"/>
                </a:solidFill>
                <a:latin typeface="Calibri Light" panose="020F0302020204030204" pitchFamily="34" charset="0"/>
                <a:cs typeface="Calibri Light" panose="020F0302020204030204" pitchFamily="34" charset="0"/>
              </a:rPr>
              <a:t> thou? For if you shall ask what you will, it shall be granted unto you.</a:t>
            </a:r>
          </a:p>
          <a:p>
            <a:pPr fontAlgn="base"/>
            <a:r>
              <a:rPr lang="en-US" dirty="0">
                <a:solidFill>
                  <a:schemeClr val="bg1"/>
                </a:solidFill>
                <a:latin typeface="Calibri Light" panose="020F0302020204030204" pitchFamily="34" charset="0"/>
                <a:cs typeface="Calibri Light" panose="020F0302020204030204" pitchFamily="34" charset="0"/>
              </a:rPr>
              <a:t>2 And I said unto him: Lord, give unto me power over death, that I may live and bring souls unto thee.</a:t>
            </a:r>
          </a:p>
          <a:p>
            <a:pPr fontAlgn="base"/>
            <a:r>
              <a:rPr lang="en-US" dirty="0">
                <a:solidFill>
                  <a:schemeClr val="bg1"/>
                </a:solidFill>
                <a:latin typeface="Calibri Light" panose="020F0302020204030204" pitchFamily="34" charset="0"/>
                <a:cs typeface="Calibri Light" panose="020F0302020204030204" pitchFamily="34" charset="0"/>
              </a:rPr>
              <a:t>3 And the Lord said unto me: Verily, verily, I say unto thee, because thou </a:t>
            </a:r>
            <a:r>
              <a:rPr lang="en-US" dirty="0" err="1">
                <a:solidFill>
                  <a:schemeClr val="bg1"/>
                </a:solidFill>
                <a:latin typeface="Calibri Light" panose="020F0302020204030204" pitchFamily="34" charset="0"/>
                <a:cs typeface="Calibri Light" panose="020F0302020204030204" pitchFamily="34" charset="0"/>
              </a:rPr>
              <a:t>desirest</a:t>
            </a:r>
            <a:r>
              <a:rPr lang="en-US" dirty="0">
                <a:solidFill>
                  <a:schemeClr val="bg1"/>
                </a:solidFill>
                <a:latin typeface="Calibri Light" panose="020F0302020204030204" pitchFamily="34" charset="0"/>
                <a:cs typeface="Calibri Light" panose="020F0302020204030204" pitchFamily="34" charset="0"/>
              </a:rPr>
              <a:t> this thou shalt tarry until I come in my glory, and shalt prophesy before nations, kindreds, tongues and people.</a:t>
            </a:r>
            <a:endParaRPr lang="en-US" i="0" dirty="0">
              <a:solidFill>
                <a:schemeClr val="bg1"/>
              </a:solidFill>
              <a:effectLst/>
              <a:latin typeface="Calibri Light" panose="020F0302020204030204" pitchFamily="34" charset="0"/>
              <a:cs typeface="Calibri Light" panose="020F0302020204030204" pitchFamily="34" charset="0"/>
            </a:endParaRPr>
          </a:p>
        </p:txBody>
      </p:sp>
      <p:sp>
        <p:nvSpPr>
          <p:cNvPr id="6" name="TextBox 5">
            <a:extLst>
              <a:ext uri="{FF2B5EF4-FFF2-40B4-BE49-F238E27FC236}">
                <a16:creationId xmlns:a16="http://schemas.microsoft.com/office/drawing/2014/main" id="{FEEB2234-DF82-42B0-9FC9-5F1AE39EBC0B}"/>
              </a:ext>
            </a:extLst>
          </p:cNvPr>
          <p:cNvSpPr txBox="1"/>
          <p:nvPr/>
        </p:nvSpPr>
        <p:spPr>
          <a:xfrm>
            <a:off x="5899047" y="890974"/>
            <a:ext cx="2960032" cy="369332"/>
          </a:xfrm>
          <a:prstGeom prst="rect">
            <a:avLst/>
          </a:prstGeom>
          <a:noFill/>
        </p:spPr>
        <p:txBody>
          <a:bodyPr wrap="square" rtlCol="0">
            <a:spAutoFit/>
          </a:bodyPr>
          <a:lstStyle/>
          <a:p>
            <a:r>
              <a:rPr lang="en-US" b="1" dirty="0">
                <a:solidFill>
                  <a:schemeClr val="bg1"/>
                </a:solidFill>
                <a:latin typeface="Calibri Light" panose="020F0302020204030204" pitchFamily="34" charset="0"/>
                <a:ea typeface="Microsoft JhengHei UI" panose="020B0604030504040204" pitchFamily="34" charset="-120"/>
                <a:cs typeface="Calibri Light" panose="020F0302020204030204" pitchFamily="34" charset="0"/>
              </a:rPr>
              <a:t>Doctrine and Covenants 7:1-3</a:t>
            </a:r>
          </a:p>
        </p:txBody>
      </p:sp>
    </p:spTree>
    <p:extLst>
      <p:ext uri="{BB962C8B-B14F-4D97-AF65-F5344CB8AC3E}">
        <p14:creationId xmlns:p14="http://schemas.microsoft.com/office/powerpoint/2010/main" val="222230011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randombar(horizont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5"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vertical)">
                                      <p:cBhvr>
                                        <p:cTn id="15" dur="500"/>
                                        <p:tgtEl>
                                          <p:spTgt spid="6"/>
                                        </p:tgtEl>
                                      </p:cBhvr>
                                    </p:animEffect>
                                  </p:childTnLst>
                                </p:cTn>
                              </p:par>
                              <p:par>
                                <p:cTn id="16" presetID="14" presetClass="entr" presetSubtype="5"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randombar(vertic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sp>
        <p:nvSpPr>
          <p:cNvPr id="3" name="TextBox 2">
            <a:extLst>
              <a:ext uri="{FF2B5EF4-FFF2-40B4-BE49-F238E27FC236}">
                <a16:creationId xmlns:a16="http://schemas.microsoft.com/office/drawing/2014/main" id="{184D2102-6C66-45E4-A7E2-0A147D5DE4DC}"/>
              </a:ext>
            </a:extLst>
          </p:cNvPr>
          <p:cNvSpPr txBox="1"/>
          <p:nvPr/>
        </p:nvSpPr>
        <p:spPr>
          <a:xfrm>
            <a:off x="2467349" y="2480462"/>
            <a:ext cx="6586332" cy="1200329"/>
          </a:xfrm>
          <a:prstGeom prst="rect">
            <a:avLst/>
          </a:prstGeom>
          <a:noFill/>
        </p:spPr>
        <p:txBody>
          <a:bodyPr wrap="square" rtlCol="0">
            <a:spAutoFit/>
          </a:bodyPr>
          <a:lstStyle/>
          <a:p>
            <a:pPr algn="ctr"/>
            <a:r>
              <a:rPr lang="en-US" sz="3600" b="1" dirty="0">
                <a:solidFill>
                  <a:schemeClr val="bg1"/>
                </a:solidFill>
                <a:latin typeface="Bahnschrift SemiLight SemiConde" panose="020B0502040204020203" pitchFamily="34" charset="0"/>
              </a:rPr>
              <a:t>Joseph Smith—History 1:66–67; Doctrine and Covenants 6–7</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5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sp>
        <p:nvSpPr>
          <p:cNvPr id="4" name="Rectangle 3">
            <a:extLst>
              <a:ext uri="{FF2B5EF4-FFF2-40B4-BE49-F238E27FC236}">
                <a16:creationId xmlns:a16="http://schemas.microsoft.com/office/drawing/2014/main" id="{AC605D42-0928-4C0A-AF01-CE42C10ECD03}"/>
              </a:ext>
            </a:extLst>
          </p:cNvPr>
          <p:cNvSpPr/>
          <p:nvPr/>
        </p:nvSpPr>
        <p:spPr>
          <a:xfrm>
            <a:off x="700535" y="890974"/>
            <a:ext cx="3929576" cy="707886"/>
          </a:xfrm>
          <a:prstGeom prst="rect">
            <a:avLst/>
          </a:prstGeom>
        </p:spPr>
        <p:txBody>
          <a:bodyPr wrap="square">
            <a:spAutoFit/>
          </a:bodyPr>
          <a:lstStyle/>
          <a:p>
            <a:r>
              <a:rPr lang="en-US" sz="2000" b="1" dirty="0">
                <a:solidFill>
                  <a:schemeClr val="bg1"/>
                </a:solidFill>
                <a:latin typeface="Calibri Light" panose="020F0302020204030204" pitchFamily="34" charset="0"/>
                <a:cs typeface="Calibri Light" panose="020F0302020204030204" pitchFamily="34" charset="0"/>
              </a:rPr>
              <a:t>Joseph Smith—History 1:66–67; </a:t>
            </a:r>
          </a:p>
          <a:p>
            <a:r>
              <a:rPr lang="en-US" sz="2000" b="1" dirty="0">
                <a:solidFill>
                  <a:schemeClr val="bg1"/>
                </a:solidFill>
                <a:latin typeface="Calibri Light" panose="020F0302020204030204" pitchFamily="34" charset="0"/>
                <a:cs typeface="Calibri Light" panose="020F0302020204030204" pitchFamily="34" charset="0"/>
              </a:rPr>
              <a:t>Doctrine and Covenants 6:1–9</a:t>
            </a:r>
          </a:p>
        </p:txBody>
      </p:sp>
      <p:sp>
        <p:nvSpPr>
          <p:cNvPr id="5" name="Rectangle 4">
            <a:extLst>
              <a:ext uri="{FF2B5EF4-FFF2-40B4-BE49-F238E27FC236}">
                <a16:creationId xmlns:a16="http://schemas.microsoft.com/office/drawing/2014/main" id="{BB7D7CE6-3EB0-4E3C-A45B-CCD90815EB80}"/>
              </a:ext>
            </a:extLst>
          </p:cNvPr>
          <p:cNvSpPr/>
          <p:nvPr/>
        </p:nvSpPr>
        <p:spPr>
          <a:xfrm>
            <a:off x="1475184" y="2782669"/>
            <a:ext cx="9241632" cy="646331"/>
          </a:xfrm>
          <a:prstGeom prst="rect">
            <a:avLst/>
          </a:prstGeom>
        </p:spPr>
        <p:txBody>
          <a:bodyPr wrap="none">
            <a:spAutoFit/>
          </a:bodyPr>
          <a:lstStyle/>
          <a:p>
            <a:r>
              <a:rPr lang="en-US" sz="3600" b="1" dirty="0">
                <a:solidFill>
                  <a:schemeClr val="bg1"/>
                </a:solidFill>
                <a:latin typeface="Bahnschrift SemiLight SemiConde" panose="020B0502040204020203" pitchFamily="34" charset="0"/>
              </a:rPr>
              <a:t>“Oliver Cowdery becomes a scribe to Joseph Smith”</a:t>
            </a:r>
          </a:p>
        </p:txBody>
      </p:sp>
    </p:spTree>
    <p:extLst>
      <p:ext uri="{BB962C8B-B14F-4D97-AF65-F5344CB8AC3E}">
        <p14:creationId xmlns:p14="http://schemas.microsoft.com/office/powerpoint/2010/main" val="21338129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3" name="Picture 2">
            <a:extLst>
              <a:ext uri="{FF2B5EF4-FFF2-40B4-BE49-F238E27FC236}">
                <a16:creationId xmlns:a16="http://schemas.microsoft.com/office/drawing/2014/main" id="{6E09AFAC-91BF-4056-9B31-ABDF5DB51721}"/>
              </a:ext>
            </a:extLst>
          </p:cNvPr>
          <p:cNvPicPr/>
          <p:nvPr/>
        </p:nvPicPr>
        <p:blipFill rotWithShape="1">
          <a:blip r:embed="rId2"/>
          <a:srcRect l="48718" t="32782" r="24359" b="13911"/>
          <a:stretch/>
        </p:blipFill>
        <p:spPr bwMode="auto">
          <a:xfrm>
            <a:off x="609014" y="1206057"/>
            <a:ext cx="1600200" cy="1781175"/>
          </a:xfrm>
          <a:prstGeom prst="rect">
            <a:avLst/>
          </a:prstGeom>
          <a:ln>
            <a:noFill/>
          </a:ln>
          <a:extLst>
            <a:ext uri="{53640926-AAD7-44D8-BBD7-CCE9431645EC}">
              <a14:shadowObscured xmlns:a14="http://schemas.microsoft.com/office/drawing/2010/main"/>
            </a:ext>
          </a:extLst>
        </p:spPr>
      </p:pic>
      <p:sp>
        <p:nvSpPr>
          <p:cNvPr id="2" name="Rectangle 1">
            <a:extLst>
              <a:ext uri="{FF2B5EF4-FFF2-40B4-BE49-F238E27FC236}">
                <a16:creationId xmlns:a16="http://schemas.microsoft.com/office/drawing/2014/main" id="{E01C221D-949B-418A-A333-DBA614A679A1}"/>
              </a:ext>
            </a:extLst>
          </p:cNvPr>
          <p:cNvSpPr/>
          <p:nvPr/>
        </p:nvSpPr>
        <p:spPr>
          <a:xfrm>
            <a:off x="1409114" y="696090"/>
            <a:ext cx="7826326" cy="400110"/>
          </a:xfrm>
          <a:prstGeom prst="rect">
            <a:avLst/>
          </a:prstGeom>
        </p:spPr>
        <p:txBody>
          <a:bodyPr wrap="square">
            <a:spAutoFit/>
          </a:bodyPr>
          <a:lstStyle/>
          <a:p>
            <a:r>
              <a:rPr lang="en-US" sz="2000" dirty="0">
                <a:solidFill>
                  <a:srgbClr val="FF6600"/>
                </a:solidFill>
                <a:latin typeface="Microsoft JhengHei" panose="020B0604030504040204" pitchFamily="34" charset="-120"/>
                <a:ea typeface="Microsoft JhengHei" panose="020B0604030504040204" pitchFamily="34" charset="-120"/>
                <a:cs typeface="Calibri Light" panose="020F0302020204030204" pitchFamily="34" charset="0"/>
              </a:rPr>
              <a:t>How is turning on a lightbulb different from watching a sunrise?</a:t>
            </a:r>
          </a:p>
        </p:txBody>
      </p:sp>
      <p:sp>
        <p:nvSpPr>
          <p:cNvPr id="4" name="Rectangle 3">
            <a:extLst>
              <a:ext uri="{FF2B5EF4-FFF2-40B4-BE49-F238E27FC236}">
                <a16:creationId xmlns:a16="http://schemas.microsoft.com/office/drawing/2014/main" id="{77FC9383-92D4-4724-9C8D-A80578275835}"/>
              </a:ext>
            </a:extLst>
          </p:cNvPr>
          <p:cNvSpPr/>
          <p:nvPr/>
        </p:nvSpPr>
        <p:spPr>
          <a:xfrm>
            <a:off x="2274277" y="1332685"/>
            <a:ext cx="6096000" cy="646331"/>
          </a:xfrm>
          <a:prstGeom prst="rect">
            <a:avLst/>
          </a:prstGeom>
        </p:spPr>
        <p:txBody>
          <a:bodyPr>
            <a:spAutoFit/>
          </a:bodyPr>
          <a:lstStyle/>
          <a:p>
            <a:pPr algn="ctr"/>
            <a:r>
              <a:rPr lang="en-US" dirty="0"/>
              <a:t> </a:t>
            </a:r>
            <a:r>
              <a:rPr lang="en-US" b="1" dirty="0">
                <a:solidFill>
                  <a:srgbClr val="FF6600"/>
                </a:solidFill>
                <a:latin typeface="Arial Black" panose="020B0A04020102020204" pitchFamily="34" charset="0"/>
              </a:rPr>
              <a:t>You see light immediately, and with the other, you see it gradually.</a:t>
            </a:r>
          </a:p>
        </p:txBody>
      </p:sp>
      <p:sp>
        <p:nvSpPr>
          <p:cNvPr id="9" name="Rectangle 8">
            <a:extLst>
              <a:ext uri="{FF2B5EF4-FFF2-40B4-BE49-F238E27FC236}">
                <a16:creationId xmlns:a16="http://schemas.microsoft.com/office/drawing/2014/main" id="{4C8C451E-FEF4-414B-A9F0-C712D120E06F}"/>
              </a:ext>
            </a:extLst>
          </p:cNvPr>
          <p:cNvSpPr/>
          <p:nvPr/>
        </p:nvSpPr>
        <p:spPr>
          <a:xfrm rot="10800000">
            <a:off x="2991726" y="3363885"/>
            <a:ext cx="7671583" cy="2246768"/>
          </a:xfrm>
          <a:prstGeom prst="rect">
            <a:avLst/>
          </a:prstGeom>
          <a:gradFill flip="none" rotWithShape="1">
            <a:gsLst>
              <a:gs pos="100000">
                <a:schemeClr val="accent1">
                  <a:lumMod val="67000"/>
                </a:schemeClr>
              </a:gs>
              <a:gs pos="100000">
                <a:schemeClr val="accent1">
                  <a:lumMod val="97000"/>
                  <a:lumOff val="3000"/>
                </a:schemeClr>
              </a:gs>
              <a:gs pos="98000">
                <a:schemeClr val="tx2">
                  <a:lumMod val="60000"/>
                  <a:lumOff val="40000"/>
                </a:schemeClr>
              </a:gs>
            </a:gsLst>
            <a:lin ang="162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8" name="Picture 7">
            <a:extLst>
              <a:ext uri="{FF2B5EF4-FFF2-40B4-BE49-F238E27FC236}">
                <a16:creationId xmlns:a16="http://schemas.microsoft.com/office/drawing/2014/main" id="{5E62DF49-EC23-4A79-B968-3D9D11CC7E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7143" y="3463913"/>
            <a:ext cx="1634913" cy="2046714"/>
          </a:xfrm>
          <a:prstGeom prst="rect">
            <a:avLst/>
          </a:prstGeom>
        </p:spPr>
      </p:pic>
      <p:sp>
        <p:nvSpPr>
          <p:cNvPr id="5" name="Rectangle 4">
            <a:extLst>
              <a:ext uri="{FF2B5EF4-FFF2-40B4-BE49-F238E27FC236}">
                <a16:creationId xmlns:a16="http://schemas.microsoft.com/office/drawing/2014/main" id="{CBFC875C-A964-4C64-95A8-EE5EE56FA061}"/>
              </a:ext>
            </a:extLst>
          </p:cNvPr>
          <p:cNvSpPr/>
          <p:nvPr/>
        </p:nvSpPr>
        <p:spPr>
          <a:xfrm>
            <a:off x="4722056" y="3363886"/>
            <a:ext cx="6096000" cy="2246769"/>
          </a:xfrm>
          <a:prstGeom prst="rect">
            <a:avLst/>
          </a:prstGeom>
        </p:spPr>
        <p:txBody>
          <a:bodyPr>
            <a:spAutoFit/>
          </a:bodyPr>
          <a:lstStyle/>
          <a:p>
            <a:r>
              <a:rPr lang="en-US" sz="2000" dirty="0">
                <a:solidFill>
                  <a:schemeClr val="bg1"/>
                </a:solidFill>
                <a:latin typeface="Calibri Light" panose="020F0302020204030204" pitchFamily="34" charset="0"/>
                <a:cs typeface="Calibri Light" panose="020F0302020204030204" pitchFamily="34" charset="0"/>
              </a:rPr>
              <a:t>Explain that Elder David A. Bednar of the Quorum of the Twelve Apostles used this analogy to teach about personal revelation. He taught that sometimes revelation happens “quickly, completely, and all at once [like turning on a light in a dark room]. … [But] most frequently, revelation comes in small increments over time” (“The Spirit of Revelation, ”Ensign or Liahona, May 2011, 88)</a:t>
            </a:r>
          </a:p>
        </p:txBody>
      </p:sp>
    </p:spTree>
    <p:extLst>
      <p:ext uri="{BB962C8B-B14F-4D97-AF65-F5344CB8AC3E}">
        <p14:creationId xmlns:p14="http://schemas.microsoft.com/office/powerpoint/2010/main" val="29992756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vertical)">
                                      <p:cBhvr>
                                        <p:cTn id="12" dur="1000"/>
                                        <p:tgtEl>
                                          <p:spTgt spid="8"/>
                                        </p:tgtEl>
                                      </p:cBhvr>
                                    </p:animEffect>
                                  </p:childTnLst>
                                </p:cTn>
                              </p:par>
                              <p:par>
                                <p:cTn id="13" presetID="14" presetClass="entr" presetSubtype="5"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vertical)">
                                      <p:cBhvr>
                                        <p:cTn id="15" dur="1000"/>
                                        <p:tgtEl>
                                          <p:spTgt spid="9"/>
                                        </p:tgtEl>
                                      </p:cBhvr>
                                    </p:animEffect>
                                  </p:childTnLst>
                                </p:cTn>
                              </p:par>
                              <p:par>
                                <p:cTn id="16" presetID="14" presetClass="entr" presetSubtype="5"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randombar(vertical)">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86500">
              <a:srgbClr val="3596BF"/>
            </a:gs>
            <a:gs pos="73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sp>
        <p:nvSpPr>
          <p:cNvPr id="4" name="Rectangle 3">
            <a:extLst>
              <a:ext uri="{FF2B5EF4-FFF2-40B4-BE49-F238E27FC236}">
                <a16:creationId xmlns:a16="http://schemas.microsoft.com/office/drawing/2014/main" id="{F0176193-D497-428D-9C39-A0712F767E4F}"/>
              </a:ext>
            </a:extLst>
          </p:cNvPr>
          <p:cNvSpPr/>
          <p:nvPr/>
        </p:nvSpPr>
        <p:spPr>
          <a:xfrm>
            <a:off x="2904161" y="1104166"/>
            <a:ext cx="5529784" cy="400110"/>
          </a:xfrm>
          <a:prstGeom prst="rect">
            <a:avLst/>
          </a:prstGeom>
        </p:spPr>
        <p:txBody>
          <a:bodyPr wrap="none">
            <a:spAutoFit/>
          </a:bodyPr>
          <a:lstStyle/>
          <a:p>
            <a:r>
              <a:rPr lang="en-US" sz="2000" b="1" dirty="0">
                <a:solidFill>
                  <a:schemeClr val="bg1"/>
                </a:solidFill>
                <a:latin typeface="Calibri Light" panose="020F0302020204030204" pitchFamily="34" charset="0"/>
                <a:cs typeface="Calibri Light" panose="020F0302020204030204" pitchFamily="34" charset="0"/>
              </a:rPr>
              <a:t>The first paragraph of the introduction to this lesson.</a:t>
            </a:r>
          </a:p>
        </p:txBody>
      </p:sp>
      <p:sp>
        <p:nvSpPr>
          <p:cNvPr id="5" name="Rectangle 4">
            <a:extLst>
              <a:ext uri="{FF2B5EF4-FFF2-40B4-BE49-F238E27FC236}">
                <a16:creationId xmlns:a16="http://schemas.microsoft.com/office/drawing/2014/main" id="{554B5EB9-A519-48D4-9CA2-2CB09EFA36CE}"/>
              </a:ext>
            </a:extLst>
          </p:cNvPr>
          <p:cNvSpPr/>
          <p:nvPr/>
        </p:nvSpPr>
        <p:spPr>
          <a:xfrm>
            <a:off x="1680732" y="1717467"/>
            <a:ext cx="8830535" cy="2862322"/>
          </a:xfrm>
          <a:prstGeom prst="rect">
            <a:avLst/>
          </a:prstGeom>
        </p:spPr>
        <p:txBody>
          <a:bodyPr wrap="square">
            <a:spAutoFit/>
          </a:bodyPr>
          <a:lstStyle/>
          <a:p>
            <a:r>
              <a:rPr lang="en-US" sz="2000" dirty="0">
                <a:solidFill>
                  <a:schemeClr val="bg1"/>
                </a:solidFill>
                <a:latin typeface="Calibri Light" panose="020F0302020204030204" pitchFamily="34" charset="0"/>
                <a:ea typeface="Microsoft JhengHei" panose="020B0604030504040204" pitchFamily="34" charset="-120"/>
                <a:cs typeface="Calibri Light" panose="020F0302020204030204" pitchFamily="34" charset="0"/>
              </a:rPr>
              <a:t>In the spring of 1829 the Prophet Joseph Smith felt a great sense of urgency about the translation of the Book of Mormon. He had found his time to translate severely limited because of the need to labor to support his family. Emma and Joseph’s brother Samuel helped by acting as scribes, but they could not write for him full-time. Joseph had been in possession of the plates for more than a year and a half and, with the loss of the 116 manuscript pages, had only a few pages of translated material to show for it. Joseph prayed that the Lord would send someone who could assist him in the work of translation. In response to Joseph’s prayer, the Lord sent Oliver Cowdery to serve as ascribe.</a:t>
            </a:r>
          </a:p>
        </p:txBody>
      </p:sp>
    </p:spTree>
    <p:extLst>
      <p:ext uri="{BB962C8B-B14F-4D97-AF65-F5344CB8AC3E}">
        <p14:creationId xmlns:p14="http://schemas.microsoft.com/office/powerpoint/2010/main" val="42945798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7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sp>
        <p:nvSpPr>
          <p:cNvPr id="2" name="Rectangle 1">
            <a:extLst>
              <a:ext uri="{FF2B5EF4-FFF2-40B4-BE49-F238E27FC236}">
                <a16:creationId xmlns:a16="http://schemas.microsoft.com/office/drawing/2014/main" id="{39FD89F0-1B49-4F2F-A678-BBE25E38F8D4}"/>
              </a:ext>
            </a:extLst>
          </p:cNvPr>
          <p:cNvSpPr/>
          <p:nvPr/>
        </p:nvSpPr>
        <p:spPr>
          <a:xfrm>
            <a:off x="1854591" y="1815236"/>
            <a:ext cx="8482818" cy="2554545"/>
          </a:xfrm>
          <a:prstGeom prst="rect">
            <a:avLst/>
          </a:prstGeom>
        </p:spPr>
        <p:txBody>
          <a:bodyPr wrap="square">
            <a:spAutoFit/>
          </a:bodyPr>
          <a:lstStyle/>
          <a:p>
            <a:pPr fontAlgn="base"/>
            <a:r>
              <a:rPr lang="en-US" sz="2000" b="1" dirty="0">
                <a:solidFill>
                  <a:schemeClr val="bg1"/>
                </a:solidFill>
                <a:latin typeface="Calibri Light" panose="020F0302020204030204" pitchFamily="34" charset="0"/>
                <a:cs typeface="Calibri Light" panose="020F0302020204030204" pitchFamily="34" charset="0"/>
              </a:rPr>
              <a:t>66 </a:t>
            </a:r>
            <a:r>
              <a:rPr lang="en-US" sz="2000" dirty="0">
                <a:solidFill>
                  <a:schemeClr val="bg1"/>
                </a:solidFill>
                <a:latin typeface="Calibri Light" panose="020F0302020204030204" pitchFamily="34" charset="0"/>
                <a:cs typeface="Calibri Light" panose="020F0302020204030204" pitchFamily="34" charset="0"/>
              </a:rPr>
              <a:t>On the 5th day of April, 1829, Oliver Cowdery came to my house, until which time I had never seen him. He stated to me that having been teaching school in the neighborhood where my father resided, and my father being one of those who sent to the school, he went to board for a season at his house, and while there the family related to him the circumstances of my having received the plates, and accordingly he had come to make inquiries of me.</a:t>
            </a:r>
          </a:p>
          <a:p>
            <a:pPr fontAlgn="base"/>
            <a:r>
              <a:rPr lang="en-US" sz="2000" b="1" dirty="0">
                <a:solidFill>
                  <a:schemeClr val="bg1"/>
                </a:solidFill>
                <a:latin typeface="Calibri Light" panose="020F0302020204030204" pitchFamily="34" charset="0"/>
                <a:cs typeface="Calibri Light" panose="020F0302020204030204" pitchFamily="34" charset="0"/>
              </a:rPr>
              <a:t>67 </a:t>
            </a:r>
            <a:r>
              <a:rPr lang="en-US" sz="2000" dirty="0">
                <a:solidFill>
                  <a:schemeClr val="bg1"/>
                </a:solidFill>
                <a:latin typeface="Calibri Light" panose="020F0302020204030204" pitchFamily="34" charset="0"/>
                <a:cs typeface="Calibri Light" panose="020F0302020204030204" pitchFamily="34" charset="0"/>
              </a:rPr>
              <a:t>Two days after the arrival of Mr. Cowdery (being the 7th of April) I commenced to translate the Book of Mormon, and he began to write for me.</a:t>
            </a:r>
            <a:endParaRPr lang="en-US" sz="2000" b="0" i="0" dirty="0">
              <a:solidFill>
                <a:schemeClr val="bg1"/>
              </a:solidFill>
              <a:effectLst/>
              <a:latin typeface="Calibri Light" panose="020F030202020403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003F567D-34DC-4224-9030-A053E5074170}"/>
              </a:ext>
            </a:extLst>
          </p:cNvPr>
          <p:cNvSpPr/>
          <p:nvPr/>
        </p:nvSpPr>
        <p:spPr>
          <a:xfrm>
            <a:off x="1854591" y="1319975"/>
            <a:ext cx="3929576" cy="400110"/>
          </a:xfrm>
          <a:prstGeom prst="rect">
            <a:avLst/>
          </a:prstGeom>
        </p:spPr>
        <p:txBody>
          <a:bodyPr wrap="square">
            <a:spAutoFit/>
          </a:bodyPr>
          <a:lstStyle/>
          <a:p>
            <a:r>
              <a:rPr lang="en-US" sz="2000" b="1" dirty="0">
                <a:solidFill>
                  <a:schemeClr val="bg1"/>
                </a:solidFill>
                <a:latin typeface="Calibri Light" panose="020F0302020204030204" pitchFamily="34" charset="0"/>
                <a:cs typeface="Calibri Light" panose="020F0302020204030204" pitchFamily="34" charset="0"/>
              </a:rPr>
              <a:t>Joseph Smith—History 1:66–67</a:t>
            </a:r>
          </a:p>
        </p:txBody>
      </p:sp>
      <p:sp>
        <p:nvSpPr>
          <p:cNvPr id="3" name="Rectangle 2">
            <a:extLst>
              <a:ext uri="{FF2B5EF4-FFF2-40B4-BE49-F238E27FC236}">
                <a16:creationId xmlns:a16="http://schemas.microsoft.com/office/drawing/2014/main" id="{20B09DF4-64B8-4156-9393-79655CE5C752}"/>
              </a:ext>
            </a:extLst>
          </p:cNvPr>
          <p:cNvSpPr/>
          <p:nvPr/>
        </p:nvSpPr>
        <p:spPr>
          <a:xfrm>
            <a:off x="1485314" y="4725841"/>
            <a:ext cx="9221371" cy="646331"/>
          </a:xfrm>
          <a:prstGeom prst="rect">
            <a:avLst/>
          </a:prstGeom>
        </p:spPr>
        <p:txBody>
          <a:bodyPr wrap="square">
            <a:spAutoFit/>
          </a:bodyPr>
          <a:lstStyle/>
          <a:p>
            <a:pPr algn="ctr"/>
            <a:r>
              <a:rPr lang="en-US" dirty="0"/>
              <a:t> </a:t>
            </a:r>
            <a:r>
              <a:rPr lang="en-US" b="1" dirty="0">
                <a:solidFill>
                  <a:srgbClr val="FF6600"/>
                </a:solidFill>
                <a:latin typeface="Microsoft JhengHei" panose="020B0604030504040204" pitchFamily="34" charset="-120"/>
                <a:ea typeface="Microsoft JhengHei" panose="020B0604030504040204" pitchFamily="34" charset="-120"/>
              </a:rPr>
              <a:t>What did the Lord do in response to Joseph’s  plea for someone to help him translate? </a:t>
            </a:r>
          </a:p>
        </p:txBody>
      </p:sp>
    </p:spTree>
    <p:extLst>
      <p:ext uri="{BB962C8B-B14F-4D97-AF65-F5344CB8AC3E}">
        <p14:creationId xmlns:p14="http://schemas.microsoft.com/office/powerpoint/2010/main" val="100784842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57000">
              <a:schemeClr val="bg2">
                <a:tint val="97000"/>
                <a:hueMod val="92000"/>
                <a:satMod val="169000"/>
                <a:lumMod val="164000"/>
              </a:schemeClr>
            </a:gs>
            <a:gs pos="94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sp>
        <p:nvSpPr>
          <p:cNvPr id="5" name="Rectangle 4">
            <a:extLst>
              <a:ext uri="{FF2B5EF4-FFF2-40B4-BE49-F238E27FC236}">
                <a16:creationId xmlns:a16="http://schemas.microsoft.com/office/drawing/2014/main" id="{5CFB8E8B-A794-4C89-AD34-869D22A0EE2F}"/>
              </a:ext>
            </a:extLst>
          </p:cNvPr>
          <p:cNvSpPr/>
          <p:nvPr/>
        </p:nvSpPr>
        <p:spPr>
          <a:xfrm>
            <a:off x="2154393" y="1275861"/>
            <a:ext cx="3493392" cy="400110"/>
          </a:xfrm>
          <a:prstGeom prst="rect">
            <a:avLst/>
          </a:prstGeom>
        </p:spPr>
        <p:txBody>
          <a:bodyPr wrap="none">
            <a:spAutoFit/>
          </a:bodyPr>
          <a:lstStyle/>
          <a:p>
            <a:r>
              <a:rPr lang="en-US" sz="2000" b="1" dirty="0">
                <a:solidFill>
                  <a:schemeClr val="bg1"/>
                </a:solidFill>
                <a:latin typeface="Calibri Light" panose="020F0302020204030204" pitchFamily="34" charset="0"/>
                <a:cs typeface="Calibri Light" panose="020F0302020204030204" pitchFamily="34" charset="0"/>
              </a:rPr>
              <a:t>Doctrine and Covenants 6:5–6, 8</a:t>
            </a:r>
          </a:p>
        </p:txBody>
      </p:sp>
      <p:sp>
        <p:nvSpPr>
          <p:cNvPr id="6" name="Rectangle 5">
            <a:extLst>
              <a:ext uri="{FF2B5EF4-FFF2-40B4-BE49-F238E27FC236}">
                <a16:creationId xmlns:a16="http://schemas.microsoft.com/office/drawing/2014/main" id="{7D171CC1-79CC-4961-8C12-DFC1C9530F15}"/>
              </a:ext>
            </a:extLst>
          </p:cNvPr>
          <p:cNvSpPr/>
          <p:nvPr/>
        </p:nvSpPr>
        <p:spPr>
          <a:xfrm>
            <a:off x="2154393" y="1675971"/>
            <a:ext cx="7883214" cy="2246769"/>
          </a:xfrm>
          <a:prstGeom prst="rect">
            <a:avLst/>
          </a:prstGeom>
        </p:spPr>
        <p:txBody>
          <a:bodyPr wrap="square">
            <a:spAutoFit/>
          </a:bodyPr>
          <a:lstStyle/>
          <a:p>
            <a:pPr fontAlgn="base"/>
            <a:r>
              <a:rPr lang="en-US" sz="2000" b="1" dirty="0">
                <a:solidFill>
                  <a:schemeClr val="bg1"/>
                </a:solidFill>
                <a:latin typeface="Calibri Light" panose="020F0302020204030204" pitchFamily="34" charset="0"/>
                <a:cs typeface="Calibri Light" panose="020F0302020204030204" pitchFamily="34" charset="0"/>
              </a:rPr>
              <a:t>5 </a:t>
            </a:r>
            <a:r>
              <a:rPr lang="en-US" sz="2000" dirty="0">
                <a:solidFill>
                  <a:schemeClr val="bg1"/>
                </a:solidFill>
                <a:latin typeface="Calibri Light" panose="020F0302020204030204" pitchFamily="34" charset="0"/>
                <a:cs typeface="Calibri Light" panose="020F0302020204030204" pitchFamily="34" charset="0"/>
              </a:rPr>
              <a:t>Therefore, if you will ask of me you shall receive; if you will knock it shall be opened unto you.</a:t>
            </a:r>
          </a:p>
          <a:p>
            <a:pPr fontAlgn="base"/>
            <a:r>
              <a:rPr lang="en-US" sz="2000" b="1" dirty="0">
                <a:solidFill>
                  <a:schemeClr val="bg1"/>
                </a:solidFill>
                <a:latin typeface="Calibri Light" panose="020F0302020204030204" pitchFamily="34" charset="0"/>
                <a:cs typeface="Calibri Light" panose="020F0302020204030204" pitchFamily="34" charset="0"/>
              </a:rPr>
              <a:t>6 </a:t>
            </a:r>
            <a:r>
              <a:rPr lang="en-US" sz="2000" dirty="0">
                <a:solidFill>
                  <a:schemeClr val="bg1"/>
                </a:solidFill>
                <a:latin typeface="Calibri Light" panose="020F0302020204030204" pitchFamily="34" charset="0"/>
                <a:cs typeface="Calibri Light" panose="020F0302020204030204" pitchFamily="34" charset="0"/>
              </a:rPr>
              <a:t>Now, as you have asked, behold, I say unto you, keep my commandments, and seek to bring forth and establish the cause of Zion;</a:t>
            </a:r>
          </a:p>
          <a:p>
            <a:pPr fontAlgn="base"/>
            <a:r>
              <a:rPr lang="en-US" sz="2000" b="1" dirty="0">
                <a:solidFill>
                  <a:schemeClr val="bg1"/>
                </a:solidFill>
                <a:latin typeface="Calibri Light" panose="020F0302020204030204" pitchFamily="34" charset="0"/>
                <a:cs typeface="Calibri Light" panose="020F0302020204030204" pitchFamily="34" charset="0"/>
              </a:rPr>
              <a:t>8 </a:t>
            </a:r>
            <a:r>
              <a:rPr lang="en-US" sz="2000" dirty="0">
                <a:solidFill>
                  <a:schemeClr val="bg1"/>
                </a:solidFill>
                <a:latin typeface="Calibri Light" panose="020F0302020204030204" pitchFamily="34" charset="0"/>
                <a:cs typeface="Calibri Light" panose="020F0302020204030204" pitchFamily="34" charset="0"/>
              </a:rPr>
              <a:t>Verily, verily, I say unto you, even as you desire of me so it shall be unto you; and if you desire, you shall be the means of doing much good in this generation.</a:t>
            </a:r>
            <a:endParaRPr lang="en-US" sz="2000" b="0" i="0" dirty="0">
              <a:solidFill>
                <a:schemeClr val="bg1"/>
              </a:solidFill>
              <a:effectLst/>
              <a:latin typeface="Calibri Light" panose="020F0302020204030204" pitchFamily="34" charset="0"/>
              <a:cs typeface="Calibri Light" panose="020F0302020204030204" pitchFamily="34" charset="0"/>
            </a:endParaRPr>
          </a:p>
        </p:txBody>
      </p:sp>
      <p:sp>
        <p:nvSpPr>
          <p:cNvPr id="8" name="Rectangle 7">
            <a:extLst>
              <a:ext uri="{FF2B5EF4-FFF2-40B4-BE49-F238E27FC236}">
                <a16:creationId xmlns:a16="http://schemas.microsoft.com/office/drawing/2014/main" id="{E395334A-8ECC-4B7C-A276-1EC5ADAD272F}"/>
              </a:ext>
            </a:extLst>
          </p:cNvPr>
          <p:cNvSpPr/>
          <p:nvPr/>
        </p:nvSpPr>
        <p:spPr>
          <a:xfrm>
            <a:off x="2599785" y="4061406"/>
            <a:ext cx="6096000" cy="646331"/>
          </a:xfrm>
          <a:prstGeom prst="rect">
            <a:avLst/>
          </a:prstGeom>
        </p:spPr>
        <p:txBody>
          <a:bodyPr>
            <a:spAutoFit/>
          </a:bodyPr>
          <a:lstStyle/>
          <a:p>
            <a:pPr algn="ctr"/>
            <a:r>
              <a:rPr lang="en-US" dirty="0">
                <a:latin typeface="Microsoft JhengHei" panose="020B0604030504040204" pitchFamily="34" charset="-120"/>
                <a:ea typeface="Microsoft JhengHei" panose="020B0604030504040204" pitchFamily="34" charset="-120"/>
              </a:rPr>
              <a:t> </a:t>
            </a:r>
            <a:r>
              <a:rPr lang="en-US" b="1" dirty="0">
                <a:solidFill>
                  <a:srgbClr val="FF6600"/>
                </a:solidFill>
                <a:latin typeface="Microsoft JhengHei" panose="020B0604030504040204" pitchFamily="34" charset="-120"/>
                <a:ea typeface="Microsoft JhengHei" panose="020B0604030504040204" pitchFamily="34" charset="-120"/>
              </a:rPr>
              <a:t>What do these verses and Oliver’s effort to journey 140 miles to help Joseph tell us about Oliver?</a:t>
            </a:r>
          </a:p>
        </p:txBody>
      </p:sp>
    </p:spTree>
    <p:extLst>
      <p:ext uri="{BB962C8B-B14F-4D97-AF65-F5344CB8AC3E}">
        <p14:creationId xmlns:p14="http://schemas.microsoft.com/office/powerpoint/2010/main" val="127042711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sp>
        <p:nvSpPr>
          <p:cNvPr id="2" name="Rectangle 1">
            <a:extLst>
              <a:ext uri="{FF2B5EF4-FFF2-40B4-BE49-F238E27FC236}">
                <a16:creationId xmlns:a16="http://schemas.microsoft.com/office/drawing/2014/main" id="{2CC9B900-CD94-4DB4-8506-5040D668FB99}"/>
              </a:ext>
            </a:extLst>
          </p:cNvPr>
          <p:cNvSpPr/>
          <p:nvPr/>
        </p:nvSpPr>
        <p:spPr>
          <a:xfrm>
            <a:off x="3048000" y="2654243"/>
            <a:ext cx="6096000" cy="1200329"/>
          </a:xfrm>
          <a:prstGeom prst="rect">
            <a:avLst/>
          </a:prstGeom>
        </p:spPr>
        <p:txBody>
          <a:bodyPr>
            <a:spAutoFit/>
          </a:bodyPr>
          <a:lstStyle/>
          <a:p>
            <a:pPr algn="ctr"/>
            <a:r>
              <a:rPr lang="en-US" sz="3600" dirty="0">
                <a:solidFill>
                  <a:schemeClr val="bg1"/>
                </a:solidFill>
                <a:latin typeface="Bahnschrift SemiLight SemiConde" panose="020B0502040204020203" pitchFamily="34" charset="0"/>
              </a:rPr>
              <a:t>“The Lord assures Oliver Cowdery of the truthfulness of the work”</a:t>
            </a:r>
          </a:p>
        </p:txBody>
      </p:sp>
      <p:sp>
        <p:nvSpPr>
          <p:cNvPr id="3" name="Rectangle 2">
            <a:extLst>
              <a:ext uri="{FF2B5EF4-FFF2-40B4-BE49-F238E27FC236}">
                <a16:creationId xmlns:a16="http://schemas.microsoft.com/office/drawing/2014/main" id="{7FA54237-8F68-467A-9F20-F471CE8AB3C7}"/>
              </a:ext>
            </a:extLst>
          </p:cNvPr>
          <p:cNvSpPr/>
          <p:nvPr/>
        </p:nvSpPr>
        <p:spPr>
          <a:xfrm>
            <a:off x="1302105" y="1338875"/>
            <a:ext cx="3491790" cy="400110"/>
          </a:xfrm>
          <a:prstGeom prst="rect">
            <a:avLst/>
          </a:prstGeom>
        </p:spPr>
        <p:txBody>
          <a:bodyPr wrap="none">
            <a:spAutoFit/>
          </a:bodyPr>
          <a:lstStyle/>
          <a:p>
            <a:r>
              <a:rPr lang="en-US" sz="2000" b="1" dirty="0">
                <a:solidFill>
                  <a:schemeClr val="bg1"/>
                </a:solidFill>
                <a:latin typeface="Calibri Light" panose="020F0302020204030204" pitchFamily="34" charset="0"/>
                <a:cs typeface="Calibri Light" panose="020F0302020204030204" pitchFamily="34" charset="0"/>
              </a:rPr>
              <a:t>Doctrine and Covenants 6:10–24</a:t>
            </a:r>
          </a:p>
        </p:txBody>
      </p:sp>
    </p:spTree>
    <p:extLst>
      <p:ext uri="{BB962C8B-B14F-4D97-AF65-F5344CB8AC3E}">
        <p14:creationId xmlns:p14="http://schemas.microsoft.com/office/powerpoint/2010/main" val="1202678278"/>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sp>
        <p:nvSpPr>
          <p:cNvPr id="2" name="Rectangle 1">
            <a:extLst>
              <a:ext uri="{FF2B5EF4-FFF2-40B4-BE49-F238E27FC236}">
                <a16:creationId xmlns:a16="http://schemas.microsoft.com/office/drawing/2014/main" id="{2301AFF3-6678-47A5-9D6E-0E25EAC3AC6B}"/>
              </a:ext>
            </a:extLst>
          </p:cNvPr>
          <p:cNvSpPr/>
          <p:nvPr/>
        </p:nvSpPr>
        <p:spPr>
          <a:xfrm>
            <a:off x="1950103" y="872503"/>
            <a:ext cx="7540283" cy="707886"/>
          </a:xfrm>
          <a:prstGeom prst="rect">
            <a:avLst/>
          </a:prstGeom>
        </p:spPr>
        <p:txBody>
          <a:bodyPr wrap="square">
            <a:spAutoFit/>
          </a:bodyPr>
          <a:lstStyle/>
          <a:p>
            <a:pPr algn="ctr"/>
            <a:r>
              <a:rPr lang="en-US" sz="2000" b="1" dirty="0">
                <a:solidFill>
                  <a:srgbClr val="FF6600"/>
                </a:solidFill>
                <a:latin typeface="Microsoft JhengHei" panose="020B0604030504040204" pitchFamily="34" charset="-120"/>
                <a:ea typeface="Microsoft JhengHei" panose="020B0604030504040204" pitchFamily="34" charset="-120"/>
              </a:rPr>
              <a:t>Have you ever received an answer from God and then later experienced concerns or confusion regarding the answer?</a:t>
            </a:r>
          </a:p>
        </p:txBody>
      </p:sp>
      <p:sp>
        <p:nvSpPr>
          <p:cNvPr id="3" name="Rectangle 2">
            <a:extLst>
              <a:ext uri="{FF2B5EF4-FFF2-40B4-BE49-F238E27FC236}">
                <a16:creationId xmlns:a16="http://schemas.microsoft.com/office/drawing/2014/main" id="{D8464F8C-75DA-4025-B2F7-44903E697C12}"/>
              </a:ext>
            </a:extLst>
          </p:cNvPr>
          <p:cNvSpPr/>
          <p:nvPr/>
        </p:nvSpPr>
        <p:spPr>
          <a:xfrm>
            <a:off x="967096" y="1624825"/>
            <a:ext cx="3929409" cy="400110"/>
          </a:xfrm>
          <a:prstGeom prst="rect">
            <a:avLst/>
          </a:prstGeom>
        </p:spPr>
        <p:txBody>
          <a:bodyPr wrap="none">
            <a:spAutoFit/>
          </a:bodyPr>
          <a:lstStyle/>
          <a:p>
            <a:r>
              <a:rPr lang="en-US" sz="2000" b="1" dirty="0">
                <a:solidFill>
                  <a:schemeClr val="bg1"/>
                </a:solidFill>
                <a:latin typeface="Calibri Light" panose="020F0302020204030204" pitchFamily="34" charset="0"/>
                <a:cs typeface="Calibri Light" panose="020F0302020204030204" pitchFamily="34" charset="0"/>
              </a:rPr>
              <a:t>Doctrine and Covenants 6:14–17, 20</a:t>
            </a:r>
          </a:p>
        </p:txBody>
      </p:sp>
      <p:sp>
        <p:nvSpPr>
          <p:cNvPr id="4" name="Rectangle 3">
            <a:extLst>
              <a:ext uri="{FF2B5EF4-FFF2-40B4-BE49-F238E27FC236}">
                <a16:creationId xmlns:a16="http://schemas.microsoft.com/office/drawing/2014/main" id="{211C2B18-BDEF-492E-9097-9536B3EE1015}"/>
              </a:ext>
            </a:extLst>
          </p:cNvPr>
          <p:cNvSpPr/>
          <p:nvPr/>
        </p:nvSpPr>
        <p:spPr>
          <a:xfrm>
            <a:off x="967096" y="2032399"/>
            <a:ext cx="9523829" cy="3416320"/>
          </a:xfrm>
          <a:prstGeom prst="rect">
            <a:avLst/>
          </a:prstGeom>
        </p:spPr>
        <p:txBody>
          <a:bodyPr wrap="square">
            <a:spAutoFit/>
          </a:bodyPr>
          <a:lstStyle/>
          <a:p>
            <a:pPr fontAlgn="base"/>
            <a:r>
              <a:rPr lang="en-US" b="1" dirty="0">
                <a:solidFill>
                  <a:schemeClr val="bg1"/>
                </a:solidFill>
                <a:latin typeface="Calibri Light" panose="020F0302020204030204" pitchFamily="34" charset="0"/>
                <a:cs typeface="Calibri Light" panose="020F0302020204030204" pitchFamily="34" charset="0"/>
              </a:rPr>
              <a:t>14 </a:t>
            </a:r>
            <a:r>
              <a:rPr lang="en-US" dirty="0">
                <a:solidFill>
                  <a:schemeClr val="bg1"/>
                </a:solidFill>
                <a:latin typeface="Calibri Light" panose="020F0302020204030204" pitchFamily="34" charset="0"/>
                <a:cs typeface="Calibri Light" panose="020F0302020204030204" pitchFamily="34" charset="0"/>
              </a:rPr>
              <a:t>Verily, verily, I say unto thee, blessed art thou for what thou hast done; for thou hast inquired of me, and behold, as often as thou hast inquired thou hast received instruction of my Spirit. If it had not been so, thou wouldst not have come to the place where thou art at this time.</a:t>
            </a:r>
          </a:p>
          <a:p>
            <a:pPr fontAlgn="base"/>
            <a:r>
              <a:rPr lang="en-US" b="1" dirty="0">
                <a:solidFill>
                  <a:schemeClr val="bg1"/>
                </a:solidFill>
                <a:latin typeface="Calibri Light" panose="020F0302020204030204" pitchFamily="34" charset="0"/>
                <a:cs typeface="Calibri Light" panose="020F0302020204030204" pitchFamily="34" charset="0"/>
              </a:rPr>
              <a:t>15 </a:t>
            </a:r>
            <a:r>
              <a:rPr lang="en-US" dirty="0">
                <a:solidFill>
                  <a:schemeClr val="bg1"/>
                </a:solidFill>
                <a:latin typeface="Calibri Light" panose="020F0302020204030204" pitchFamily="34" charset="0"/>
                <a:cs typeface="Calibri Light" panose="020F0302020204030204" pitchFamily="34" charset="0"/>
              </a:rPr>
              <a:t>Behold, thou knowest that thou hast inquired of me and I did enlighten thy mind; and now I tell thee these things that thou mayest know that thou hast been enlightened by the Spirit of truth;</a:t>
            </a:r>
          </a:p>
          <a:p>
            <a:pPr fontAlgn="base"/>
            <a:r>
              <a:rPr lang="en-US" b="1" dirty="0">
                <a:solidFill>
                  <a:schemeClr val="bg1"/>
                </a:solidFill>
                <a:latin typeface="Calibri Light" panose="020F0302020204030204" pitchFamily="34" charset="0"/>
                <a:cs typeface="Calibri Light" panose="020F0302020204030204" pitchFamily="34" charset="0"/>
              </a:rPr>
              <a:t>16 </a:t>
            </a:r>
            <a:r>
              <a:rPr lang="en-US" dirty="0">
                <a:solidFill>
                  <a:schemeClr val="bg1"/>
                </a:solidFill>
                <a:latin typeface="Calibri Light" panose="020F0302020204030204" pitchFamily="34" charset="0"/>
                <a:cs typeface="Calibri Light" panose="020F0302020204030204" pitchFamily="34" charset="0"/>
              </a:rPr>
              <a:t>Yea, I tell thee, that thou mayest know that there is none else save God that knowest thy thoughts and the intents of thy heart.</a:t>
            </a:r>
          </a:p>
          <a:p>
            <a:pPr fontAlgn="base"/>
            <a:r>
              <a:rPr lang="en-US" b="1" dirty="0">
                <a:solidFill>
                  <a:schemeClr val="bg1"/>
                </a:solidFill>
                <a:latin typeface="Calibri Light" panose="020F0302020204030204" pitchFamily="34" charset="0"/>
                <a:cs typeface="Calibri Light" panose="020F0302020204030204" pitchFamily="34" charset="0"/>
              </a:rPr>
              <a:t>17 </a:t>
            </a:r>
            <a:r>
              <a:rPr lang="en-US" dirty="0">
                <a:solidFill>
                  <a:schemeClr val="bg1"/>
                </a:solidFill>
                <a:latin typeface="Calibri Light" panose="020F0302020204030204" pitchFamily="34" charset="0"/>
                <a:cs typeface="Calibri Light" panose="020F0302020204030204" pitchFamily="34" charset="0"/>
              </a:rPr>
              <a:t>I tell thee these things as a witness unto thee—that the words or the work which thou hast been writing are true.</a:t>
            </a:r>
          </a:p>
          <a:p>
            <a:pPr fontAlgn="base"/>
            <a:r>
              <a:rPr lang="en-US" b="1" dirty="0">
                <a:solidFill>
                  <a:schemeClr val="bg1"/>
                </a:solidFill>
                <a:latin typeface="Calibri Light" panose="020F0302020204030204" pitchFamily="34" charset="0"/>
                <a:cs typeface="Calibri Light" panose="020F0302020204030204" pitchFamily="34" charset="0"/>
              </a:rPr>
              <a:t>20 </a:t>
            </a:r>
            <a:r>
              <a:rPr lang="en-US" dirty="0">
                <a:solidFill>
                  <a:schemeClr val="bg1"/>
                </a:solidFill>
                <a:latin typeface="Calibri Light" panose="020F0302020204030204" pitchFamily="34" charset="0"/>
                <a:cs typeface="Calibri Light" panose="020F0302020204030204" pitchFamily="34" charset="0"/>
              </a:rPr>
              <a:t>Behold, thou art Oliver, and I have spoken unto thee because of thy desires; therefore treasure up these words in thy heart. Be faithful and diligent in keeping the commandments of God, and I will encircle thee in the arms of my love.</a:t>
            </a:r>
            <a:endParaRPr lang="en-US" b="0" i="0" dirty="0">
              <a:solidFill>
                <a:schemeClr val="bg1"/>
              </a:solidFill>
              <a:effectLst/>
              <a:latin typeface="Calibri Light" panose="020F0302020204030204" pitchFamily="34" charset="0"/>
              <a:cs typeface="Calibri Light" panose="020F0302020204030204" pitchFamily="34" charset="0"/>
            </a:endParaRPr>
          </a:p>
        </p:txBody>
      </p:sp>
      <p:sp>
        <p:nvSpPr>
          <p:cNvPr id="6" name="Rectangle 5">
            <a:extLst>
              <a:ext uri="{FF2B5EF4-FFF2-40B4-BE49-F238E27FC236}">
                <a16:creationId xmlns:a16="http://schemas.microsoft.com/office/drawing/2014/main" id="{9E430417-5FE6-44AA-A54A-D04DD3DEC6A3}"/>
              </a:ext>
            </a:extLst>
          </p:cNvPr>
          <p:cNvSpPr/>
          <p:nvPr/>
        </p:nvSpPr>
        <p:spPr>
          <a:xfrm>
            <a:off x="967096" y="5616165"/>
            <a:ext cx="9523829" cy="369332"/>
          </a:xfrm>
          <a:prstGeom prst="rect">
            <a:avLst/>
          </a:prstGeom>
        </p:spPr>
        <p:txBody>
          <a:bodyPr wrap="square">
            <a:spAutoFit/>
          </a:bodyPr>
          <a:lstStyle/>
          <a:p>
            <a:pPr algn="ctr"/>
            <a:r>
              <a:rPr lang="en-US" b="1" dirty="0">
                <a:solidFill>
                  <a:srgbClr val="FF6600"/>
                </a:solidFill>
                <a:latin typeface="Microsoft JhengHei" panose="020B0604030504040204" pitchFamily="34" charset="-120"/>
                <a:ea typeface="Microsoft JhengHei" panose="020B0604030504040204" pitchFamily="34" charset="-120"/>
              </a:rPr>
              <a:t>What truths did the Lord teach Oliver about receiving and recognizing revelation?</a:t>
            </a:r>
          </a:p>
        </p:txBody>
      </p:sp>
    </p:spTree>
    <p:extLst>
      <p:ext uri="{BB962C8B-B14F-4D97-AF65-F5344CB8AC3E}">
        <p14:creationId xmlns:p14="http://schemas.microsoft.com/office/powerpoint/2010/main" val="179479784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969</Words>
  <Application>Microsoft Office PowerPoint</Application>
  <PresentationFormat>Widescreen</PresentationFormat>
  <Paragraphs>95</Paragraphs>
  <Slides>17</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17</vt:i4>
      </vt:variant>
    </vt:vector>
  </HeadingPairs>
  <TitlesOfParts>
    <vt:vector size="29" baseType="lpstr">
      <vt:lpstr>Malgun Gothic</vt:lpstr>
      <vt:lpstr>Microsoft JhengHei</vt:lpstr>
      <vt:lpstr>Microsoft JhengHei UI</vt:lpstr>
      <vt:lpstr>Arial Black</vt:lpstr>
      <vt:lpstr>Bahnschrift SemiBold SemiConden</vt:lpstr>
      <vt:lpstr>Bahnschrift SemiLight SemiConde</vt:lpstr>
      <vt:lpstr>Calibri</vt:lpstr>
      <vt:lpstr>Calibri Light</vt:lpstr>
      <vt:lpstr>Century Gothic</vt:lpstr>
      <vt:lpstr>Palatino</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381</cp:revision>
  <dcterms:created xsi:type="dcterms:W3CDTF">2018-08-29T04:26:39Z</dcterms:created>
  <dcterms:modified xsi:type="dcterms:W3CDTF">2018-09-08T19:12:34Z</dcterms:modified>
</cp:coreProperties>
</file>