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6"/>
  </p:notesMasterIdLst>
  <p:sldIdLst>
    <p:sldId id="257" r:id="rId2"/>
    <p:sldId id="296" r:id="rId3"/>
    <p:sldId id="279" r:id="rId4"/>
    <p:sldId id="280" r:id="rId5"/>
    <p:sldId id="281" r:id="rId6"/>
    <p:sldId id="282" r:id="rId7"/>
    <p:sldId id="283" r:id="rId8"/>
    <p:sldId id="284" r:id="rId9"/>
    <p:sldId id="285" r:id="rId10"/>
    <p:sldId id="287" r:id="rId11"/>
    <p:sldId id="288" r:id="rId12"/>
    <p:sldId id="286" r:id="rId13"/>
    <p:sldId id="289" r:id="rId14"/>
    <p:sldId id="29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13BD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9/7/2018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1954572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2264080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26995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41924166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325620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20322816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2255363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2766890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1058738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1255310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9/7/2018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3561765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9/7/2018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2735303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9/7/2018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768985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9/7/2018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4168994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9/7/2018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863817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9/7/2018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675758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5640873-EF0B-4AC7-AF11-57FEBA4985EA}" type="datetimeFigureOut">
              <a:rPr lang="en-US" smtClean="0"/>
              <a:t>9/7/2018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B93B05A-D8BA-4E04-8927-7D3B765C5B2D}" type="slidenum">
              <a:rPr lang="en-US" smtClean="0"/>
              <a:t>‹#›</a:t>
            </a:fld>
            <a:endParaRPr lang="en-US"/>
          </a:p>
        </p:txBody>
      </p:sp>
    </p:spTree>
    <p:extLst>
      <p:ext uri="{BB962C8B-B14F-4D97-AF65-F5344CB8AC3E}">
        <p14:creationId xmlns:p14="http://schemas.microsoft.com/office/powerpoint/2010/main" val="342825935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8000"/>
          </a:blip>
          <a:srcRect/>
          <a:tile tx="0" ty="0" sx="100000" sy="100000" flip="none" algn="tl"/>
        </a:blipFill>
        <a:effectLst/>
      </p:bgPr>
    </p:bg>
    <p:spTree>
      <p:nvGrpSpPr>
        <p:cNvPr id="1" name=""/>
        <p:cNvGrpSpPr/>
        <p:nvPr/>
      </p:nvGrpSpPr>
      <p:grpSpPr>
        <a:xfrm>
          <a:off x="0" y="0"/>
          <a:ext cx="0" cy="0"/>
          <a:chOff x="0" y="0"/>
          <a:chExt cx="0" cy="0"/>
        </a:xfrm>
      </p:grpSpPr>
      <p:pic>
        <p:nvPicPr>
          <p:cNvPr id="4" name="Picture 2" descr="https://html1-f.scribdassets.com/8wio8d6utc4g5ese/images/1-6d60390e3c.jpg">
            <a:extLst>
              <a:ext uri="{FF2B5EF4-FFF2-40B4-BE49-F238E27FC236}">
                <a16:creationId xmlns:a16="http://schemas.microsoft.com/office/drawing/2014/main" id="{8714432E-B465-4713-8EDA-28D97892E5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1D6C131-35FA-4983-AC31-35AE48DD7274}"/>
              </a:ext>
            </a:extLst>
          </p:cNvPr>
          <p:cNvSpPr txBox="1"/>
          <p:nvPr/>
        </p:nvSpPr>
        <p:spPr>
          <a:xfrm>
            <a:off x="669551" y="2570923"/>
            <a:ext cx="4797287" cy="1200329"/>
          </a:xfrm>
          <a:prstGeom prst="rect">
            <a:avLst/>
          </a:prstGeom>
          <a:noFill/>
        </p:spPr>
        <p:txBody>
          <a:bodyPr wrap="square" rtlCol="0">
            <a:spAutoFit/>
          </a:bodyPr>
          <a:lstStyle/>
          <a:p>
            <a:pPr algn="ctr"/>
            <a:r>
              <a:rPr lang="en-US" sz="7200" b="1" dirty="0">
                <a:solidFill>
                  <a:schemeClr val="accent2">
                    <a:lumMod val="75000"/>
                  </a:schemeClr>
                </a:solidFill>
                <a:latin typeface="Bahnschrift SemiBold SemiConden" panose="020B0502040204020203" pitchFamily="34" charset="0"/>
              </a:rPr>
              <a:t>SEMINARY</a:t>
            </a:r>
          </a:p>
        </p:txBody>
      </p:sp>
      <p:sp>
        <p:nvSpPr>
          <p:cNvPr id="3" name="TextBox 2">
            <a:extLst>
              <a:ext uri="{FF2B5EF4-FFF2-40B4-BE49-F238E27FC236}">
                <a16:creationId xmlns:a16="http://schemas.microsoft.com/office/drawing/2014/main" id="{C2BA2AE8-AC07-4174-B245-A147523FB9B5}"/>
              </a:ext>
            </a:extLst>
          </p:cNvPr>
          <p:cNvSpPr txBox="1"/>
          <p:nvPr/>
        </p:nvSpPr>
        <p:spPr>
          <a:xfrm>
            <a:off x="6268278" y="5247862"/>
            <a:ext cx="4969565" cy="830997"/>
          </a:xfrm>
          <a:prstGeom prst="rect">
            <a:avLst/>
          </a:prstGeom>
          <a:noFill/>
        </p:spPr>
        <p:txBody>
          <a:bodyPr wrap="square" rtlCol="0">
            <a:spAutoFit/>
          </a:bodyPr>
          <a:lstStyle/>
          <a:p>
            <a:r>
              <a:rPr lang="en-US" sz="2400" b="1" dirty="0"/>
              <a:t>Doctrine and Covenants </a:t>
            </a:r>
          </a:p>
          <a:p>
            <a:r>
              <a:rPr lang="en-US" sz="2400" b="1" dirty="0"/>
              <a:t>and Church History</a:t>
            </a:r>
          </a:p>
        </p:txBody>
      </p:sp>
    </p:spTree>
    <p:extLst>
      <p:ext uri="{BB962C8B-B14F-4D97-AF65-F5344CB8AC3E}">
        <p14:creationId xmlns:p14="http://schemas.microsoft.com/office/powerpoint/2010/main" val="27762908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376E43D-A576-4B34-B988-1CEA25268882}"/>
              </a:ext>
            </a:extLst>
          </p:cNvPr>
          <p:cNvPicPr/>
          <p:nvPr/>
        </p:nvPicPr>
        <p:blipFill rotWithShape="1">
          <a:blip r:embed="rId2"/>
          <a:srcRect l="35416" t="18529" r="53686" b="45268"/>
          <a:stretch/>
        </p:blipFill>
        <p:spPr bwMode="auto">
          <a:xfrm>
            <a:off x="559723" y="2759019"/>
            <a:ext cx="1924050" cy="3592830"/>
          </a:xfrm>
          <a:prstGeom prst="rect">
            <a:avLst/>
          </a:prstGeom>
          <a:ln>
            <a:noFill/>
          </a:ln>
          <a:extLst>
            <a:ext uri="{53640926-AAD7-44D8-BBD7-CCE9431645EC}">
              <a14:shadowObscured xmlns:a14="http://schemas.microsoft.com/office/drawing/2010/main"/>
            </a:ext>
          </a:extLst>
        </p:spPr>
      </p:pic>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rPr>
              <a:t>LESSON 13</a:t>
            </a:r>
          </a:p>
        </p:txBody>
      </p:sp>
      <p:sp>
        <p:nvSpPr>
          <p:cNvPr id="2" name="Rectangle 1">
            <a:extLst>
              <a:ext uri="{FF2B5EF4-FFF2-40B4-BE49-F238E27FC236}">
                <a16:creationId xmlns:a16="http://schemas.microsoft.com/office/drawing/2014/main" id="{8B067367-8381-4888-B9AA-E6A20966005B}"/>
              </a:ext>
            </a:extLst>
          </p:cNvPr>
          <p:cNvSpPr/>
          <p:nvPr/>
        </p:nvSpPr>
        <p:spPr>
          <a:xfrm>
            <a:off x="991758" y="1197710"/>
            <a:ext cx="694421" cy="369332"/>
          </a:xfrm>
          <a:prstGeom prst="rect">
            <a:avLst/>
          </a:prstGeom>
        </p:spPr>
        <p:txBody>
          <a:bodyPr wrap="none">
            <a:spAutoFit/>
          </a:bodyPr>
          <a:lstStyle/>
          <a:p>
            <a:r>
              <a:rPr lang="en-US" dirty="0"/>
              <a:t>Field</a:t>
            </a:r>
          </a:p>
        </p:txBody>
      </p:sp>
      <p:sp>
        <p:nvSpPr>
          <p:cNvPr id="5" name="Rectangle 4">
            <a:extLst>
              <a:ext uri="{FF2B5EF4-FFF2-40B4-BE49-F238E27FC236}">
                <a16:creationId xmlns:a16="http://schemas.microsoft.com/office/drawing/2014/main" id="{5512FD45-B908-4544-BEA1-5A48B34BBB2F}"/>
              </a:ext>
            </a:extLst>
          </p:cNvPr>
          <p:cNvSpPr/>
          <p:nvPr/>
        </p:nvSpPr>
        <p:spPr>
          <a:xfrm>
            <a:off x="2237269" y="1197710"/>
            <a:ext cx="785793" cy="369332"/>
          </a:xfrm>
          <a:prstGeom prst="rect">
            <a:avLst/>
          </a:prstGeom>
        </p:spPr>
        <p:txBody>
          <a:bodyPr wrap="none">
            <a:spAutoFit/>
          </a:bodyPr>
          <a:lstStyle/>
          <a:p>
            <a:r>
              <a:rPr lang="en-US" dirty="0"/>
              <a:t>Sickle</a:t>
            </a:r>
          </a:p>
        </p:txBody>
      </p:sp>
      <p:sp>
        <p:nvSpPr>
          <p:cNvPr id="6" name="Rectangle 5">
            <a:extLst>
              <a:ext uri="{FF2B5EF4-FFF2-40B4-BE49-F238E27FC236}">
                <a16:creationId xmlns:a16="http://schemas.microsoft.com/office/drawing/2014/main" id="{D9A42B1A-F666-4611-88E5-9B441AB25499}"/>
              </a:ext>
            </a:extLst>
          </p:cNvPr>
          <p:cNvSpPr/>
          <p:nvPr/>
        </p:nvSpPr>
        <p:spPr>
          <a:xfrm>
            <a:off x="1398927" y="1612259"/>
            <a:ext cx="971741" cy="369332"/>
          </a:xfrm>
          <a:prstGeom prst="rect">
            <a:avLst/>
          </a:prstGeom>
        </p:spPr>
        <p:txBody>
          <a:bodyPr wrap="none">
            <a:spAutoFit/>
          </a:bodyPr>
          <a:lstStyle/>
          <a:p>
            <a:r>
              <a:rPr lang="en-US" dirty="0"/>
              <a:t>Harvest</a:t>
            </a:r>
          </a:p>
        </p:txBody>
      </p:sp>
      <p:sp>
        <p:nvSpPr>
          <p:cNvPr id="8" name="Rectangle 7">
            <a:extLst>
              <a:ext uri="{FF2B5EF4-FFF2-40B4-BE49-F238E27FC236}">
                <a16:creationId xmlns:a16="http://schemas.microsoft.com/office/drawing/2014/main" id="{200E55FC-7C27-44BE-B7D3-24C47239E90F}"/>
              </a:ext>
            </a:extLst>
          </p:cNvPr>
          <p:cNvSpPr/>
          <p:nvPr/>
        </p:nvSpPr>
        <p:spPr>
          <a:xfrm>
            <a:off x="3394386" y="890974"/>
            <a:ext cx="6096000" cy="1477328"/>
          </a:xfrm>
          <a:prstGeom prst="rect">
            <a:avLst/>
          </a:prstGeom>
        </p:spPr>
        <p:txBody>
          <a:bodyPr>
            <a:spAutoFit/>
          </a:bodyPr>
          <a:lstStyle/>
          <a:p>
            <a:r>
              <a:rPr lang="en-US" b="1" dirty="0">
                <a:solidFill>
                  <a:srgbClr val="333333"/>
                </a:solidFill>
                <a:latin typeface="Georgia" panose="02040502050405020303" pitchFamily="18" charset="0"/>
              </a:rPr>
              <a:t>Doctrine and Covenants 4:4</a:t>
            </a:r>
          </a:p>
          <a:p>
            <a:r>
              <a:rPr lang="en-US" dirty="0">
                <a:solidFill>
                  <a:srgbClr val="333333"/>
                </a:solidFill>
                <a:latin typeface="Georgia" panose="02040502050405020303" pitchFamily="18" charset="0"/>
              </a:rPr>
              <a:t>For behold the field is white already to harvest; and lo, he that </a:t>
            </a:r>
            <a:r>
              <a:rPr lang="en-US" dirty="0" err="1">
                <a:solidFill>
                  <a:srgbClr val="333333"/>
                </a:solidFill>
                <a:latin typeface="Georgia" panose="02040502050405020303" pitchFamily="18" charset="0"/>
              </a:rPr>
              <a:t>thrusteth</a:t>
            </a:r>
            <a:r>
              <a:rPr lang="en-US" dirty="0">
                <a:solidFill>
                  <a:srgbClr val="333333"/>
                </a:solidFill>
                <a:latin typeface="Georgia" panose="02040502050405020303" pitchFamily="18" charset="0"/>
              </a:rPr>
              <a:t> in his sickle with his might, the same </a:t>
            </a:r>
            <a:r>
              <a:rPr lang="en-US" dirty="0" err="1">
                <a:solidFill>
                  <a:srgbClr val="333333"/>
                </a:solidFill>
                <a:latin typeface="Georgia" panose="02040502050405020303" pitchFamily="18" charset="0"/>
              </a:rPr>
              <a:t>layeth</a:t>
            </a:r>
            <a:r>
              <a:rPr lang="en-US" dirty="0">
                <a:solidFill>
                  <a:srgbClr val="333333"/>
                </a:solidFill>
                <a:latin typeface="Georgia" panose="02040502050405020303" pitchFamily="18" charset="0"/>
              </a:rPr>
              <a:t> up in store that he </a:t>
            </a:r>
            <a:r>
              <a:rPr lang="en-US" dirty="0" err="1">
                <a:solidFill>
                  <a:srgbClr val="333333"/>
                </a:solidFill>
                <a:latin typeface="Georgia" panose="02040502050405020303" pitchFamily="18" charset="0"/>
              </a:rPr>
              <a:t>perisheth</a:t>
            </a:r>
            <a:r>
              <a:rPr lang="en-US" dirty="0">
                <a:solidFill>
                  <a:srgbClr val="333333"/>
                </a:solidFill>
                <a:latin typeface="Georgia" panose="02040502050405020303" pitchFamily="18" charset="0"/>
              </a:rPr>
              <a:t> not, but bringeth salvation to his soul;</a:t>
            </a:r>
            <a:endParaRPr lang="en-US" dirty="0">
              <a:latin typeface="Georgia" panose="02040502050405020303" pitchFamily="18" charset="0"/>
            </a:endParaRPr>
          </a:p>
        </p:txBody>
      </p:sp>
      <p:sp>
        <p:nvSpPr>
          <p:cNvPr id="9" name="Rectangle 8">
            <a:extLst>
              <a:ext uri="{FF2B5EF4-FFF2-40B4-BE49-F238E27FC236}">
                <a16:creationId xmlns:a16="http://schemas.microsoft.com/office/drawing/2014/main" id="{B05C4897-46F2-4CE0-B2AE-AB58BE6770A4}"/>
              </a:ext>
            </a:extLst>
          </p:cNvPr>
          <p:cNvSpPr/>
          <p:nvPr/>
        </p:nvSpPr>
        <p:spPr>
          <a:xfrm>
            <a:off x="3023062" y="3275123"/>
            <a:ext cx="7257732" cy="369332"/>
          </a:xfrm>
          <a:prstGeom prst="rect">
            <a:avLst/>
          </a:prstGeom>
        </p:spPr>
        <p:txBody>
          <a:bodyPr wrap="square">
            <a:spAutoFit/>
          </a:bodyPr>
          <a:lstStyle/>
          <a:p>
            <a:pPr algn="ctr"/>
            <a:r>
              <a:rPr lang="en-US" dirty="0">
                <a:solidFill>
                  <a:srgbClr val="C00000"/>
                </a:solidFill>
              </a:rPr>
              <a:t>What does the Lord say about His field (or the people of the world)?</a:t>
            </a:r>
          </a:p>
        </p:txBody>
      </p:sp>
      <p:sp>
        <p:nvSpPr>
          <p:cNvPr id="10" name="Rectangle 9">
            <a:extLst>
              <a:ext uri="{FF2B5EF4-FFF2-40B4-BE49-F238E27FC236}">
                <a16:creationId xmlns:a16="http://schemas.microsoft.com/office/drawing/2014/main" id="{089B9182-7E0C-44A3-AA3D-FB867D2DC1D9}"/>
              </a:ext>
            </a:extLst>
          </p:cNvPr>
          <p:cNvSpPr/>
          <p:nvPr/>
        </p:nvSpPr>
        <p:spPr>
          <a:xfrm>
            <a:off x="3277746" y="4445715"/>
            <a:ext cx="7003048" cy="923330"/>
          </a:xfrm>
          <a:prstGeom prst="rect">
            <a:avLst/>
          </a:prstGeom>
        </p:spPr>
        <p:txBody>
          <a:bodyPr wrap="square">
            <a:spAutoFit/>
          </a:bodyPr>
          <a:lstStyle/>
          <a:p>
            <a:r>
              <a:rPr lang="en-US" dirty="0">
                <a:solidFill>
                  <a:srgbClr val="C00000"/>
                </a:solidFill>
              </a:rPr>
              <a:t>What do you think is the meaning of the phrase “the field is white already to harvest”? (The people of the world are prepared to be gathered to the Lord and His Church.)</a:t>
            </a:r>
          </a:p>
        </p:txBody>
      </p:sp>
    </p:spTree>
    <p:extLst>
      <p:ext uri="{BB962C8B-B14F-4D97-AF65-F5344CB8AC3E}">
        <p14:creationId xmlns:p14="http://schemas.microsoft.com/office/powerpoint/2010/main" val="13321680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1500"/>
                                        <p:tgtEl>
                                          <p:spTgt spid="8"/>
                                        </p:tgtEl>
                                      </p:cBhvr>
                                    </p:animEffect>
                                  </p:childTnLst>
                                </p:cTn>
                              </p:par>
                              <p:par>
                                <p:cTn id="8" presetID="14"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randombar(horizontal)">
                                      <p:cBhvr>
                                        <p:cTn id="10" dur="1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900" decel="100000" fill="hold"/>
                                        <p:tgtEl>
                                          <p:spTgt spid="9"/>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1000"/>
                                        <p:tgtEl>
                                          <p:spTgt spid="10"/>
                                        </p:tgtEl>
                                      </p:cBhvr>
                                    </p:animEffect>
                                    <p:anim calcmode="lin" valueType="num">
                                      <p:cBhvr>
                                        <p:cTn id="24" dur="1000" fill="hold"/>
                                        <p:tgtEl>
                                          <p:spTgt spid="10"/>
                                        </p:tgtEl>
                                        <p:attrNameLst>
                                          <p:attrName>ppt_x</p:attrName>
                                        </p:attrNameLst>
                                      </p:cBhvr>
                                      <p:tavLst>
                                        <p:tav tm="0">
                                          <p:val>
                                            <p:strVal val="#ppt_x"/>
                                          </p:val>
                                        </p:tav>
                                        <p:tav tm="100000">
                                          <p:val>
                                            <p:strVal val="#ppt_x"/>
                                          </p:val>
                                        </p:tav>
                                      </p:tavLst>
                                    </p:anim>
                                    <p:anim calcmode="lin" valueType="num">
                                      <p:cBhvr>
                                        <p:cTn id="25" dur="900" decel="100000" fill="hold"/>
                                        <p:tgtEl>
                                          <p:spTgt spid="10"/>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rPr>
              <a:t>LESSON 13</a:t>
            </a:r>
          </a:p>
        </p:txBody>
      </p:sp>
      <p:pic>
        <p:nvPicPr>
          <p:cNvPr id="4" name="Picture 3">
            <a:extLst>
              <a:ext uri="{FF2B5EF4-FFF2-40B4-BE49-F238E27FC236}">
                <a16:creationId xmlns:a16="http://schemas.microsoft.com/office/drawing/2014/main" id="{B2CA21AD-52F7-4A80-AC00-F7280A65679F}"/>
              </a:ext>
            </a:extLst>
          </p:cNvPr>
          <p:cNvPicPr/>
          <p:nvPr/>
        </p:nvPicPr>
        <p:blipFill rotWithShape="1">
          <a:blip r:embed="rId2"/>
          <a:srcRect l="34936" t="55302" r="53846" b="18187"/>
          <a:stretch/>
        </p:blipFill>
        <p:spPr bwMode="auto">
          <a:xfrm>
            <a:off x="513658" y="3429000"/>
            <a:ext cx="1885315" cy="2505075"/>
          </a:xfrm>
          <a:prstGeom prst="rect">
            <a:avLst/>
          </a:prstGeom>
          <a:ln>
            <a:noFill/>
          </a:ln>
          <a:extLst>
            <a:ext uri="{53640926-AAD7-44D8-BBD7-CCE9431645EC}">
              <a14:shadowObscured xmlns:a14="http://schemas.microsoft.com/office/drawing/2010/main"/>
            </a:ext>
          </a:extLst>
        </p:spPr>
      </p:pic>
      <p:sp>
        <p:nvSpPr>
          <p:cNvPr id="8" name="Rectangle 7">
            <a:extLst>
              <a:ext uri="{FF2B5EF4-FFF2-40B4-BE49-F238E27FC236}">
                <a16:creationId xmlns:a16="http://schemas.microsoft.com/office/drawing/2014/main" id="{7ABED57E-10B9-4AAC-A537-088733452A04}"/>
              </a:ext>
            </a:extLst>
          </p:cNvPr>
          <p:cNvSpPr/>
          <p:nvPr/>
        </p:nvSpPr>
        <p:spPr>
          <a:xfrm>
            <a:off x="2026667" y="923925"/>
            <a:ext cx="7529066" cy="369332"/>
          </a:xfrm>
          <a:prstGeom prst="rect">
            <a:avLst/>
          </a:prstGeom>
        </p:spPr>
        <p:txBody>
          <a:bodyPr wrap="square">
            <a:spAutoFit/>
          </a:bodyPr>
          <a:lstStyle/>
          <a:p>
            <a:pPr algn="ctr"/>
            <a:r>
              <a:rPr lang="en-US" dirty="0">
                <a:solidFill>
                  <a:srgbClr val="C00000"/>
                </a:solidFill>
              </a:rPr>
              <a:t>What do you think it means to thrust in your sickle with all your might?</a:t>
            </a:r>
          </a:p>
        </p:txBody>
      </p:sp>
      <p:sp>
        <p:nvSpPr>
          <p:cNvPr id="9" name="Rectangle 8">
            <a:extLst>
              <a:ext uri="{FF2B5EF4-FFF2-40B4-BE49-F238E27FC236}">
                <a16:creationId xmlns:a16="http://schemas.microsoft.com/office/drawing/2014/main" id="{E337AD08-6543-4DFC-86E9-4BCD6EC4E3B3}"/>
              </a:ext>
            </a:extLst>
          </p:cNvPr>
          <p:cNvSpPr/>
          <p:nvPr/>
        </p:nvSpPr>
        <p:spPr>
          <a:xfrm>
            <a:off x="3292439" y="1596392"/>
            <a:ext cx="4997522" cy="369332"/>
          </a:xfrm>
          <a:prstGeom prst="rect">
            <a:avLst/>
          </a:prstGeom>
        </p:spPr>
        <p:txBody>
          <a:bodyPr wrap="none">
            <a:spAutoFit/>
          </a:bodyPr>
          <a:lstStyle/>
          <a:p>
            <a:r>
              <a:rPr lang="en-US" dirty="0"/>
              <a:t>Work diligently to bring others to Jesus Christ</a:t>
            </a:r>
          </a:p>
        </p:txBody>
      </p:sp>
      <p:sp>
        <p:nvSpPr>
          <p:cNvPr id="10" name="Rectangle 9">
            <a:extLst>
              <a:ext uri="{FF2B5EF4-FFF2-40B4-BE49-F238E27FC236}">
                <a16:creationId xmlns:a16="http://schemas.microsoft.com/office/drawing/2014/main" id="{46999CD9-1A9F-4DFA-9A24-3ACC582AAD5B}"/>
              </a:ext>
            </a:extLst>
          </p:cNvPr>
          <p:cNvSpPr/>
          <p:nvPr/>
        </p:nvSpPr>
        <p:spPr>
          <a:xfrm>
            <a:off x="2093843" y="2412295"/>
            <a:ext cx="7396543" cy="646331"/>
          </a:xfrm>
          <a:prstGeom prst="rect">
            <a:avLst/>
          </a:prstGeom>
        </p:spPr>
        <p:txBody>
          <a:bodyPr wrap="square">
            <a:spAutoFit/>
          </a:bodyPr>
          <a:lstStyle/>
          <a:p>
            <a:pPr algn="ctr"/>
            <a:r>
              <a:rPr lang="en-US" dirty="0">
                <a:solidFill>
                  <a:srgbClr val="C00000"/>
                </a:solidFill>
              </a:rPr>
              <a:t>What blessing comes to those who labor diligently to bring others to Jesus Christ?</a:t>
            </a:r>
          </a:p>
        </p:txBody>
      </p:sp>
      <p:sp>
        <p:nvSpPr>
          <p:cNvPr id="11" name="Rectangle 10">
            <a:extLst>
              <a:ext uri="{FF2B5EF4-FFF2-40B4-BE49-F238E27FC236}">
                <a16:creationId xmlns:a16="http://schemas.microsoft.com/office/drawing/2014/main" id="{2712E7FB-E965-404A-B0BB-A7AA571BC842}"/>
              </a:ext>
            </a:extLst>
          </p:cNvPr>
          <p:cNvSpPr/>
          <p:nvPr/>
        </p:nvSpPr>
        <p:spPr>
          <a:xfrm>
            <a:off x="2531165" y="3315081"/>
            <a:ext cx="6520070" cy="646331"/>
          </a:xfrm>
          <a:prstGeom prst="rect">
            <a:avLst/>
          </a:prstGeom>
        </p:spPr>
        <p:txBody>
          <a:bodyPr wrap="square">
            <a:spAutoFit/>
          </a:bodyPr>
          <a:lstStyle/>
          <a:p>
            <a:pPr algn="ctr"/>
            <a:r>
              <a:rPr lang="en-US" dirty="0"/>
              <a:t>As we labor diligently to bring others unto Jesus Christ, we can also receive salvation for ourselves.</a:t>
            </a:r>
          </a:p>
        </p:txBody>
      </p:sp>
      <p:sp>
        <p:nvSpPr>
          <p:cNvPr id="13" name="Rectangle 12">
            <a:extLst>
              <a:ext uri="{FF2B5EF4-FFF2-40B4-BE49-F238E27FC236}">
                <a16:creationId xmlns:a16="http://schemas.microsoft.com/office/drawing/2014/main" id="{0E5096A3-19EA-4682-9D36-61A466222C54}"/>
              </a:ext>
            </a:extLst>
          </p:cNvPr>
          <p:cNvSpPr/>
          <p:nvPr/>
        </p:nvSpPr>
        <p:spPr>
          <a:xfrm>
            <a:off x="2093843" y="4331786"/>
            <a:ext cx="7673009" cy="646331"/>
          </a:xfrm>
          <a:prstGeom prst="rect">
            <a:avLst/>
          </a:prstGeom>
        </p:spPr>
        <p:txBody>
          <a:bodyPr wrap="square">
            <a:spAutoFit/>
          </a:bodyPr>
          <a:lstStyle/>
          <a:p>
            <a:pPr algn="ctr"/>
            <a:r>
              <a:rPr lang="en-US" dirty="0">
                <a:solidFill>
                  <a:srgbClr val="C00000"/>
                </a:solidFill>
              </a:rPr>
              <a:t>How does helping others come unto Jesus Christ help us come unto Him as well?</a:t>
            </a:r>
          </a:p>
        </p:txBody>
      </p:sp>
    </p:spTree>
    <p:extLst>
      <p:ext uri="{BB962C8B-B14F-4D97-AF65-F5344CB8AC3E}">
        <p14:creationId xmlns:p14="http://schemas.microsoft.com/office/powerpoint/2010/main" val="3672428791"/>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1000" fill="hold"/>
                                        <p:tgtEl>
                                          <p:spTgt spid="9"/>
                                        </p:tgtEl>
                                        <p:attrNameLst>
                                          <p:attrName>ppt_w</p:attrName>
                                        </p:attrNameLst>
                                      </p:cBhvr>
                                      <p:tavLst>
                                        <p:tav tm="0">
                                          <p:val>
                                            <p:fltVal val="0"/>
                                          </p:val>
                                        </p:tav>
                                        <p:tav tm="100000">
                                          <p:val>
                                            <p:strVal val="#ppt_w"/>
                                          </p:val>
                                        </p:tav>
                                      </p:tavLst>
                                    </p:anim>
                                    <p:anim calcmode="lin" valueType="num">
                                      <p:cBhvr>
                                        <p:cTn id="13" dur="1000" fill="hold"/>
                                        <p:tgtEl>
                                          <p:spTgt spid="9"/>
                                        </p:tgtEl>
                                        <p:attrNameLst>
                                          <p:attrName>ppt_h</p:attrName>
                                        </p:attrNameLst>
                                      </p:cBhvr>
                                      <p:tavLst>
                                        <p:tav tm="0">
                                          <p:val>
                                            <p:fltVal val="0"/>
                                          </p:val>
                                        </p:tav>
                                        <p:tav tm="100000">
                                          <p:val>
                                            <p:strVal val="#ppt_h"/>
                                          </p:val>
                                        </p:tav>
                                      </p:tavLst>
                                    </p:anim>
                                    <p:animEffect transition="in" filter="fade">
                                      <p:cBhvr>
                                        <p:cTn id="14" dur="10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randombar(horizontal)">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500" fill="hold"/>
                                        <p:tgtEl>
                                          <p:spTgt spid="13"/>
                                        </p:tgtEl>
                                        <p:attrNameLst>
                                          <p:attrName>ppt_w</p:attrName>
                                        </p:attrNameLst>
                                      </p:cBhvr>
                                      <p:tavLst>
                                        <p:tav tm="0">
                                          <p:val>
                                            <p:fltVal val="0"/>
                                          </p:val>
                                        </p:tav>
                                        <p:tav tm="100000">
                                          <p:val>
                                            <p:strVal val="#ppt_w"/>
                                          </p:val>
                                        </p:tav>
                                      </p:tavLst>
                                    </p:anim>
                                    <p:anim calcmode="lin" valueType="num">
                                      <p:cBhvr>
                                        <p:cTn id="32" dur="500" fill="hold"/>
                                        <p:tgtEl>
                                          <p:spTgt spid="13"/>
                                        </p:tgtEl>
                                        <p:attrNameLst>
                                          <p:attrName>ppt_h</p:attrName>
                                        </p:attrNameLst>
                                      </p:cBhvr>
                                      <p:tavLst>
                                        <p:tav tm="0">
                                          <p:val>
                                            <p:fltVal val="0"/>
                                          </p:val>
                                        </p:tav>
                                        <p:tav tm="100000">
                                          <p:val>
                                            <p:strVal val="#ppt_h"/>
                                          </p:val>
                                        </p:tav>
                                      </p:tavLst>
                                    </p:anim>
                                    <p:animEffect transition="in" filter="fade">
                                      <p:cBhvr>
                                        <p:cTn id="3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rPr>
              <a:t>LESSON 13</a:t>
            </a:r>
          </a:p>
        </p:txBody>
      </p:sp>
      <p:sp>
        <p:nvSpPr>
          <p:cNvPr id="2" name="Rectangle 1">
            <a:extLst>
              <a:ext uri="{FF2B5EF4-FFF2-40B4-BE49-F238E27FC236}">
                <a16:creationId xmlns:a16="http://schemas.microsoft.com/office/drawing/2014/main" id="{29041544-13CB-4508-80B5-02F09F4C4E55}"/>
              </a:ext>
            </a:extLst>
          </p:cNvPr>
          <p:cNvSpPr/>
          <p:nvPr/>
        </p:nvSpPr>
        <p:spPr>
          <a:xfrm>
            <a:off x="1209076" y="1818626"/>
            <a:ext cx="3398687" cy="369332"/>
          </a:xfrm>
          <a:prstGeom prst="rect">
            <a:avLst/>
          </a:prstGeom>
        </p:spPr>
        <p:txBody>
          <a:bodyPr wrap="none">
            <a:spAutoFit/>
          </a:bodyPr>
          <a:lstStyle/>
          <a:p>
            <a:r>
              <a:rPr lang="en-US" b="1" dirty="0"/>
              <a:t>Doctrine and Covenants 4:5–7</a:t>
            </a:r>
          </a:p>
        </p:txBody>
      </p:sp>
      <p:sp>
        <p:nvSpPr>
          <p:cNvPr id="3" name="Rectangle 2">
            <a:extLst>
              <a:ext uri="{FF2B5EF4-FFF2-40B4-BE49-F238E27FC236}">
                <a16:creationId xmlns:a16="http://schemas.microsoft.com/office/drawing/2014/main" id="{8B82CEA6-1427-4770-96A0-649EC93EDCD8}"/>
              </a:ext>
            </a:extLst>
          </p:cNvPr>
          <p:cNvSpPr/>
          <p:nvPr/>
        </p:nvSpPr>
        <p:spPr>
          <a:xfrm>
            <a:off x="1987827" y="2828835"/>
            <a:ext cx="7871791" cy="1200329"/>
          </a:xfrm>
          <a:prstGeom prst="rect">
            <a:avLst/>
          </a:prstGeom>
        </p:spPr>
        <p:txBody>
          <a:bodyPr wrap="square">
            <a:spAutoFit/>
          </a:bodyPr>
          <a:lstStyle/>
          <a:p>
            <a:pPr algn="ctr"/>
            <a:r>
              <a:rPr lang="en-US" sz="3600" dirty="0">
                <a:latin typeface="Bahnschrift SemiLight SemiConde" panose="020B0502040204020203" pitchFamily="34" charset="0"/>
              </a:rPr>
              <a:t>“The Lord outlines qualifications and key attributes for serving Him”</a:t>
            </a:r>
          </a:p>
        </p:txBody>
      </p:sp>
    </p:spTree>
    <p:extLst>
      <p:ext uri="{BB962C8B-B14F-4D97-AF65-F5344CB8AC3E}">
        <p14:creationId xmlns:p14="http://schemas.microsoft.com/office/powerpoint/2010/main" val="4773603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7E54B650-7BC7-4D52-996F-C25B65686357}"/>
              </a:ext>
            </a:extLst>
          </p:cNvPr>
          <p:cNvSpPr txBox="1"/>
          <p:nvPr/>
        </p:nvSpPr>
        <p:spPr>
          <a:xfrm>
            <a:off x="1901682" y="2396906"/>
            <a:ext cx="6997148" cy="1200329"/>
          </a:xfrm>
          <a:prstGeom prst="rect">
            <a:avLst/>
          </a:prstGeom>
          <a:noFill/>
        </p:spPr>
        <p:txBody>
          <a:bodyPr wrap="square" rtlCol="0">
            <a:spAutoFit/>
          </a:bodyPr>
          <a:lstStyle/>
          <a:p>
            <a:pPr algn="ctr"/>
            <a:r>
              <a:rPr lang="en-US" dirty="0">
                <a:latin typeface="Georgia" panose="02040502050405020303" pitchFamily="18" charset="0"/>
              </a:rPr>
              <a:t>Remember  faith,  virtue, knowledge, temperance, patience,  brotherly  kindness,  godliness, charity humility,  diligence.</a:t>
            </a:r>
          </a:p>
          <a:p>
            <a:endParaRPr lang="en-US" dirty="0"/>
          </a:p>
        </p:txBody>
      </p:sp>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rPr>
              <a:t>LESSON 13</a:t>
            </a:r>
          </a:p>
        </p:txBody>
      </p:sp>
      <p:sp>
        <p:nvSpPr>
          <p:cNvPr id="3" name="Rectangle 2">
            <a:extLst>
              <a:ext uri="{FF2B5EF4-FFF2-40B4-BE49-F238E27FC236}">
                <a16:creationId xmlns:a16="http://schemas.microsoft.com/office/drawing/2014/main" id="{C5CFE3EB-99CF-4C80-860B-E0D6C9591D15}"/>
              </a:ext>
            </a:extLst>
          </p:cNvPr>
          <p:cNvSpPr/>
          <p:nvPr/>
        </p:nvSpPr>
        <p:spPr>
          <a:xfrm>
            <a:off x="3995531" y="591788"/>
            <a:ext cx="3061252" cy="369332"/>
          </a:xfrm>
          <a:prstGeom prst="rect">
            <a:avLst/>
          </a:prstGeom>
        </p:spPr>
        <p:txBody>
          <a:bodyPr wrap="square">
            <a:spAutoFit/>
          </a:bodyPr>
          <a:lstStyle/>
          <a:p>
            <a:r>
              <a:rPr lang="en-US" b="1" dirty="0">
                <a:solidFill>
                  <a:srgbClr val="333333"/>
                </a:solidFill>
                <a:latin typeface="Palatino"/>
              </a:rPr>
              <a:t>Doctrine and Covenants 4:5</a:t>
            </a:r>
          </a:p>
        </p:txBody>
      </p:sp>
      <p:sp>
        <p:nvSpPr>
          <p:cNvPr id="5" name="Rectangle 4">
            <a:extLst>
              <a:ext uri="{FF2B5EF4-FFF2-40B4-BE49-F238E27FC236}">
                <a16:creationId xmlns:a16="http://schemas.microsoft.com/office/drawing/2014/main" id="{E87AD7FF-0D1B-44BE-857C-5708E276CD79}"/>
              </a:ext>
            </a:extLst>
          </p:cNvPr>
          <p:cNvSpPr/>
          <p:nvPr/>
        </p:nvSpPr>
        <p:spPr>
          <a:xfrm>
            <a:off x="2703440" y="867117"/>
            <a:ext cx="6096000" cy="646331"/>
          </a:xfrm>
          <a:prstGeom prst="rect">
            <a:avLst/>
          </a:prstGeom>
        </p:spPr>
        <p:txBody>
          <a:bodyPr>
            <a:spAutoFit/>
          </a:bodyPr>
          <a:lstStyle/>
          <a:p>
            <a:pPr algn="ctr"/>
            <a:r>
              <a:rPr lang="en-US" dirty="0">
                <a:solidFill>
                  <a:srgbClr val="333333"/>
                </a:solidFill>
                <a:latin typeface="Georgia" panose="02040502050405020303" pitchFamily="18" charset="0"/>
              </a:rPr>
              <a:t>and faith, hope, charity and love, with an eye single to the glory of God, qualify him for the work.</a:t>
            </a:r>
            <a:endParaRPr lang="en-US" dirty="0">
              <a:latin typeface="Georgia" panose="02040502050405020303" pitchFamily="18" charset="0"/>
            </a:endParaRPr>
          </a:p>
        </p:txBody>
      </p:sp>
      <p:sp>
        <p:nvSpPr>
          <p:cNvPr id="6" name="Rectangle 5">
            <a:extLst>
              <a:ext uri="{FF2B5EF4-FFF2-40B4-BE49-F238E27FC236}">
                <a16:creationId xmlns:a16="http://schemas.microsoft.com/office/drawing/2014/main" id="{CA67DF34-5658-4DD6-9834-9EC989E9BF5E}"/>
              </a:ext>
            </a:extLst>
          </p:cNvPr>
          <p:cNvSpPr/>
          <p:nvPr/>
        </p:nvSpPr>
        <p:spPr>
          <a:xfrm>
            <a:off x="2703440" y="849293"/>
            <a:ext cx="6096000" cy="646331"/>
          </a:xfrm>
          <a:prstGeom prst="rect">
            <a:avLst/>
          </a:prstGeom>
        </p:spPr>
        <p:txBody>
          <a:bodyPr wrap="square">
            <a:spAutoFit/>
          </a:bodyPr>
          <a:lstStyle/>
          <a:p>
            <a:pPr algn="ctr"/>
            <a:r>
              <a:rPr lang="en-US" dirty="0">
                <a:solidFill>
                  <a:srgbClr val="C00000"/>
                </a:solidFill>
                <a:latin typeface="Georgia" panose="02040502050405020303" pitchFamily="18" charset="0"/>
              </a:rPr>
              <a:t>and faith, hope, charity and love, with an eye single to the glory of God, qualify him for the work.</a:t>
            </a:r>
          </a:p>
        </p:txBody>
      </p:sp>
      <p:sp>
        <p:nvSpPr>
          <p:cNvPr id="8" name="Rectangle 7">
            <a:extLst>
              <a:ext uri="{FF2B5EF4-FFF2-40B4-BE49-F238E27FC236}">
                <a16:creationId xmlns:a16="http://schemas.microsoft.com/office/drawing/2014/main" id="{E1E072C8-4E08-4AD9-AFE5-FADEBA61074F}"/>
              </a:ext>
            </a:extLst>
          </p:cNvPr>
          <p:cNvSpPr/>
          <p:nvPr/>
        </p:nvSpPr>
        <p:spPr>
          <a:xfrm>
            <a:off x="3869630" y="2063862"/>
            <a:ext cx="3061252" cy="369332"/>
          </a:xfrm>
          <a:prstGeom prst="rect">
            <a:avLst/>
          </a:prstGeom>
        </p:spPr>
        <p:txBody>
          <a:bodyPr wrap="square">
            <a:spAutoFit/>
          </a:bodyPr>
          <a:lstStyle/>
          <a:p>
            <a:r>
              <a:rPr lang="en-US" b="1" dirty="0">
                <a:solidFill>
                  <a:srgbClr val="333333"/>
                </a:solidFill>
                <a:latin typeface="Palatino"/>
              </a:rPr>
              <a:t>Doctrine and Covenants 4:6</a:t>
            </a:r>
          </a:p>
        </p:txBody>
      </p:sp>
      <p:sp>
        <p:nvSpPr>
          <p:cNvPr id="12" name="TextBox 11">
            <a:extLst>
              <a:ext uri="{FF2B5EF4-FFF2-40B4-BE49-F238E27FC236}">
                <a16:creationId xmlns:a16="http://schemas.microsoft.com/office/drawing/2014/main" id="{C54F3ED9-C47F-4690-BC2E-423F0E6448F3}"/>
              </a:ext>
            </a:extLst>
          </p:cNvPr>
          <p:cNvSpPr txBox="1"/>
          <p:nvPr/>
        </p:nvSpPr>
        <p:spPr>
          <a:xfrm>
            <a:off x="1901682" y="2392335"/>
            <a:ext cx="6997148" cy="1200329"/>
          </a:xfrm>
          <a:prstGeom prst="rect">
            <a:avLst/>
          </a:prstGeom>
          <a:noFill/>
        </p:spPr>
        <p:txBody>
          <a:bodyPr wrap="square" rtlCol="0">
            <a:spAutoFit/>
          </a:bodyPr>
          <a:lstStyle/>
          <a:p>
            <a:pPr algn="ctr"/>
            <a:r>
              <a:rPr lang="en-US" dirty="0">
                <a:solidFill>
                  <a:srgbClr val="C00000"/>
                </a:solidFill>
                <a:latin typeface="Georgia" panose="02040502050405020303" pitchFamily="18" charset="0"/>
              </a:rPr>
              <a:t>Remember  faith,  virtue, knowledge, temperance, patience,  brotherly  kindness,  godliness, charity humility,  diligence.</a:t>
            </a:r>
          </a:p>
          <a:p>
            <a:endParaRPr lang="en-US" dirty="0"/>
          </a:p>
        </p:txBody>
      </p:sp>
      <p:sp>
        <p:nvSpPr>
          <p:cNvPr id="11" name="Rectangle 10">
            <a:extLst>
              <a:ext uri="{FF2B5EF4-FFF2-40B4-BE49-F238E27FC236}">
                <a16:creationId xmlns:a16="http://schemas.microsoft.com/office/drawing/2014/main" id="{012A2618-9F93-4385-874D-200FF10B5D01}"/>
              </a:ext>
            </a:extLst>
          </p:cNvPr>
          <p:cNvSpPr/>
          <p:nvPr/>
        </p:nvSpPr>
        <p:spPr>
          <a:xfrm>
            <a:off x="2703440" y="4166209"/>
            <a:ext cx="6096000" cy="646331"/>
          </a:xfrm>
          <a:prstGeom prst="rect">
            <a:avLst/>
          </a:prstGeom>
        </p:spPr>
        <p:txBody>
          <a:bodyPr>
            <a:spAutoFit/>
          </a:bodyPr>
          <a:lstStyle/>
          <a:p>
            <a:pPr algn="ctr"/>
            <a:r>
              <a:rPr lang="en-US" b="1" dirty="0">
                <a:latin typeface="Georgia" panose="02040502050405020303" pitchFamily="18" charset="0"/>
              </a:rPr>
              <a:t>Our efforts to develop divine attributes will help us qualify to assist in the work of the Lord</a:t>
            </a:r>
          </a:p>
        </p:txBody>
      </p:sp>
    </p:spTree>
    <p:extLst>
      <p:ext uri="{BB962C8B-B14F-4D97-AF65-F5344CB8AC3E}">
        <p14:creationId xmlns:p14="http://schemas.microsoft.com/office/powerpoint/2010/main" val="114243863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circle(in)">
                                      <p:cBhvr>
                                        <p:cTn id="12" dur="2000"/>
                                        <p:tgtEl>
                                          <p:spTgt spid="13"/>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circle(in)">
                                      <p:cBhvr>
                                        <p:cTn id="15" dur="2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circle(in)">
                                      <p:cBhvr>
                                        <p:cTn id="20" dur="20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1000" fill="hold"/>
                                        <p:tgtEl>
                                          <p:spTgt spid="11"/>
                                        </p:tgtEl>
                                        <p:attrNameLst>
                                          <p:attrName>ppt_w</p:attrName>
                                        </p:attrNameLst>
                                      </p:cBhvr>
                                      <p:tavLst>
                                        <p:tav tm="0">
                                          <p:val>
                                            <p:fltVal val="0"/>
                                          </p:val>
                                        </p:tav>
                                        <p:tav tm="100000">
                                          <p:val>
                                            <p:strVal val="#ppt_w"/>
                                          </p:val>
                                        </p:tav>
                                      </p:tavLst>
                                    </p:anim>
                                    <p:anim calcmode="lin" valueType="num">
                                      <p:cBhvr>
                                        <p:cTn id="26" dur="1000" fill="hold"/>
                                        <p:tgtEl>
                                          <p:spTgt spid="11"/>
                                        </p:tgtEl>
                                        <p:attrNameLst>
                                          <p:attrName>ppt_h</p:attrName>
                                        </p:attrNameLst>
                                      </p:cBhvr>
                                      <p:tavLst>
                                        <p:tav tm="0">
                                          <p:val>
                                            <p:fltVal val="0"/>
                                          </p:val>
                                        </p:tav>
                                        <p:tav tm="100000">
                                          <p:val>
                                            <p:strVal val="#ppt_h"/>
                                          </p:val>
                                        </p:tav>
                                      </p:tavLst>
                                    </p:anim>
                                    <p:animEffect transition="in" filter="fade">
                                      <p:cBhvr>
                                        <p:cTn id="2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6" grpId="0"/>
      <p:bldP spid="8" grpId="0"/>
      <p:bldP spid="12"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rPr>
              <a:t>LESSON 13</a:t>
            </a:r>
          </a:p>
        </p:txBody>
      </p:sp>
      <p:sp>
        <p:nvSpPr>
          <p:cNvPr id="2" name="Rectangle 1">
            <a:extLst>
              <a:ext uri="{FF2B5EF4-FFF2-40B4-BE49-F238E27FC236}">
                <a16:creationId xmlns:a16="http://schemas.microsoft.com/office/drawing/2014/main" id="{295412A5-A081-408E-875A-6C2D572C7F40}"/>
              </a:ext>
            </a:extLst>
          </p:cNvPr>
          <p:cNvSpPr/>
          <p:nvPr/>
        </p:nvSpPr>
        <p:spPr>
          <a:xfrm>
            <a:off x="1290293" y="890974"/>
            <a:ext cx="7871790" cy="646331"/>
          </a:xfrm>
          <a:prstGeom prst="rect">
            <a:avLst/>
          </a:prstGeom>
        </p:spPr>
        <p:txBody>
          <a:bodyPr wrap="square">
            <a:spAutoFit/>
          </a:bodyPr>
          <a:lstStyle/>
          <a:p>
            <a:pPr algn="ctr"/>
            <a:r>
              <a:rPr lang="en-US" dirty="0">
                <a:solidFill>
                  <a:srgbClr val="C00000"/>
                </a:solidFill>
              </a:rPr>
              <a:t>How might developing each of the attributes inverses 5–6 help us be more effective in assisting in the Lord’s work?</a:t>
            </a:r>
          </a:p>
        </p:txBody>
      </p:sp>
      <p:sp>
        <p:nvSpPr>
          <p:cNvPr id="3" name="Rectangle 2">
            <a:extLst>
              <a:ext uri="{FF2B5EF4-FFF2-40B4-BE49-F238E27FC236}">
                <a16:creationId xmlns:a16="http://schemas.microsoft.com/office/drawing/2014/main" id="{EA12D5CD-C998-4493-B8DD-7ED26AA119DA}"/>
              </a:ext>
            </a:extLst>
          </p:cNvPr>
          <p:cNvSpPr/>
          <p:nvPr/>
        </p:nvSpPr>
        <p:spPr>
          <a:xfrm>
            <a:off x="1533041" y="2108275"/>
            <a:ext cx="7580243" cy="646331"/>
          </a:xfrm>
          <a:prstGeom prst="rect">
            <a:avLst/>
          </a:prstGeom>
        </p:spPr>
        <p:txBody>
          <a:bodyPr wrap="square">
            <a:spAutoFit/>
          </a:bodyPr>
          <a:lstStyle/>
          <a:p>
            <a:pPr algn="ctr"/>
            <a:r>
              <a:rPr lang="en-US" dirty="0">
                <a:solidFill>
                  <a:srgbClr val="C00000"/>
                </a:solidFill>
              </a:rPr>
              <a:t>Which of the attributes listed in these verses would you like to develop more fully? Why?</a:t>
            </a:r>
          </a:p>
        </p:txBody>
      </p:sp>
      <p:sp>
        <p:nvSpPr>
          <p:cNvPr id="4" name="Rectangle 3">
            <a:extLst>
              <a:ext uri="{FF2B5EF4-FFF2-40B4-BE49-F238E27FC236}">
                <a16:creationId xmlns:a16="http://schemas.microsoft.com/office/drawing/2014/main" id="{F5A6038A-A947-438C-B037-8F7053F07EAC}"/>
              </a:ext>
            </a:extLst>
          </p:cNvPr>
          <p:cNvSpPr/>
          <p:nvPr/>
        </p:nvSpPr>
        <p:spPr>
          <a:xfrm>
            <a:off x="1484243" y="4064240"/>
            <a:ext cx="7677840" cy="369332"/>
          </a:xfrm>
          <a:prstGeom prst="rect">
            <a:avLst/>
          </a:prstGeom>
        </p:spPr>
        <p:txBody>
          <a:bodyPr wrap="square">
            <a:spAutoFit/>
          </a:bodyPr>
          <a:lstStyle/>
          <a:p>
            <a:r>
              <a:rPr lang="en-US" dirty="0">
                <a:solidFill>
                  <a:srgbClr val="333333"/>
                </a:solidFill>
                <a:latin typeface="Georgia" panose="02040502050405020303" pitchFamily="18" charset="0"/>
              </a:rPr>
              <a:t>Ask, and ye shall receive; knock, and it shall be opened unto you. Amen.</a:t>
            </a:r>
            <a:endParaRPr lang="en-US" dirty="0">
              <a:latin typeface="Georgia" panose="02040502050405020303" pitchFamily="18" charset="0"/>
            </a:endParaRPr>
          </a:p>
        </p:txBody>
      </p:sp>
      <p:sp>
        <p:nvSpPr>
          <p:cNvPr id="6" name="Rectangle 5">
            <a:extLst>
              <a:ext uri="{FF2B5EF4-FFF2-40B4-BE49-F238E27FC236}">
                <a16:creationId xmlns:a16="http://schemas.microsoft.com/office/drawing/2014/main" id="{B38CF146-CE24-4A5D-A55B-9BE4495AF30B}"/>
              </a:ext>
            </a:extLst>
          </p:cNvPr>
          <p:cNvSpPr/>
          <p:nvPr/>
        </p:nvSpPr>
        <p:spPr>
          <a:xfrm>
            <a:off x="1484243" y="3694908"/>
            <a:ext cx="3036409" cy="369332"/>
          </a:xfrm>
          <a:prstGeom prst="rect">
            <a:avLst/>
          </a:prstGeom>
        </p:spPr>
        <p:txBody>
          <a:bodyPr wrap="none">
            <a:spAutoFit/>
          </a:bodyPr>
          <a:lstStyle/>
          <a:p>
            <a:r>
              <a:rPr lang="en-US" dirty="0"/>
              <a:t>Doctrine and Covenants 4:7</a:t>
            </a:r>
          </a:p>
        </p:txBody>
      </p:sp>
    </p:spTree>
    <p:extLst>
      <p:ext uri="{BB962C8B-B14F-4D97-AF65-F5344CB8AC3E}">
        <p14:creationId xmlns:p14="http://schemas.microsoft.com/office/powerpoint/2010/main" val="5373047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rPr>
              <a:t>LESSON 13</a:t>
            </a:r>
          </a:p>
        </p:txBody>
      </p:sp>
      <p:sp>
        <p:nvSpPr>
          <p:cNvPr id="3" name="Rectangle 2">
            <a:extLst>
              <a:ext uri="{FF2B5EF4-FFF2-40B4-BE49-F238E27FC236}">
                <a16:creationId xmlns:a16="http://schemas.microsoft.com/office/drawing/2014/main" id="{ACF91D15-A606-4309-A1AD-887A985A5CEE}"/>
              </a:ext>
            </a:extLst>
          </p:cNvPr>
          <p:cNvSpPr/>
          <p:nvPr/>
        </p:nvSpPr>
        <p:spPr>
          <a:xfrm>
            <a:off x="3643279" y="2778761"/>
            <a:ext cx="4689104" cy="646331"/>
          </a:xfrm>
          <a:prstGeom prst="rect">
            <a:avLst/>
          </a:prstGeom>
        </p:spPr>
        <p:txBody>
          <a:bodyPr wrap="none">
            <a:spAutoFit/>
          </a:bodyPr>
          <a:lstStyle/>
          <a:p>
            <a:r>
              <a:rPr lang="en-US" sz="3600" dirty="0">
                <a:latin typeface="Bahnschrift SemiLight SemiConde" panose="020B0502040204020203" pitchFamily="34" charset="0"/>
              </a:rPr>
              <a:t>Doctrine and Covenants 4</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rPr>
              <a:t>LESSON 13</a:t>
            </a:r>
          </a:p>
        </p:txBody>
      </p:sp>
      <p:sp>
        <p:nvSpPr>
          <p:cNvPr id="6" name="Rectangle 5">
            <a:extLst>
              <a:ext uri="{FF2B5EF4-FFF2-40B4-BE49-F238E27FC236}">
                <a16:creationId xmlns:a16="http://schemas.microsoft.com/office/drawing/2014/main" id="{EA219F68-B62C-444C-A67B-1ED7403E5B0D}"/>
              </a:ext>
            </a:extLst>
          </p:cNvPr>
          <p:cNvSpPr/>
          <p:nvPr/>
        </p:nvSpPr>
        <p:spPr>
          <a:xfrm>
            <a:off x="864504" y="1134180"/>
            <a:ext cx="3754554" cy="369332"/>
          </a:xfrm>
          <a:prstGeom prst="rect">
            <a:avLst/>
          </a:prstGeom>
        </p:spPr>
        <p:txBody>
          <a:bodyPr wrap="none">
            <a:spAutoFit/>
          </a:bodyPr>
          <a:lstStyle/>
          <a:p>
            <a:r>
              <a:rPr lang="en-US" b="1" dirty="0">
                <a:latin typeface="Georgia" panose="02040502050405020303" pitchFamily="18" charset="0"/>
              </a:rPr>
              <a:t>Doctrine and Covenants 4:1–3</a:t>
            </a:r>
          </a:p>
        </p:txBody>
      </p:sp>
      <p:sp>
        <p:nvSpPr>
          <p:cNvPr id="3" name="Rectangle 2">
            <a:extLst>
              <a:ext uri="{FF2B5EF4-FFF2-40B4-BE49-F238E27FC236}">
                <a16:creationId xmlns:a16="http://schemas.microsoft.com/office/drawing/2014/main" id="{28B22D86-42C5-4FE6-9917-50DB9DB02688}"/>
              </a:ext>
            </a:extLst>
          </p:cNvPr>
          <p:cNvSpPr/>
          <p:nvPr/>
        </p:nvSpPr>
        <p:spPr>
          <a:xfrm>
            <a:off x="1198687" y="3105834"/>
            <a:ext cx="8962710" cy="646331"/>
          </a:xfrm>
          <a:prstGeom prst="rect">
            <a:avLst/>
          </a:prstGeom>
        </p:spPr>
        <p:txBody>
          <a:bodyPr wrap="none">
            <a:spAutoFit/>
          </a:bodyPr>
          <a:lstStyle/>
          <a:p>
            <a:r>
              <a:rPr lang="en-US" sz="3600" dirty="0">
                <a:latin typeface="Bahnschrift SemiLight SemiConde" panose="020B0502040204020203" pitchFamily="34" charset="0"/>
              </a:rPr>
              <a:t>Joseph Smith Sr. is called to labor in God’s service</a:t>
            </a:r>
          </a:p>
        </p:txBody>
      </p:sp>
    </p:spTree>
    <p:extLst>
      <p:ext uri="{BB962C8B-B14F-4D97-AF65-F5344CB8AC3E}">
        <p14:creationId xmlns:p14="http://schemas.microsoft.com/office/powerpoint/2010/main" val="351652806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rPr>
              <a:t>LESSON 13</a:t>
            </a:r>
          </a:p>
        </p:txBody>
      </p:sp>
      <p:sp>
        <p:nvSpPr>
          <p:cNvPr id="2" name="Rectangle 1">
            <a:extLst>
              <a:ext uri="{FF2B5EF4-FFF2-40B4-BE49-F238E27FC236}">
                <a16:creationId xmlns:a16="http://schemas.microsoft.com/office/drawing/2014/main" id="{A5EF9B61-8E31-4B62-AA24-104F070F2C88}"/>
              </a:ext>
            </a:extLst>
          </p:cNvPr>
          <p:cNvSpPr/>
          <p:nvPr/>
        </p:nvSpPr>
        <p:spPr>
          <a:xfrm>
            <a:off x="2540000" y="890974"/>
            <a:ext cx="6096000" cy="923330"/>
          </a:xfrm>
          <a:prstGeom prst="rect">
            <a:avLst/>
          </a:prstGeom>
        </p:spPr>
        <p:txBody>
          <a:bodyPr>
            <a:spAutoFit/>
          </a:bodyPr>
          <a:lstStyle/>
          <a:p>
            <a:pPr algn="ctr"/>
            <a:r>
              <a:rPr lang="en-US" dirty="0">
                <a:solidFill>
                  <a:schemeClr val="accent5"/>
                </a:solidFill>
                <a:latin typeface="Georgia" panose="02040502050405020303" pitchFamily="18" charset="0"/>
              </a:rPr>
              <a:t>Have you ever felt a desire to serve God and wanted to know His will regarding how you could best assist in doing His work?</a:t>
            </a:r>
          </a:p>
        </p:txBody>
      </p:sp>
      <p:sp>
        <p:nvSpPr>
          <p:cNvPr id="4" name="Rectangle 3">
            <a:extLst>
              <a:ext uri="{FF2B5EF4-FFF2-40B4-BE49-F238E27FC236}">
                <a16:creationId xmlns:a16="http://schemas.microsoft.com/office/drawing/2014/main" id="{F07D159E-79AB-4155-8CF1-79D6E42C5D2F}"/>
              </a:ext>
            </a:extLst>
          </p:cNvPr>
          <p:cNvSpPr/>
          <p:nvPr/>
        </p:nvSpPr>
        <p:spPr>
          <a:xfrm>
            <a:off x="1655260" y="2496910"/>
            <a:ext cx="3448380" cy="369332"/>
          </a:xfrm>
          <a:prstGeom prst="rect">
            <a:avLst/>
          </a:prstGeom>
        </p:spPr>
        <p:txBody>
          <a:bodyPr wrap="none">
            <a:spAutoFit/>
          </a:bodyPr>
          <a:lstStyle/>
          <a:p>
            <a:r>
              <a:rPr lang="en-US" b="1" dirty="0">
                <a:latin typeface="Georgia" panose="02040502050405020303" pitchFamily="18" charset="0"/>
              </a:rPr>
              <a:t>Doctrine and Covenants 4:1</a:t>
            </a:r>
          </a:p>
        </p:txBody>
      </p:sp>
      <p:sp>
        <p:nvSpPr>
          <p:cNvPr id="3" name="Rectangle 2">
            <a:extLst>
              <a:ext uri="{FF2B5EF4-FFF2-40B4-BE49-F238E27FC236}">
                <a16:creationId xmlns:a16="http://schemas.microsoft.com/office/drawing/2014/main" id="{DC24B0EE-C9F4-4E06-A899-56AE0596ABBC}"/>
              </a:ext>
            </a:extLst>
          </p:cNvPr>
          <p:cNvSpPr/>
          <p:nvPr/>
        </p:nvSpPr>
        <p:spPr>
          <a:xfrm>
            <a:off x="2264860" y="4078330"/>
            <a:ext cx="6096000" cy="646331"/>
          </a:xfrm>
          <a:prstGeom prst="rect">
            <a:avLst/>
          </a:prstGeom>
        </p:spPr>
        <p:txBody>
          <a:bodyPr>
            <a:spAutoFit/>
          </a:bodyPr>
          <a:lstStyle/>
          <a:p>
            <a:pPr algn="ctr"/>
            <a:r>
              <a:rPr lang="en-US" dirty="0">
                <a:solidFill>
                  <a:schemeClr val="accent5"/>
                </a:solidFill>
                <a:latin typeface="Georgia" panose="02040502050405020303" pitchFamily="18" charset="0"/>
              </a:rPr>
              <a:t>What word did the Lord use to describe the Restoration of the gospel in the latter days?</a:t>
            </a:r>
          </a:p>
        </p:txBody>
      </p:sp>
      <p:sp>
        <p:nvSpPr>
          <p:cNvPr id="6" name="Rectangle 5">
            <a:extLst>
              <a:ext uri="{FF2B5EF4-FFF2-40B4-BE49-F238E27FC236}">
                <a16:creationId xmlns:a16="http://schemas.microsoft.com/office/drawing/2014/main" id="{06769FAF-8E83-48CF-A4EB-0E0D7B0D9AC9}"/>
              </a:ext>
            </a:extLst>
          </p:cNvPr>
          <p:cNvSpPr/>
          <p:nvPr/>
        </p:nvSpPr>
        <p:spPr>
          <a:xfrm>
            <a:off x="2540000" y="5210343"/>
            <a:ext cx="6096000" cy="646331"/>
          </a:xfrm>
          <a:prstGeom prst="rect">
            <a:avLst/>
          </a:prstGeom>
        </p:spPr>
        <p:txBody>
          <a:bodyPr>
            <a:spAutoFit/>
          </a:bodyPr>
          <a:lstStyle/>
          <a:p>
            <a:pPr algn="ctr"/>
            <a:r>
              <a:rPr lang="en-US" dirty="0">
                <a:solidFill>
                  <a:schemeClr val="accent5"/>
                </a:solidFill>
                <a:latin typeface="Georgia" panose="02040502050405020303" pitchFamily="18" charset="0"/>
              </a:rPr>
              <a:t>In what ways was the Restoration of the gospel “marvelous”?</a:t>
            </a:r>
          </a:p>
        </p:txBody>
      </p:sp>
      <p:sp>
        <p:nvSpPr>
          <p:cNvPr id="5" name="Rectangle 4">
            <a:extLst>
              <a:ext uri="{FF2B5EF4-FFF2-40B4-BE49-F238E27FC236}">
                <a16:creationId xmlns:a16="http://schemas.microsoft.com/office/drawing/2014/main" id="{FFC5159E-7AC3-4EDF-9258-8DDE871303BB}"/>
              </a:ext>
            </a:extLst>
          </p:cNvPr>
          <p:cNvSpPr/>
          <p:nvPr/>
        </p:nvSpPr>
        <p:spPr>
          <a:xfrm>
            <a:off x="1655260" y="2946317"/>
            <a:ext cx="7315200" cy="646331"/>
          </a:xfrm>
          <a:prstGeom prst="rect">
            <a:avLst/>
          </a:prstGeom>
        </p:spPr>
        <p:txBody>
          <a:bodyPr wrap="square">
            <a:spAutoFit/>
          </a:bodyPr>
          <a:lstStyle/>
          <a:p>
            <a:r>
              <a:rPr lang="en-US" dirty="0">
                <a:solidFill>
                  <a:srgbClr val="333333"/>
                </a:solidFill>
                <a:latin typeface="Georgia" panose="02040502050405020303" pitchFamily="18" charset="0"/>
                <a:ea typeface="Gadugi" panose="020B0502040204020203" pitchFamily="34" charset="0"/>
              </a:rPr>
              <a:t>Now behold, a marvelous work is about to come forth among the children of men.</a:t>
            </a:r>
            <a:endParaRPr lang="en-US" dirty="0">
              <a:latin typeface="Georgia" panose="02040502050405020303" pitchFamily="18" charset="0"/>
              <a:ea typeface="Gadugi" panose="020B0502040204020203" pitchFamily="34" charset="0"/>
            </a:endParaRPr>
          </a:p>
        </p:txBody>
      </p:sp>
    </p:spTree>
    <p:extLst>
      <p:ext uri="{BB962C8B-B14F-4D97-AF65-F5344CB8AC3E}">
        <p14:creationId xmlns:p14="http://schemas.microsoft.com/office/powerpoint/2010/main" val="10438627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randombar(horizont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down)">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up)">
                                      <p:cBhvr>
                                        <p:cTn id="2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6"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rPr>
              <a:t>LESSON 13</a:t>
            </a:r>
          </a:p>
        </p:txBody>
      </p:sp>
      <p:sp>
        <p:nvSpPr>
          <p:cNvPr id="3" name="Rectangle 2">
            <a:extLst>
              <a:ext uri="{FF2B5EF4-FFF2-40B4-BE49-F238E27FC236}">
                <a16:creationId xmlns:a16="http://schemas.microsoft.com/office/drawing/2014/main" id="{2D82CAF3-1C71-4F1D-9022-DE59DC2DE0C1}"/>
              </a:ext>
            </a:extLst>
          </p:cNvPr>
          <p:cNvSpPr/>
          <p:nvPr/>
        </p:nvSpPr>
        <p:spPr>
          <a:xfrm>
            <a:off x="1323810" y="964579"/>
            <a:ext cx="3448380" cy="369332"/>
          </a:xfrm>
          <a:prstGeom prst="rect">
            <a:avLst/>
          </a:prstGeom>
        </p:spPr>
        <p:txBody>
          <a:bodyPr wrap="none">
            <a:spAutoFit/>
          </a:bodyPr>
          <a:lstStyle/>
          <a:p>
            <a:r>
              <a:rPr lang="en-US" b="1" dirty="0">
                <a:latin typeface="Georgia" panose="02040502050405020303" pitchFamily="18" charset="0"/>
              </a:rPr>
              <a:t>Doctrine and Covenants 4:2</a:t>
            </a:r>
          </a:p>
        </p:txBody>
      </p:sp>
      <p:sp>
        <p:nvSpPr>
          <p:cNvPr id="2" name="Rectangle 1">
            <a:extLst>
              <a:ext uri="{FF2B5EF4-FFF2-40B4-BE49-F238E27FC236}">
                <a16:creationId xmlns:a16="http://schemas.microsoft.com/office/drawing/2014/main" id="{C125C493-C11B-4085-8514-21398BE452D1}"/>
              </a:ext>
            </a:extLst>
          </p:cNvPr>
          <p:cNvSpPr/>
          <p:nvPr/>
        </p:nvSpPr>
        <p:spPr>
          <a:xfrm>
            <a:off x="2436442" y="2702393"/>
            <a:ext cx="7082972" cy="369332"/>
          </a:xfrm>
          <a:prstGeom prst="rect">
            <a:avLst/>
          </a:prstGeom>
        </p:spPr>
        <p:txBody>
          <a:bodyPr wrap="square">
            <a:spAutoFit/>
          </a:bodyPr>
          <a:lstStyle/>
          <a:p>
            <a:pPr algn="ctr"/>
            <a:r>
              <a:rPr lang="en-US" dirty="0"/>
              <a:t> </a:t>
            </a:r>
            <a:r>
              <a:rPr lang="en-US" dirty="0">
                <a:solidFill>
                  <a:schemeClr val="accent5"/>
                </a:solidFill>
                <a:latin typeface="Georgia" panose="02040502050405020303" pitchFamily="18" charset="0"/>
              </a:rPr>
              <a:t>What does the Lord expect of those who serve Him? </a:t>
            </a:r>
          </a:p>
        </p:txBody>
      </p:sp>
      <p:sp>
        <p:nvSpPr>
          <p:cNvPr id="4" name="Rectangle 3">
            <a:extLst>
              <a:ext uri="{FF2B5EF4-FFF2-40B4-BE49-F238E27FC236}">
                <a16:creationId xmlns:a16="http://schemas.microsoft.com/office/drawing/2014/main" id="{3AFCA288-C773-4AB0-B1A8-D3DB870C403F}"/>
              </a:ext>
            </a:extLst>
          </p:cNvPr>
          <p:cNvSpPr/>
          <p:nvPr/>
        </p:nvSpPr>
        <p:spPr>
          <a:xfrm>
            <a:off x="3048000" y="3654269"/>
            <a:ext cx="6096000" cy="646331"/>
          </a:xfrm>
          <a:prstGeom prst="rect">
            <a:avLst/>
          </a:prstGeom>
        </p:spPr>
        <p:txBody>
          <a:bodyPr>
            <a:spAutoFit/>
          </a:bodyPr>
          <a:lstStyle/>
          <a:p>
            <a:pPr algn="ctr"/>
            <a:r>
              <a:rPr lang="en-US" dirty="0">
                <a:solidFill>
                  <a:schemeClr val="accent5"/>
                </a:solidFill>
                <a:latin typeface="Georgia" panose="02040502050405020303" pitchFamily="18" charset="0"/>
              </a:rPr>
              <a:t>What does it mean to do something “with all your heart, might, mind and strength”?</a:t>
            </a:r>
          </a:p>
        </p:txBody>
      </p:sp>
      <p:sp>
        <p:nvSpPr>
          <p:cNvPr id="5" name="Rectangle 4">
            <a:extLst>
              <a:ext uri="{FF2B5EF4-FFF2-40B4-BE49-F238E27FC236}">
                <a16:creationId xmlns:a16="http://schemas.microsoft.com/office/drawing/2014/main" id="{5A90E24C-30CF-4BAE-B535-09A71EE0804F}"/>
              </a:ext>
            </a:extLst>
          </p:cNvPr>
          <p:cNvSpPr/>
          <p:nvPr/>
        </p:nvSpPr>
        <p:spPr>
          <a:xfrm>
            <a:off x="1412554" y="1473518"/>
            <a:ext cx="9130748" cy="646331"/>
          </a:xfrm>
          <a:prstGeom prst="rect">
            <a:avLst/>
          </a:prstGeom>
        </p:spPr>
        <p:txBody>
          <a:bodyPr wrap="square">
            <a:spAutoFit/>
          </a:bodyPr>
          <a:lstStyle/>
          <a:p>
            <a:r>
              <a:rPr lang="en-US" dirty="0">
                <a:solidFill>
                  <a:srgbClr val="333333"/>
                </a:solidFill>
                <a:latin typeface="Palatino"/>
              </a:rPr>
              <a:t>Therefore, O ye that </a:t>
            </a:r>
            <a:r>
              <a:rPr lang="en-US" i="1" u="sng" dirty="0">
                <a:solidFill>
                  <a:srgbClr val="333333"/>
                </a:solidFill>
                <a:latin typeface="Palatino"/>
              </a:rPr>
              <a:t>embark</a:t>
            </a:r>
            <a:r>
              <a:rPr lang="en-US" dirty="0">
                <a:solidFill>
                  <a:srgbClr val="333333"/>
                </a:solidFill>
                <a:latin typeface="Palatino"/>
              </a:rPr>
              <a:t> in the service of God, see that ye serve him with all your heart, might, mind and strength, that ye may stand blameless before God at the last day.</a:t>
            </a:r>
            <a:endParaRPr lang="en-US" dirty="0"/>
          </a:p>
        </p:txBody>
      </p:sp>
    </p:spTree>
    <p:extLst>
      <p:ext uri="{BB962C8B-B14F-4D97-AF65-F5344CB8AC3E}">
        <p14:creationId xmlns:p14="http://schemas.microsoft.com/office/powerpoint/2010/main" val="81312432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rPr>
              <a:t>LESSON 13</a:t>
            </a:r>
          </a:p>
        </p:txBody>
      </p:sp>
      <p:sp>
        <p:nvSpPr>
          <p:cNvPr id="2" name="Rectangle 1">
            <a:extLst>
              <a:ext uri="{FF2B5EF4-FFF2-40B4-BE49-F238E27FC236}">
                <a16:creationId xmlns:a16="http://schemas.microsoft.com/office/drawing/2014/main" id="{107910B4-4B7E-47EA-8BED-8218846E4700}"/>
              </a:ext>
            </a:extLst>
          </p:cNvPr>
          <p:cNvSpPr/>
          <p:nvPr/>
        </p:nvSpPr>
        <p:spPr>
          <a:xfrm>
            <a:off x="2248452" y="916645"/>
            <a:ext cx="7329714" cy="646331"/>
          </a:xfrm>
          <a:prstGeom prst="rect">
            <a:avLst/>
          </a:prstGeom>
        </p:spPr>
        <p:txBody>
          <a:bodyPr wrap="square">
            <a:spAutoFit/>
          </a:bodyPr>
          <a:lstStyle/>
          <a:p>
            <a:r>
              <a:rPr lang="en-US" dirty="0">
                <a:latin typeface="Georgia" panose="02040502050405020303" pitchFamily="18" charset="0"/>
              </a:rPr>
              <a:t>If we serve God with all of our heart, might, mind, and strength,________________________________________</a:t>
            </a:r>
            <a:r>
              <a:rPr lang="en-US" dirty="0">
                <a:solidFill>
                  <a:schemeClr val="accent5"/>
                </a:solidFill>
                <a:latin typeface="Georgia" panose="02040502050405020303" pitchFamily="18" charset="0"/>
              </a:rPr>
              <a:t>	</a:t>
            </a:r>
          </a:p>
        </p:txBody>
      </p:sp>
      <p:sp>
        <p:nvSpPr>
          <p:cNvPr id="3" name="Rectangle 2">
            <a:extLst>
              <a:ext uri="{FF2B5EF4-FFF2-40B4-BE49-F238E27FC236}">
                <a16:creationId xmlns:a16="http://schemas.microsoft.com/office/drawing/2014/main" id="{D9FC4C68-B9EA-4781-815C-2FFD54282C60}"/>
              </a:ext>
            </a:extLst>
          </p:cNvPr>
          <p:cNvSpPr/>
          <p:nvPr/>
        </p:nvSpPr>
        <p:spPr>
          <a:xfrm>
            <a:off x="2046514" y="2249492"/>
            <a:ext cx="7443872" cy="646331"/>
          </a:xfrm>
          <a:prstGeom prst="rect">
            <a:avLst/>
          </a:prstGeom>
        </p:spPr>
        <p:txBody>
          <a:bodyPr wrap="square">
            <a:spAutoFit/>
          </a:bodyPr>
          <a:lstStyle/>
          <a:p>
            <a:pPr algn="ctr"/>
            <a:r>
              <a:rPr lang="en-US" dirty="0"/>
              <a:t> </a:t>
            </a:r>
            <a:r>
              <a:rPr lang="en-US" dirty="0">
                <a:solidFill>
                  <a:srgbClr val="C00000"/>
                </a:solidFill>
              </a:rPr>
              <a:t>What blessing comes from serving God “with all [our] heart, might, mind and strength”? </a:t>
            </a:r>
          </a:p>
        </p:txBody>
      </p:sp>
      <p:sp>
        <p:nvSpPr>
          <p:cNvPr id="4" name="Rectangle 3">
            <a:extLst>
              <a:ext uri="{FF2B5EF4-FFF2-40B4-BE49-F238E27FC236}">
                <a16:creationId xmlns:a16="http://schemas.microsoft.com/office/drawing/2014/main" id="{FC1A947C-2E88-4DDB-9E5C-CA37DAADD92D}"/>
              </a:ext>
            </a:extLst>
          </p:cNvPr>
          <p:cNvSpPr/>
          <p:nvPr/>
        </p:nvSpPr>
        <p:spPr>
          <a:xfrm>
            <a:off x="3125484" y="1153459"/>
            <a:ext cx="5753498" cy="369332"/>
          </a:xfrm>
          <a:prstGeom prst="rect">
            <a:avLst/>
          </a:prstGeom>
        </p:spPr>
        <p:txBody>
          <a:bodyPr wrap="none">
            <a:spAutoFit/>
          </a:bodyPr>
          <a:lstStyle/>
          <a:p>
            <a:r>
              <a:rPr lang="en-US" dirty="0"/>
              <a:t> </a:t>
            </a:r>
            <a:r>
              <a:rPr lang="en-US" b="1" dirty="0">
                <a:solidFill>
                  <a:srgbClr val="C00000"/>
                </a:solidFill>
              </a:rPr>
              <a:t>we may stand blameless before Him at the last day</a:t>
            </a:r>
          </a:p>
        </p:txBody>
      </p:sp>
      <p:sp>
        <p:nvSpPr>
          <p:cNvPr id="5" name="Rectangle 4">
            <a:extLst>
              <a:ext uri="{FF2B5EF4-FFF2-40B4-BE49-F238E27FC236}">
                <a16:creationId xmlns:a16="http://schemas.microsoft.com/office/drawing/2014/main" id="{F93A59A2-EB82-4543-8A2B-F6B3295E9E7D}"/>
              </a:ext>
            </a:extLst>
          </p:cNvPr>
          <p:cNvSpPr/>
          <p:nvPr/>
        </p:nvSpPr>
        <p:spPr>
          <a:xfrm>
            <a:off x="2248452" y="3608010"/>
            <a:ext cx="6801781" cy="646331"/>
          </a:xfrm>
          <a:prstGeom prst="rect">
            <a:avLst/>
          </a:prstGeom>
        </p:spPr>
        <p:txBody>
          <a:bodyPr wrap="square">
            <a:spAutoFit/>
          </a:bodyPr>
          <a:lstStyle/>
          <a:p>
            <a:pPr algn="ctr"/>
            <a:r>
              <a:rPr lang="en-US" dirty="0">
                <a:solidFill>
                  <a:srgbClr val="C00000"/>
                </a:solidFill>
              </a:rPr>
              <a:t>Why do you think serving the Lord with all our heart, might, mind, and strength will allow us to stand blameless before God?</a:t>
            </a:r>
          </a:p>
        </p:txBody>
      </p:sp>
    </p:spTree>
    <p:extLst>
      <p:ext uri="{BB962C8B-B14F-4D97-AF65-F5344CB8AC3E}">
        <p14:creationId xmlns:p14="http://schemas.microsoft.com/office/powerpoint/2010/main" val="22276198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3"/>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randombar(horizontal)">
                                      <p:cBhvr>
                                        <p:cTn id="19" dur="125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rPr>
              <a:t>LESSON 13</a:t>
            </a:r>
          </a:p>
        </p:txBody>
      </p:sp>
      <p:sp>
        <p:nvSpPr>
          <p:cNvPr id="2" name="Rectangle 1">
            <a:extLst>
              <a:ext uri="{FF2B5EF4-FFF2-40B4-BE49-F238E27FC236}">
                <a16:creationId xmlns:a16="http://schemas.microsoft.com/office/drawing/2014/main" id="{A6470E52-625C-41AC-B5D7-488E4795E23E}"/>
              </a:ext>
            </a:extLst>
          </p:cNvPr>
          <p:cNvSpPr/>
          <p:nvPr/>
        </p:nvSpPr>
        <p:spPr>
          <a:xfrm>
            <a:off x="1099929" y="3694127"/>
            <a:ext cx="8918713" cy="369332"/>
          </a:xfrm>
          <a:prstGeom prst="rect">
            <a:avLst/>
          </a:prstGeom>
        </p:spPr>
        <p:txBody>
          <a:bodyPr wrap="square">
            <a:spAutoFit/>
          </a:bodyPr>
          <a:lstStyle/>
          <a:p>
            <a:r>
              <a:rPr lang="en-US" dirty="0">
                <a:solidFill>
                  <a:srgbClr val="C00000"/>
                </a:solidFill>
              </a:rPr>
              <a:t>What attribute does a person need to have in order to assist the Lord in His work?</a:t>
            </a:r>
          </a:p>
        </p:txBody>
      </p:sp>
      <p:sp>
        <p:nvSpPr>
          <p:cNvPr id="4" name="Rectangle 3">
            <a:extLst>
              <a:ext uri="{FF2B5EF4-FFF2-40B4-BE49-F238E27FC236}">
                <a16:creationId xmlns:a16="http://schemas.microsoft.com/office/drawing/2014/main" id="{AEF81BE2-A906-4AEA-A7DD-77536A3F885A}"/>
              </a:ext>
            </a:extLst>
          </p:cNvPr>
          <p:cNvSpPr/>
          <p:nvPr/>
        </p:nvSpPr>
        <p:spPr>
          <a:xfrm>
            <a:off x="1939483" y="1923219"/>
            <a:ext cx="3448380" cy="369332"/>
          </a:xfrm>
          <a:prstGeom prst="rect">
            <a:avLst/>
          </a:prstGeom>
        </p:spPr>
        <p:txBody>
          <a:bodyPr wrap="none">
            <a:spAutoFit/>
          </a:bodyPr>
          <a:lstStyle/>
          <a:p>
            <a:r>
              <a:rPr lang="en-US" b="1" dirty="0">
                <a:latin typeface="Georgia" panose="02040502050405020303" pitchFamily="18" charset="0"/>
              </a:rPr>
              <a:t>Doctrine and Covenants 4:3</a:t>
            </a:r>
          </a:p>
        </p:txBody>
      </p:sp>
      <p:sp>
        <p:nvSpPr>
          <p:cNvPr id="5" name="Rectangle 4">
            <a:extLst>
              <a:ext uri="{FF2B5EF4-FFF2-40B4-BE49-F238E27FC236}">
                <a16:creationId xmlns:a16="http://schemas.microsoft.com/office/drawing/2014/main" id="{9B4C09FE-BE8E-44FD-8011-A00C94A01820}"/>
              </a:ext>
            </a:extLst>
          </p:cNvPr>
          <p:cNvSpPr/>
          <p:nvPr/>
        </p:nvSpPr>
        <p:spPr>
          <a:xfrm>
            <a:off x="1939483" y="2270074"/>
            <a:ext cx="7239603" cy="369332"/>
          </a:xfrm>
          <a:prstGeom prst="rect">
            <a:avLst/>
          </a:prstGeom>
        </p:spPr>
        <p:txBody>
          <a:bodyPr wrap="square">
            <a:spAutoFit/>
          </a:bodyPr>
          <a:lstStyle/>
          <a:p>
            <a:r>
              <a:rPr lang="en-US" dirty="0">
                <a:solidFill>
                  <a:srgbClr val="333333"/>
                </a:solidFill>
                <a:latin typeface="Georgia" panose="02040502050405020303" pitchFamily="18" charset="0"/>
              </a:rPr>
              <a:t>Therefore, if ye have desires to serve God ye are called to the work;</a:t>
            </a:r>
            <a:endParaRPr lang="en-US" dirty="0">
              <a:latin typeface="Georgia" panose="02040502050405020303" pitchFamily="18" charset="0"/>
            </a:endParaRPr>
          </a:p>
        </p:txBody>
      </p:sp>
      <p:sp>
        <p:nvSpPr>
          <p:cNvPr id="3" name="Rectangle 2">
            <a:extLst>
              <a:ext uri="{FF2B5EF4-FFF2-40B4-BE49-F238E27FC236}">
                <a16:creationId xmlns:a16="http://schemas.microsoft.com/office/drawing/2014/main" id="{54C62CA3-BE33-4D55-A57A-A3A3DE65359B}"/>
              </a:ext>
            </a:extLst>
          </p:cNvPr>
          <p:cNvSpPr/>
          <p:nvPr/>
        </p:nvSpPr>
        <p:spPr>
          <a:xfrm>
            <a:off x="4323980" y="4248125"/>
            <a:ext cx="2470613" cy="369332"/>
          </a:xfrm>
          <a:prstGeom prst="rect">
            <a:avLst/>
          </a:prstGeom>
        </p:spPr>
        <p:txBody>
          <a:bodyPr wrap="none">
            <a:spAutoFit/>
          </a:bodyPr>
          <a:lstStyle/>
          <a:p>
            <a:r>
              <a:rPr lang="en-US" dirty="0"/>
              <a:t>A desire to serve God.</a:t>
            </a:r>
          </a:p>
        </p:txBody>
      </p:sp>
    </p:spTree>
    <p:extLst>
      <p:ext uri="{BB962C8B-B14F-4D97-AF65-F5344CB8AC3E}">
        <p14:creationId xmlns:p14="http://schemas.microsoft.com/office/powerpoint/2010/main" val="398424332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rPr>
              <a:t>LESSON 13</a:t>
            </a:r>
          </a:p>
        </p:txBody>
      </p:sp>
      <p:sp>
        <p:nvSpPr>
          <p:cNvPr id="2" name="Rectangle 1">
            <a:extLst>
              <a:ext uri="{FF2B5EF4-FFF2-40B4-BE49-F238E27FC236}">
                <a16:creationId xmlns:a16="http://schemas.microsoft.com/office/drawing/2014/main" id="{347F7713-98A2-4CC3-A4F6-E7A7CABDC74D}"/>
              </a:ext>
            </a:extLst>
          </p:cNvPr>
          <p:cNvSpPr/>
          <p:nvPr/>
        </p:nvSpPr>
        <p:spPr>
          <a:xfrm>
            <a:off x="1671603" y="3021497"/>
            <a:ext cx="7818783" cy="312751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a:t>For the Strength of Youth:</a:t>
            </a:r>
          </a:p>
          <a:p>
            <a:pPr algn="ctr"/>
            <a:endParaRPr lang="en-US" dirty="0"/>
          </a:p>
          <a:p>
            <a:pPr algn="ctr"/>
            <a:r>
              <a:rPr lang="en-US" dirty="0"/>
              <a:t>“Some of the most important service you can give will be within your own home. You can also serve in your Church assignments, school, and community. You can serve by doing temple and family history work. You can serve by sharing the gospel with others now and as a full-time missionary in the future. Often the most meaningful service is expressed through simple, everyday acts of kindness. Seek the guidance of the Holy Ghost each day to know whom to serve and how to help meet their needs. Follow the example of the Savior as you serve others” (For the Strength of Youth[booklet, 2011],32).</a:t>
            </a:r>
          </a:p>
        </p:txBody>
      </p:sp>
      <p:sp>
        <p:nvSpPr>
          <p:cNvPr id="4" name="Rectangle 3">
            <a:extLst>
              <a:ext uri="{FF2B5EF4-FFF2-40B4-BE49-F238E27FC236}">
                <a16:creationId xmlns:a16="http://schemas.microsoft.com/office/drawing/2014/main" id="{BF2342CB-5461-41A6-B715-20D10BDE4E09}"/>
              </a:ext>
            </a:extLst>
          </p:cNvPr>
          <p:cNvSpPr/>
          <p:nvPr/>
        </p:nvSpPr>
        <p:spPr>
          <a:xfrm>
            <a:off x="1048750" y="986739"/>
            <a:ext cx="9064487" cy="646331"/>
          </a:xfrm>
          <a:prstGeom prst="rect">
            <a:avLst/>
          </a:prstGeom>
        </p:spPr>
        <p:txBody>
          <a:bodyPr wrap="square">
            <a:spAutoFit/>
          </a:bodyPr>
          <a:lstStyle/>
          <a:p>
            <a:pPr algn="ctr"/>
            <a:r>
              <a:rPr lang="en-US" dirty="0">
                <a:solidFill>
                  <a:srgbClr val="C00000"/>
                </a:solidFill>
              </a:rPr>
              <a:t>In addition to full-time missionary service, what are some ways in which we can assist the Lord in His work?</a:t>
            </a:r>
          </a:p>
        </p:txBody>
      </p:sp>
    </p:spTree>
    <p:extLst>
      <p:ext uri="{BB962C8B-B14F-4D97-AF65-F5344CB8AC3E}">
        <p14:creationId xmlns:p14="http://schemas.microsoft.com/office/powerpoint/2010/main" val="17446378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Effect transition="in" filter="fade">
                                      <p:cBhvr>
                                        <p:cTn id="16"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rPr>
              <a:t>LESSON 13</a:t>
            </a:r>
          </a:p>
        </p:txBody>
      </p:sp>
      <p:sp>
        <p:nvSpPr>
          <p:cNvPr id="3" name="Rectangle 2">
            <a:extLst>
              <a:ext uri="{FF2B5EF4-FFF2-40B4-BE49-F238E27FC236}">
                <a16:creationId xmlns:a16="http://schemas.microsoft.com/office/drawing/2014/main" id="{C662B2C1-EFF6-47E8-8FCB-6BD37581EA54}"/>
              </a:ext>
            </a:extLst>
          </p:cNvPr>
          <p:cNvSpPr/>
          <p:nvPr/>
        </p:nvSpPr>
        <p:spPr>
          <a:xfrm>
            <a:off x="3106002" y="2939534"/>
            <a:ext cx="5306261" cy="646331"/>
          </a:xfrm>
          <a:prstGeom prst="rect">
            <a:avLst/>
          </a:prstGeom>
        </p:spPr>
        <p:txBody>
          <a:bodyPr wrap="none">
            <a:spAutoFit/>
          </a:bodyPr>
          <a:lstStyle/>
          <a:p>
            <a:r>
              <a:rPr lang="en-US" sz="3600" dirty="0">
                <a:latin typeface="Bahnschrift SemiLight SemiConde" panose="020B0502040204020203" pitchFamily="34" charset="0"/>
              </a:rPr>
              <a:t>“The field is ready to harvest”</a:t>
            </a:r>
          </a:p>
        </p:txBody>
      </p:sp>
      <p:sp>
        <p:nvSpPr>
          <p:cNvPr id="4" name="Rectangle 3">
            <a:extLst>
              <a:ext uri="{FF2B5EF4-FFF2-40B4-BE49-F238E27FC236}">
                <a16:creationId xmlns:a16="http://schemas.microsoft.com/office/drawing/2014/main" id="{25801C87-B372-4729-A82A-C4CFF970E4E3}"/>
              </a:ext>
            </a:extLst>
          </p:cNvPr>
          <p:cNvSpPr/>
          <p:nvPr/>
        </p:nvSpPr>
        <p:spPr>
          <a:xfrm>
            <a:off x="1622262" y="1945621"/>
            <a:ext cx="3485249" cy="369332"/>
          </a:xfrm>
          <a:prstGeom prst="rect">
            <a:avLst/>
          </a:prstGeom>
        </p:spPr>
        <p:txBody>
          <a:bodyPr wrap="none">
            <a:spAutoFit/>
          </a:bodyPr>
          <a:lstStyle/>
          <a:p>
            <a:r>
              <a:rPr lang="en-US" b="1" dirty="0">
                <a:latin typeface="Georgia" panose="02040502050405020303" pitchFamily="18" charset="0"/>
              </a:rPr>
              <a:t>Doctrine and Covenants 4:4</a:t>
            </a:r>
          </a:p>
        </p:txBody>
      </p:sp>
    </p:spTree>
    <p:extLst>
      <p:ext uri="{BB962C8B-B14F-4D97-AF65-F5344CB8AC3E}">
        <p14:creationId xmlns:p14="http://schemas.microsoft.com/office/powerpoint/2010/main" val="6896746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673</Words>
  <Application>Microsoft Office PowerPoint</Application>
  <PresentationFormat>Widescreen</PresentationFormat>
  <Paragraphs>67</Paragraphs>
  <Slides>14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Bahnschrift SemiBold SemiConden</vt:lpstr>
      <vt:lpstr>Bahnschrift SemiLight SemiConde</vt:lpstr>
      <vt:lpstr>Calibri</vt:lpstr>
      <vt:lpstr>Gadugi</vt:lpstr>
      <vt:lpstr>Georgia</vt:lpstr>
      <vt:lpstr>Palatino</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286</cp:revision>
  <dcterms:created xsi:type="dcterms:W3CDTF">2018-08-29T04:26:39Z</dcterms:created>
  <dcterms:modified xsi:type="dcterms:W3CDTF">2018-09-08T02:47:38Z</dcterms:modified>
</cp:coreProperties>
</file>