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1"/>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74" r:id="rId15"/>
    <p:sldId id="269" r:id="rId16"/>
    <p:sldId id="270" r:id="rId17"/>
    <p:sldId id="271"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FC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1980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100177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4085523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67288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849375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00374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806464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032986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927053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084853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721712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8196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746314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07818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983083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97936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41440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9/7/2018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a:p>
        </p:txBody>
      </p:sp>
    </p:spTree>
    <p:extLst>
      <p:ext uri="{BB962C8B-B14F-4D97-AF65-F5344CB8AC3E}">
        <p14:creationId xmlns:p14="http://schemas.microsoft.com/office/powerpoint/2010/main" val="261548885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tml1-f.scribdassets.com/8wio8d6utc4g5ese/images/1-6d60390e3c.jpg">
            <a:extLst>
              <a:ext uri="{FF2B5EF4-FFF2-40B4-BE49-F238E27FC236}">
                <a16:creationId xmlns:a16="http://schemas.microsoft.com/office/drawing/2014/main" id="{8714432E-B465-4713-8EDA-28D97892E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D6C131-35FA-4983-AC31-35AE48DD7274}"/>
              </a:ext>
            </a:extLst>
          </p:cNvPr>
          <p:cNvSpPr txBox="1"/>
          <p:nvPr/>
        </p:nvSpPr>
        <p:spPr>
          <a:xfrm>
            <a:off x="749063" y="2584174"/>
            <a:ext cx="4797287" cy="1200329"/>
          </a:xfrm>
          <a:prstGeom prst="rect">
            <a:avLst/>
          </a:prstGeom>
          <a:noFill/>
        </p:spPr>
        <p:txBody>
          <a:bodyPr wrap="square" rtlCol="0">
            <a:spAutoFit/>
          </a:bodyPr>
          <a:lstStyle/>
          <a:p>
            <a:pPr algn="ctr"/>
            <a:r>
              <a:rPr lang="en-US" sz="7200" b="1" dirty="0">
                <a:solidFill>
                  <a:schemeClr val="accent6">
                    <a:lumMod val="60000"/>
                    <a:lumOff val="40000"/>
                  </a:schemeClr>
                </a:solidFill>
                <a:latin typeface="Bahnschrift SemiBold SemiConden" panose="020B0502040204020203" pitchFamily="34" charset="0"/>
              </a:rPr>
              <a:t>SEMINARY</a:t>
            </a:r>
          </a:p>
        </p:txBody>
      </p:sp>
      <p:sp>
        <p:nvSpPr>
          <p:cNvPr id="3" name="TextBox 2">
            <a:extLst>
              <a:ext uri="{FF2B5EF4-FFF2-40B4-BE49-F238E27FC236}">
                <a16:creationId xmlns:a16="http://schemas.microsoft.com/office/drawing/2014/main" id="{C2BA2AE8-AC07-4174-B245-A147523FB9B5}"/>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accent4">
                    <a:lumMod val="50000"/>
                  </a:schemeClr>
                </a:solidFill>
              </a:rPr>
              <a:t>Doctrine and Covenants </a:t>
            </a:r>
          </a:p>
          <a:p>
            <a:r>
              <a:rPr lang="en-US" sz="2400" b="1" dirty="0">
                <a:solidFill>
                  <a:schemeClr val="accent4">
                    <a:lumMod val="50000"/>
                  </a:schemeClr>
                </a:solidFill>
              </a:rPr>
              <a:t>and Church History</a:t>
            </a:r>
          </a:p>
        </p:txBody>
      </p:sp>
    </p:spTree>
    <p:extLst>
      <p:ext uri="{BB962C8B-B14F-4D97-AF65-F5344CB8AC3E}">
        <p14:creationId xmlns:p14="http://schemas.microsoft.com/office/powerpoint/2010/main" val="2776290800"/>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313014" y="393989"/>
            <a:ext cx="2001079" cy="470481"/>
          </a:xfrm>
        </p:spPr>
        <p:txBody>
          <a:bodyPr/>
          <a:lstStyle/>
          <a:p>
            <a:r>
              <a:rPr lang="en-US" b="1" dirty="0">
                <a:solidFill>
                  <a:schemeClr val="bg1"/>
                </a:solidFill>
              </a:rPr>
              <a:t>LESSON 12</a:t>
            </a:r>
          </a:p>
        </p:txBody>
      </p:sp>
      <p:sp>
        <p:nvSpPr>
          <p:cNvPr id="2" name="Rectangle 1">
            <a:extLst>
              <a:ext uri="{FF2B5EF4-FFF2-40B4-BE49-F238E27FC236}">
                <a16:creationId xmlns:a16="http://schemas.microsoft.com/office/drawing/2014/main" id="{FCEB8AB0-6450-4112-A6D4-E2F417063F34}"/>
              </a:ext>
            </a:extLst>
          </p:cNvPr>
          <p:cNvSpPr/>
          <p:nvPr/>
        </p:nvSpPr>
        <p:spPr>
          <a:xfrm>
            <a:off x="1842052" y="1086239"/>
            <a:ext cx="7924800" cy="369332"/>
          </a:xfrm>
          <a:prstGeom prst="rect">
            <a:avLst/>
          </a:prstGeom>
        </p:spPr>
        <p:txBody>
          <a:bodyPr wrap="square">
            <a:spAutoFit/>
          </a:bodyPr>
          <a:lstStyle/>
          <a:p>
            <a:pPr algn="ctr"/>
            <a:r>
              <a:rPr lang="en-US" b="1" dirty="0">
                <a:solidFill>
                  <a:schemeClr val="bg1"/>
                </a:solidFill>
                <a:latin typeface="Georgia" panose="02040502050405020303" pitchFamily="18" charset="0"/>
              </a:rPr>
              <a:t>What do we learn from these verses about Satan’s purposes? </a:t>
            </a:r>
          </a:p>
        </p:txBody>
      </p:sp>
      <p:sp>
        <p:nvSpPr>
          <p:cNvPr id="3" name="Rectangle 2">
            <a:extLst>
              <a:ext uri="{FF2B5EF4-FFF2-40B4-BE49-F238E27FC236}">
                <a16:creationId xmlns:a16="http://schemas.microsoft.com/office/drawing/2014/main" id="{C57F158B-2312-4097-ABE1-3C603EF37135}"/>
              </a:ext>
            </a:extLst>
          </p:cNvPr>
          <p:cNvSpPr/>
          <p:nvPr/>
        </p:nvSpPr>
        <p:spPr>
          <a:xfrm>
            <a:off x="2756452" y="1740861"/>
            <a:ext cx="6096000" cy="646331"/>
          </a:xfrm>
          <a:prstGeom prst="rect">
            <a:avLst/>
          </a:prstGeom>
        </p:spPr>
        <p:txBody>
          <a:bodyPr>
            <a:spAutoFit/>
          </a:bodyPr>
          <a:lstStyle/>
          <a:p>
            <a:pPr algn="ctr"/>
            <a:r>
              <a:rPr lang="en-US" b="1" dirty="0">
                <a:latin typeface="Georgia" panose="02040502050405020303" pitchFamily="18" charset="0"/>
              </a:rPr>
              <a:t>Satan desires to destroy the work of the Lord and our souls.</a:t>
            </a:r>
          </a:p>
        </p:txBody>
      </p:sp>
      <p:sp>
        <p:nvSpPr>
          <p:cNvPr id="7" name="Rectangle 6">
            <a:extLst>
              <a:ext uri="{FF2B5EF4-FFF2-40B4-BE49-F238E27FC236}">
                <a16:creationId xmlns:a16="http://schemas.microsoft.com/office/drawing/2014/main" id="{B3680FC0-E60B-474D-8FD2-8259940E0AAE}"/>
              </a:ext>
            </a:extLst>
          </p:cNvPr>
          <p:cNvSpPr/>
          <p:nvPr/>
        </p:nvSpPr>
        <p:spPr>
          <a:xfrm>
            <a:off x="1577008" y="5178438"/>
            <a:ext cx="8454887" cy="369332"/>
          </a:xfrm>
          <a:prstGeom prst="rect">
            <a:avLst/>
          </a:prstGeom>
        </p:spPr>
        <p:txBody>
          <a:bodyPr wrap="square">
            <a:spAutoFit/>
          </a:bodyPr>
          <a:lstStyle/>
          <a:p>
            <a:pPr algn="ctr"/>
            <a:r>
              <a:rPr lang="en-US" dirty="0"/>
              <a:t> </a:t>
            </a:r>
            <a:r>
              <a:rPr lang="en-US" b="1" dirty="0">
                <a:solidFill>
                  <a:schemeClr val="bg1"/>
                </a:solidFill>
                <a:latin typeface="Georgia" panose="02040502050405020303" pitchFamily="18" charset="0"/>
              </a:rPr>
              <a:t>How does Satan seek to destroy the work of the Lord and our souls? </a:t>
            </a:r>
          </a:p>
        </p:txBody>
      </p:sp>
      <p:sp>
        <p:nvSpPr>
          <p:cNvPr id="4" name="Rectangle 3">
            <a:extLst>
              <a:ext uri="{FF2B5EF4-FFF2-40B4-BE49-F238E27FC236}">
                <a16:creationId xmlns:a16="http://schemas.microsoft.com/office/drawing/2014/main" id="{91CD5F5E-BDFA-4199-B8DB-C8085865A5D8}"/>
              </a:ext>
            </a:extLst>
          </p:cNvPr>
          <p:cNvSpPr/>
          <p:nvPr/>
        </p:nvSpPr>
        <p:spPr>
          <a:xfrm>
            <a:off x="2310295" y="2828835"/>
            <a:ext cx="7721600" cy="2031325"/>
          </a:xfrm>
          <a:prstGeom prst="rect">
            <a:avLst/>
          </a:prstGeom>
        </p:spPr>
        <p:txBody>
          <a:bodyPr wrap="square">
            <a:spAutoFit/>
          </a:bodyPr>
          <a:lstStyle/>
          <a:p>
            <a:pPr fontAlgn="base"/>
            <a:r>
              <a:rPr lang="en-US" b="1" dirty="0">
                <a:solidFill>
                  <a:schemeClr val="bg1"/>
                </a:solidFill>
                <a:latin typeface="Georgia" panose="02040502050405020303" pitchFamily="18" charset="0"/>
              </a:rPr>
              <a:t>Doctrine and Covenants 10:22-23,27</a:t>
            </a:r>
          </a:p>
          <a:p>
            <a:pPr fontAlgn="base"/>
            <a:r>
              <a:rPr lang="en-US" b="1" dirty="0">
                <a:latin typeface="Georgia" panose="02040502050405020303" pitchFamily="18" charset="0"/>
              </a:rPr>
              <a:t>22 </a:t>
            </a:r>
            <a:r>
              <a:rPr lang="en-US" dirty="0">
                <a:latin typeface="Georgia" panose="02040502050405020303" pitchFamily="18" charset="0"/>
              </a:rPr>
              <a:t>Satan stirreth them up, that he may lead their souls to destruction.</a:t>
            </a:r>
          </a:p>
          <a:p>
            <a:pPr fontAlgn="base"/>
            <a:r>
              <a:rPr lang="en-US" b="1" dirty="0">
                <a:latin typeface="Georgia" panose="02040502050405020303" pitchFamily="18" charset="0"/>
              </a:rPr>
              <a:t>23 </a:t>
            </a:r>
            <a:r>
              <a:rPr lang="en-US" dirty="0">
                <a:latin typeface="Georgia" panose="02040502050405020303" pitchFamily="18" charset="0"/>
              </a:rPr>
              <a:t>And thus he has laid a cunning plan, thinking to destroy the work of God; but I will require this at their hands, and it shall turn to their shame and condemnation in the day of judgment.</a:t>
            </a:r>
          </a:p>
          <a:p>
            <a:pPr fontAlgn="base"/>
            <a:r>
              <a:rPr lang="en-US" b="1" dirty="0">
                <a:latin typeface="Georgia" panose="02040502050405020303" pitchFamily="18" charset="0"/>
              </a:rPr>
              <a:t>27 </a:t>
            </a:r>
            <a:r>
              <a:rPr lang="en-US" dirty="0">
                <a:latin typeface="Georgia" panose="02040502050405020303" pitchFamily="18" charset="0"/>
              </a:rPr>
              <a:t>And thus he </a:t>
            </a:r>
            <a:r>
              <a:rPr lang="en-US" dirty="0" err="1">
                <a:latin typeface="Georgia" panose="02040502050405020303" pitchFamily="18" charset="0"/>
              </a:rPr>
              <a:t>goeth</a:t>
            </a:r>
            <a:r>
              <a:rPr lang="en-US" dirty="0">
                <a:latin typeface="Georgia" panose="02040502050405020303" pitchFamily="18" charset="0"/>
              </a:rPr>
              <a:t> up and down, to and </a:t>
            </a:r>
            <a:r>
              <a:rPr lang="en-US" dirty="0" err="1">
                <a:latin typeface="Georgia" panose="02040502050405020303" pitchFamily="18" charset="0"/>
              </a:rPr>
              <a:t>fro</a:t>
            </a:r>
            <a:r>
              <a:rPr lang="en-US" dirty="0">
                <a:latin typeface="Georgia" panose="02040502050405020303" pitchFamily="18" charset="0"/>
              </a:rPr>
              <a:t> in the earth, seeking to destroy the souls of men.</a:t>
            </a:r>
            <a:endParaRPr lang="en-US" b="0" i="0" dirty="0">
              <a:effectLst/>
              <a:latin typeface="Georgia" panose="02040502050405020303" pitchFamily="18" charset="0"/>
            </a:endParaRPr>
          </a:p>
        </p:txBody>
      </p:sp>
    </p:spTree>
    <p:extLst>
      <p:ext uri="{BB962C8B-B14F-4D97-AF65-F5344CB8AC3E}">
        <p14:creationId xmlns:p14="http://schemas.microsoft.com/office/powerpoint/2010/main" val="31293820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Effect transition="in" filter="fade">
                                      <p:cBhvr>
                                        <p:cTn id="19"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313014" y="393989"/>
            <a:ext cx="2001079" cy="470481"/>
          </a:xfrm>
        </p:spPr>
        <p:txBody>
          <a:bodyPr/>
          <a:lstStyle/>
          <a:p>
            <a:r>
              <a:rPr lang="en-US" b="1" dirty="0">
                <a:solidFill>
                  <a:schemeClr val="bg1"/>
                </a:solidFill>
              </a:rPr>
              <a:t>LESSON 12</a:t>
            </a:r>
          </a:p>
        </p:txBody>
      </p:sp>
      <p:sp>
        <p:nvSpPr>
          <p:cNvPr id="2" name="Rectangle 1">
            <a:extLst>
              <a:ext uri="{FF2B5EF4-FFF2-40B4-BE49-F238E27FC236}">
                <a16:creationId xmlns:a16="http://schemas.microsoft.com/office/drawing/2014/main" id="{E50B27B4-7D7B-4B79-9806-DC048D2CE181}"/>
              </a:ext>
            </a:extLst>
          </p:cNvPr>
          <p:cNvSpPr/>
          <p:nvPr/>
        </p:nvSpPr>
        <p:spPr>
          <a:xfrm>
            <a:off x="2113720" y="1241986"/>
            <a:ext cx="7858540" cy="646331"/>
          </a:xfrm>
          <a:prstGeom prst="rect">
            <a:avLst/>
          </a:prstGeom>
        </p:spPr>
        <p:txBody>
          <a:bodyPr wrap="square">
            <a:spAutoFit/>
          </a:bodyPr>
          <a:lstStyle/>
          <a:p>
            <a:pPr algn="ctr"/>
            <a:r>
              <a:rPr lang="en-US" b="1" dirty="0">
                <a:solidFill>
                  <a:schemeClr val="bg1"/>
                </a:solidFill>
                <a:latin typeface="Georgia" panose="02040502050405020303" pitchFamily="18" charset="0"/>
              </a:rPr>
              <a:t>What evidence have you seen that Satan uses deception, anger, flattery, and lying to destroy the work of the Lord and our souls?</a:t>
            </a:r>
          </a:p>
        </p:txBody>
      </p:sp>
      <p:sp>
        <p:nvSpPr>
          <p:cNvPr id="3" name="Rectangle 2">
            <a:extLst>
              <a:ext uri="{FF2B5EF4-FFF2-40B4-BE49-F238E27FC236}">
                <a16:creationId xmlns:a16="http://schemas.microsoft.com/office/drawing/2014/main" id="{E8DF18AC-9529-4928-AB5C-AC3C813A1C64}"/>
              </a:ext>
            </a:extLst>
          </p:cNvPr>
          <p:cNvSpPr/>
          <p:nvPr/>
        </p:nvSpPr>
        <p:spPr>
          <a:xfrm>
            <a:off x="2219739" y="2265834"/>
            <a:ext cx="7752521" cy="646331"/>
          </a:xfrm>
          <a:prstGeom prst="rect">
            <a:avLst/>
          </a:prstGeom>
        </p:spPr>
        <p:txBody>
          <a:bodyPr wrap="square">
            <a:spAutoFit/>
          </a:bodyPr>
          <a:lstStyle/>
          <a:p>
            <a:pPr algn="ctr"/>
            <a:r>
              <a:rPr lang="en-US" b="1" dirty="0">
                <a:solidFill>
                  <a:schemeClr val="bg1"/>
                </a:solidFill>
                <a:latin typeface="Georgia" panose="02040502050405020303" pitchFamily="18" charset="0"/>
              </a:rPr>
              <a:t>How can being aware of Satan’s intentions and methods help us avoid and escape his traps?</a:t>
            </a:r>
          </a:p>
        </p:txBody>
      </p:sp>
    </p:spTree>
    <p:extLst>
      <p:ext uri="{BB962C8B-B14F-4D97-AF65-F5344CB8AC3E}">
        <p14:creationId xmlns:p14="http://schemas.microsoft.com/office/powerpoint/2010/main" val="1815118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313014" y="393989"/>
            <a:ext cx="2001079" cy="470481"/>
          </a:xfrm>
        </p:spPr>
        <p:txBody>
          <a:bodyPr/>
          <a:lstStyle/>
          <a:p>
            <a:r>
              <a:rPr lang="en-US" b="1" dirty="0">
                <a:solidFill>
                  <a:schemeClr val="bg1"/>
                </a:solidFill>
              </a:rPr>
              <a:t>LESSON 12</a:t>
            </a:r>
          </a:p>
        </p:txBody>
      </p:sp>
      <p:sp>
        <p:nvSpPr>
          <p:cNvPr id="4" name="Rectangle 3">
            <a:extLst>
              <a:ext uri="{FF2B5EF4-FFF2-40B4-BE49-F238E27FC236}">
                <a16:creationId xmlns:a16="http://schemas.microsoft.com/office/drawing/2014/main" id="{A915BC05-DCC5-4E98-BCB3-202CE336096F}"/>
              </a:ext>
            </a:extLst>
          </p:cNvPr>
          <p:cNvSpPr/>
          <p:nvPr/>
        </p:nvSpPr>
        <p:spPr>
          <a:xfrm>
            <a:off x="652620" y="1370656"/>
            <a:ext cx="4209807" cy="369332"/>
          </a:xfrm>
          <a:prstGeom prst="rect">
            <a:avLst/>
          </a:prstGeom>
        </p:spPr>
        <p:txBody>
          <a:bodyPr wrap="none">
            <a:spAutoFit/>
          </a:bodyPr>
          <a:lstStyle/>
          <a:p>
            <a:r>
              <a:rPr lang="en-US" b="1" dirty="0">
                <a:solidFill>
                  <a:schemeClr val="bg1"/>
                </a:solidFill>
                <a:latin typeface="Georgia" panose="02040502050405020303" pitchFamily="18" charset="0"/>
              </a:rPr>
              <a:t>Doctrine and Covenants 10:38–45</a:t>
            </a:r>
          </a:p>
        </p:txBody>
      </p:sp>
      <p:sp>
        <p:nvSpPr>
          <p:cNvPr id="3" name="Rectangle 2">
            <a:extLst>
              <a:ext uri="{FF2B5EF4-FFF2-40B4-BE49-F238E27FC236}">
                <a16:creationId xmlns:a16="http://schemas.microsoft.com/office/drawing/2014/main" id="{193E4C33-D72C-4C8E-AEBD-10C303B9398B}"/>
              </a:ext>
            </a:extLst>
          </p:cNvPr>
          <p:cNvSpPr/>
          <p:nvPr/>
        </p:nvSpPr>
        <p:spPr>
          <a:xfrm>
            <a:off x="2160105" y="2615505"/>
            <a:ext cx="7540487" cy="1200329"/>
          </a:xfrm>
          <a:prstGeom prst="rect">
            <a:avLst/>
          </a:prstGeom>
        </p:spPr>
        <p:txBody>
          <a:bodyPr wrap="square">
            <a:spAutoFit/>
          </a:bodyPr>
          <a:lstStyle/>
          <a:p>
            <a:pPr algn="ctr"/>
            <a:r>
              <a:rPr lang="en-US" sz="3600" dirty="0">
                <a:solidFill>
                  <a:schemeClr val="bg1"/>
                </a:solidFill>
                <a:latin typeface="Bahnschrift SemiLight SemiConde" panose="020B0502040204020203" pitchFamily="34" charset="0"/>
              </a:rPr>
              <a:t>“The Lord commands Joseph Smith to translate the small plates of Nephi”</a:t>
            </a:r>
          </a:p>
        </p:txBody>
      </p:sp>
    </p:spTree>
    <p:extLst>
      <p:ext uri="{BB962C8B-B14F-4D97-AF65-F5344CB8AC3E}">
        <p14:creationId xmlns:p14="http://schemas.microsoft.com/office/powerpoint/2010/main" val="2062128698"/>
      </p:ext>
    </p:extLst>
  </p:cSld>
  <p:clrMapOvr>
    <a:masterClrMapping/>
  </p:clrMapOvr>
  <p:transition spd="slow">
    <p:push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313014" y="393989"/>
            <a:ext cx="2001079" cy="470481"/>
          </a:xfrm>
        </p:spPr>
        <p:txBody>
          <a:bodyPr/>
          <a:lstStyle/>
          <a:p>
            <a:r>
              <a:rPr lang="en-US" b="1" dirty="0">
                <a:solidFill>
                  <a:schemeClr val="bg1"/>
                </a:solidFill>
              </a:rPr>
              <a:t>LESSON 12</a:t>
            </a:r>
          </a:p>
        </p:txBody>
      </p:sp>
      <p:sp>
        <p:nvSpPr>
          <p:cNvPr id="2" name="Rectangle 1">
            <a:extLst>
              <a:ext uri="{FF2B5EF4-FFF2-40B4-BE49-F238E27FC236}">
                <a16:creationId xmlns:a16="http://schemas.microsoft.com/office/drawing/2014/main" id="{374C3622-E49E-41C6-8351-3258789E925C}"/>
              </a:ext>
            </a:extLst>
          </p:cNvPr>
          <p:cNvSpPr/>
          <p:nvPr/>
        </p:nvSpPr>
        <p:spPr>
          <a:xfrm>
            <a:off x="2523976" y="5359918"/>
            <a:ext cx="6789038" cy="369332"/>
          </a:xfrm>
          <a:prstGeom prst="rect">
            <a:avLst/>
          </a:prstGeom>
        </p:spPr>
        <p:txBody>
          <a:bodyPr wrap="none">
            <a:spAutoFit/>
          </a:bodyPr>
          <a:lstStyle/>
          <a:p>
            <a:r>
              <a:rPr lang="en-US" b="1" dirty="0">
                <a:solidFill>
                  <a:schemeClr val="bg1"/>
                </a:solidFill>
                <a:latin typeface="Georgia" panose="02040502050405020303" pitchFamily="18" charset="0"/>
              </a:rPr>
              <a:t>What did the Lord command Joseph to translate? Why?</a:t>
            </a:r>
          </a:p>
        </p:txBody>
      </p:sp>
      <p:sp>
        <p:nvSpPr>
          <p:cNvPr id="3" name="Rectangle 2">
            <a:extLst>
              <a:ext uri="{FF2B5EF4-FFF2-40B4-BE49-F238E27FC236}">
                <a16:creationId xmlns:a16="http://schemas.microsoft.com/office/drawing/2014/main" id="{52468D17-5F7B-4799-A9A5-94D63D26B9C1}"/>
              </a:ext>
            </a:extLst>
          </p:cNvPr>
          <p:cNvSpPr/>
          <p:nvPr/>
        </p:nvSpPr>
        <p:spPr>
          <a:xfrm>
            <a:off x="529328" y="901778"/>
            <a:ext cx="4216219" cy="369332"/>
          </a:xfrm>
          <a:prstGeom prst="rect">
            <a:avLst/>
          </a:prstGeom>
        </p:spPr>
        <p:txBody>
          <a:bodyPr wrap="none">
            <a:spAutoFit/>
          </a:bodyPr>
          <a:lstStyle/>
          <a:p>
            <a:r>
              <a:rPr lang="en-US" b="1" dirty="0">
                <a:solidFill>
                  <a:schemeClr val="bg1"/>
                </a:solidFill>
                <a:latin typeface="Georgia" panose="02040502050405020303" pitchFamily="18" charset="0"/>
              </a:rPr>
              <a:t>Doctrine and Covenants 10:38–42</a:t>
            </a:r>
          </a:p>
        </p:txBody>
      </p:sp>
      <p:sp>
        <p:nvSpPr>
          <p:cNvPr id="4" name="Rectangle 3">
            <a:extLst>
              <a:ext uri="{FF2B5EF4-FFF2-40B4-BE49-F238E27FC236}">
                <a16:creationId xmlns:a16="http://schemas.microsoft.com/office/drawing/2014/main" id="{B10C7786-A23B-433B-A0AB-E87DC7113078}"/>
              </a:ext>
            </a:extLst>
          </p:cNvPr>
          <p:cNvSpPr/>
          <p:nvPr/>
        </p:nvSpPr>
        <p:spPr>
          <a:xfrm>
            <a:off x="529328" y="1496367"/>
            <a:ext cx="10105276" cy="3416320"/>
          </a:xfrm>
          <a:prstGeom prst="rect">
            <a:avLst/>
          </a:prstGeom>
        </p:spPr>
        <p:txBody>
          <a:bodyPr wrap="square">
            <a:spAutoFit/>
          </a:bodyPr>
          <a:lstStyle/>
          <a:p>
            <a:pPr fontAlgn="base"/>
            <a:r>
              <a:rPr lang="en-US" b="1" dirty="0">
                <a:latin typeface="Georgia" panose="02040502050405020303" pitchFamily="18" charset="0"/>
              </a:rPr>
              <a:t>38 </a:t>
            </a:r>
            <a:r>
              <a:rPr lang="en-US" dirty="0">
                <a:latin typeface="Georgia" panose="02040502050405020303" pitchFamily="18" charset="0"/>
              </a:rPr>
              <a:t>And now, verily I say unto you, that an account of those things that you have written, which have gone out of your hands, is </a:t>
            </a:r>
            <a:r>
              <a:rPr lang="en-US" dirty="0" err="1">
                <a:latin typeface="Georgia" panose="02040502050405020303" pitchFamily="18" charset="0"/>
              </a:rPr>
              <a:t>engraven</a:t>
            </a:r>
            <a:r>
              <a:rPr lang="en-US" dirty="0">
                <a:latin typeface="Georgia" panose="02040502050405020303" pitchFamily="18" charset="0"/>
              </a:rPr>
              <a:t> upon the plates of Nephi;</a:t>
            </a:r>
          </a:p>
          <a:p>
            <a:pPr fontAlgn="base"/>
            <a:r>
              <a:rPr lang="en-US" b="1" dirty="0">
                <a:latin typeface="Georgia" panose="02040502050405020303" pitchFamily="18" charset="0"/>
              </a:rPr>
              <a:t>39 </a:t>
            </a:r>
            <a:r>
              <a:rPr lang="en-US" dirty="0">
                <a:latin typeface="Georgia" panose="02040502050405020303" pitchFamily="18" charset="0"/>
              </a:rPr>
              <a:t>Yea, and you remember it was said in those writings that a more particular account was given of these things upon the plates of Nephi.</a:t>
            </a:r>
          </a:p>
          <a:p>
            <a:pPr fontAlgn="base"/>
            <a:r>
              <a:rPr lang="en-US" b="1" dirty="0">
                <a:latin typeface="Georgia" panose="02040502050405020303" pitchFamily="18" charset="0"/>
              </a:rPr>
              <a:t>40 </a:t>
            </a:r>
            <a:r>
              <a:rPr lang="en-US" dirty="0">
                <a:latin typeface="Georgia" panose="02040502050405020303" pitchFamily="18" charset="0"/>
              </a:rPr>
              <a:t>And now, because the account which is </a:t>
            </a:r>
            <a:r>
              <a:rPr lang="en-US" dirty="0" err="1">
                <a:latin typeface="Georgia" panose="02040502050405020303" pitchFamily="18" charset="0"/>
              </a:rPr>
              <a:t>engraven</a:t>
            </a:r>
            <a:r>
              <a:rPr lang="en-US" dirty="0">
                <a:latin typeface="Georgia" panose="02040502050405020303" pitchFamily="18" charset="0"/>
              </a:rPr>
              <a:t> upon the plates of Nephi is more particular concerning the things which, in my wisdom, I would bring to the knowledge of the people in this account—</a:t>
            </a:r>
          </a:p>
          <a:p>
            <a:pPr fontAlgn="base"/>
            <a:r>
              <a:rPr lang="en-US" b="1" dirty="0">
                <a:latin typeface="Georgia" panose="02040502050405020303" pitchFamily="18" charset="0"/>
              </a:rPr>
              <a:t>41 </a:t>
            </a:r>
            <a:r>
              <a:rPr lang="en-US" dirty="0">
                <a:latin typeface="Georgia" panose="02040502050405020303" pitchFamily="18" charset="0"/>
              </a:rPr>
              <a:t>Therefore, you shall translate the engravings which are on the plates of Nephi, down even till you come to the reign of king Benjamin, or until you come to that which you have translated, which you have retained;</a:t>
            </a:r>
          </a:p>
          <a:p>
            <a:pPr fontAlgn="base"/>
            <a:r>
              <a:rPr lang="en-US" b="1" dirty="0">
                <a:latin typeface="Georgia" panose="02040502050405020303" pitchFamily="18" charset="0"/>
              </a:rPr>
              <a:t>42 </a:t>
            </a:r>
            <a:r>
              <a:rPr lang="en-US" dirty="0">
                <a:latin typeface="Georgia" panose="02040502050405020303" pitchFamily="18" charset="0"/>
              </a:rPr>
              <a:t>And behold, you shall publish it as the record of Nephi; and thus I will confound those who have altered my words.</a:t>
            </a:r>
            <a:endParaRPr lang="en-US" b="0" i="0" dirty="0">
              <a:effectLst/>
              <a:latin typeface="Georgia" panose="02040502050405020303" pitchFamily="18" charset="0"/>
            </a:endParaRPr>
          </a:p>
        </p:txBody>
      </p:sp>
    </p:spTree>
    <p:extLst>
      <p:ext uri="{BB962C8B-B14F-4D97-AF65-F5344CB8AC3E}">
        <p14:creationId xmlns:p14="http://schemas.microsoft.com/office/powerpoint/2010/main" val="36424608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22BE08-98A4-40E4-AF2F-86E001AA6B3C}"/>
              </a:ext>
            </a:extLst>
          </p:cNvPr>
          <p:cNvSpPr/>
          <p:nvPr/>
        </p:nvSpPr>
        <p:spPr>
          <a:xfrm>
            <a:off x="1640115" y="1841650"/>
            <a:ext cx="8316686" cy="4247317"/>
          </a:xfrm>
          <a:prstGeom prst="rect">
            <a:avLst/>
          </a:prstGeom>
        </p:spPr>
        <p:txBody>
          <a:bodyPr wrap="square">
            <a:spAutoFit/>
          </a:bodyPr>
          <a:lstStyle/>
          <a:p>
            <a:pPr fontAlgn="base"/>
            <a:r>
              <a:rPr lang="en-US" sz="1500" b="1" dirty="0">
                <a:latin typeface="Georgia" panose="02040502050405020303" pitchFamily="18" charset="0"/>
              </a:rPr>
              <a:t>3 </a:t>
            </a:r>
            <a:r>
              <a:rPr lang="en-US" sz="1500" dirty="0">
                <a:latin typeface="Georgia" panose="02040502050405020303" pitchFamily="18" charset="0"/>
              </a:rPr>
              <a:t>And now, I speak somewhat concerning that which I have written; for after I had made an abridgment from the plates of Nephi, down to the reign of this king Benjamin, of whom </a:t>
            </a:r>
            <a:r>
              <a:rPr lang="en-US" sz="1500" dirty="0" err="1">
                <a:latin typeface="Georgia" panose="02040502050405020303" pitchFamily="18" charset="0"/>
              </a:rPr>
              <a:t>Amaleki</a:t>
            </a:r>
            <a:r>
              <a:rPr lang="en-US" sz="1500" dirty="0">
                <a:latin typeface="Georgia" panose="02040502050405020303" pitchFamily="18" charset="0"/>
              </a:rPr>
              <a:t> </a:t>
            </a:r>
            <a:r>
              <a:rPr lang="en-US" sz="1500" dirty="0" err="1">
                <a:latin typeface="Georgia" panose="02040502050405020303" pitchFamily="18" charset="0"/>
              </a:rPr>
              <a:t>spake</a:t>
            </a:r>
            <a:r>
              <a:rPr lang="en-US" sz="1500" dirty="0">
                <a:latin typeface="Georgia" panose="02040502050405020303" pitchFamily="18" charset="0"/>
              </a:rPr>
              <a:t>, I searched among the records which had been delivered into my hands, and I found these plates, which contained this small account of the prophets, from Jacob down to the reign of this king Benjamin, and also many of the words of Nephi.</a:t>
            </a:r>
          </a:p>
          <a:p>
            <a:pPr fontAlgn="base"/>
            <a:r>
              <a:rPr lang="en-US" sz="1500" b="1" dirty="0">
                <a:latin typeface="Georgia" panose="02040502050405020303" pitchFamily="18" charset="0"/>
              </a:rPr>
              <a:t>4 </a:t>
            </a:r>
            <a:r>
              <a:rPr lang="en-US" sz="1500" dirty="0">
                <a:latin typeface="Georgia" panose="02040502050405020303" pitchFamily="18" charset="0"/>
              </a:rPr>
              <a:t>And the things which are upon these plates pleasing me, because of the prophecies of the coming of Christ; and my fathers knowing that many of them have been fulfilled; yea, and I also know that as many things as have been prophesied concerning us down to this day have been fulfilled, and as many as go beyond this day must surely come to pass—</a:t>
            </a:r>
          </a:p>
          <a:p>
            <a:pPr fontAlgn="base"/>
            <a:r>
              <a:rPr lang="en-US" sz="1500" b="1" dirty="0">
                <a:latin typeface="Georgia" panose="02040502050405020303" pitchFamily="18" charset="0"/>
              </a:rPr>
              <a:t>5 </a:t>
            </a:r>
            <a:r>
              <a:rPr lang="en-US" sz="1500" dirty="0">
                <a:latin typeface="Georgia" panose="02040502050405020303" pitchFamily="18" charset="0"/>
              </a:rPr>
              <a:t>Wherefore, I chose these things, to finish my record upon them, which remainder of my record I shall take from the plates of Nephi; and I cannot write the hundredth part of the things of my people.</a:t>
            </a:r>
          </a:p>
          <a:p>
            <a:pPr fontAlgn="base"/>
            <a:r>
              <a:rPr lang="en-US" sz="1500" b="1" dirty="0">
                <a:latin typeface="Georgia" panose="02040502050405020303" pitchFamily="18" charset="0"/>
              </a:rPr>
              <a:t>6 </a:t>
            </a:r>
            <a:r>
              <a:rPr lang="en-US" sz="1500" dirty="0">
                <a:latin typeface="Georgia" panose="02040502050405020303" pitchFamily="18" charset="0"/>
              </a:rPr>
              <a:t>But behold, I shall take these plates, which contain these prophesyings and revelations, and put them with the remainder of my record, for they are choice unto me; and I know they will be choice unto my brethren.</a:t>
            </a:r>
          </a:p>
          <a:p>
            <a:pPr fontAlgn="base"/>
            <a:r>
              <a:rPr lang="en-US" sz="1500" b="1" dirty="0">
                <a:latin typeface="Georgia" panose="02040502050405020303" pitchFamily="18" charset="0"/>
              </a:rPr>
              <a:t>7 </a:t>
            </a:r>
            <a:r>
              <a:rPr lang="en-US" sz="1500" dirty="0">
                <a:latin typeface="Georgia" panose="02040502050405020303" pitchFamily="18" charset="0"/>
              </a:rPr>
              <a:t>And I do this for a wise purpose; for thus it </a:t>
            </a:r>
            <a:r>
              <a:rPr lang="en-US" sz="1500" dirty="0" err="1">
                <a:latin typeface="Georgia" panose="02040502050405020303" pitchFamily="18" charset="0"/>
              </a:rPr>
              <a:t>whispereth</a:t>
            </a:r>
            <a:r>
              <a:rPr lang="en-US" sz="1500" dirty="0">
                <a:latin typeface="Georgia" panose="02040502050405020303" pitchFamily="18" charset="0"/>
              </a:rPr>
              <a:t> me, according to the workings of the Spirit of the Lord which is in me. And now, I do not know all things; but the Lord </a:t>
            </a:r>
            <a:r>
              <a:rPr lang="en-US" sz="1500" dirty="0" err="1">
                <a:latin typeface="Georgia" panose="02040502050405020303" pitchFamily="18" charset="0"/>
              </a:rPr>
              <a:t>knoweth</a:t>
            </a:r>
            <a:r>
              <a:rPr lang="en-US" sz="1500" dirty="0">
                <a:latin typeface="Georgia" panose="02040502050405020303" pitchFamily="18" charset="0"/>
              </a:rPr>
              <a:t> all things which are to come; wherefore, he worketh in me to do according to his will.</a:t>
            </a:r>
            <a:endParaRPr lang="en-US" sz="1500" b="0" i="0" dirty="0">
              <a:effectLst/>
              <a:latin typeface="Georgia" panose="02040502050405020303" pitchFamily="18" charset="0"/>
            </a:endParaRPr>
          </a:p>
        </p:txBody>
      </p:sp>
      <p:sp>
        <p:nvSpPr>
          <p:cNvPr id="5" name="Rectangle 4">
            <a:extLst>
              <a:ext uri="{FF2B5EF4-FFF2-40B4-BE49-F238E27FC236}">
                <a16:creationId xmlns:a16="http://schemas.microsoft.com/office/drawing/2014/main" id="{01D78528-8B50-4E08-8806-DBF42E8A37E5}"/>
              </a:ext>
            </a:extLst>
          </p:cNvPr>
          <p:cNvSpPr/>
          <p:nvPr/>
        </p:nvSpPr>
        <p:spPr>
          <a:xfrm>
            <a:off x="1640115" y="1232528"/>
            <a:ext cx="3114252" cy="369332"/>
          </a:xfrm>
          <a:prstGeom prst="rect">
            <a:avLst/>
          </a:prstGeom>
        </p:spPr>
        <p:txBody>
          <a:bodyPr wrap="square">
            <a:spAutoFit/>
          </a:bodyPr>
          <a:lstStyle/>
          <a:p>
            <a:r>
              <a:rPr lang="en-US" b="1" dirty="0">
                <a:solidFill>
                  <a:schemeClr val="bg1"/>
                </a:solidFill>
                <a:latin typeface="Georgia" panose="02040502050405020303" pitchFamily="18" charset="0"/>
              </a:rPr>
              <a:t>Words of Mormon 1:3–7</a:t>
            </a:r>
          </a:p>
        </p:txBody>
      </p:sp>
    </p:spTree>
    <p:extLst>
      <p:ext uri="{BB962C8B-B14F-4D97-AF65-F5344CB8AC3E}">
        <p14:creationId xmlns:p14="http://schemas.microsoft.com/office/powerpoint/2010/main" val="7978271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313014" y="393989"/>
            <a:ext cx="2001079" cy="470481"/>
          </a:xfrm>
        </p:spPr>
        <p:txBody>
          <a:bodyPr/>
          <a:lstStyle/>
          <a:p>
            <a:r>
              <a:rPr lang="en-US" b="1" dirty="0">
                <a:solidFill>
                  <a:schemeClr val="bg1"/>
                </a:solidFill>
              </a:rPr>
              <a:t>LESSON 12</a:t>
            </a:r>
          </a:p>
        </p:txBody>
      </p:sp>
      <p:sp>
        <p:nvSpPr>
          <p:cNvPr id="3" name="Rectangle 2">
            <a:extLst>
              <a:ext uri="{FF2B5EF4-FFF2-40B4-BE49-F238E27FC236}">
                <a16:creationId xmlns:a16="http://schemas.microsoft.com/office/drawing/2014/main" id="{8758EEA0-56BB-42CC-B30F-C209B5564D94}"/>
              </a:ext>
            </a:extLst>
          </p:cNvPr>
          <p:cNvSpPr/>
          <p:nvPr/>
        </p:nvSpPr>
        <p:spPr>
          <a:xfrm>
            <a:off x="3048000" y="1320576"/>
            <a:ext cx="3754554" cy="369332"/>
          </a:xfrm>
          <a:prstGeom prst="rect">
            <a:avLst/>
          </a:prstGeom>
        </p:spPr>
        <p:txBody>
          <a:bodyPr wrap="none">
            <a:spAutoFit/>
          </a:bodyPr>
          <a:lstStyle/>
          <a:p>
            <a:r>
              <a:rPr lang="en-US" b="1" dirty="0">
                <a:solidFill>
                  <a:schemeClr val="bg1"/>
                </a:solidFill>
                <a:latin typeface="Georgia" panose="02040502050405020303" pitchFamily="18" charset="0"/>
              </a:rPr>
              <a:t>Doctrine and Covenants 10:43</a:t>
            </a:r>
          </a:p>
        </p:txBody>
      </p:sp>
      <p:sp>
        <p:nvSpPr>
          <p:cNvPr id="2" name="Rectangle 1">
            <a:extLst>
              <a:ext uri="{FF2B5EF4-FFF2-40B4-BE49-F238E27FC236}">
                <a16:creationId xmlns:a16="http://schemas.microsoft.com/office/drawing/2014/main" id="{D9F418B2-0156-4C80-BF0B-7B4F9A8E46B3}"/>
              </a:ext>
            </a:extLst>
          </p:cNvPr>
          <p:cNvSpPr/>
          <p:nvPr/>
        </p:nvSpPr>
        <p:spPr>
          <a:xfrm>
            <a:off x="2822712" y="3728891"/>
            <a:ext cx="6162261" cy="646331"/>
          </a:xfrm>
          <a:prstGeom prst="rect">
            <a:avLst/>
          </a:prstGeom>
        </p:spPr>
        <p:txBody>
          <a:bodyPr wrap="square">
            <a:spAutoFit/>
          </a:bodyPr>
          <a:lstStyle/>
          <a:p>
            <a:pPr algn="ctr"/>
            <a:r>
              <a:rPr lang="en-US" b="1" dirty="0">
                <a:latin typeface="Georgia" panose="02040502050405020303" pitchFamily="18" charset="0"/>
              </a:rPr>
              <a:t>The wisdom of God is greater than the cunning of the devil.</a:t>
            </a:r>
          </a:p>
        </p:txBody>
      </p:sp>
      <p:sp>
        <p:nvSpPr>
          <p:cNvPr id="4" name="Rectangle 3">
            <a:extLst>
              <a:ext uri="{FF2B5EF4-FFF2-40B4-BE49-F238E27FC236}">
                <a16:creationId xmlns:a16="http://schemas.microsoft.com/office/drawing/2014/main" id="{41C5E79A-A060-4391-82CC-8E0A48B8EB17}"/>
              </a:ext>
            </a:extLst>
          </p:cNvPr>
          <p:cNvSpPr/>
          <p:nvPr/>
        </p:nvSpPr>
        <p:spPr>
          <a:xfrm>
            <a:off x="3048000" y="1909118"/>
            <a:ext cx="6096000" cy="923330"/>
          </a:xfrm>
          <a:prstGeom prst="rect">
            <a:avLst/>
          </a:prstGeom>
        </p:spPr>
        <p:txBody>
          <a:bodyPr>
            <a:spAutoFit/>
          </a:bodyPr>
          <a:lstStyle/>
          <a:p>
            <a:r>
              <a:rPr lang="en-US" dirty="0">
                <a:latin typeface="Georgia" panose="02040502050405020303" pitchFamily="18" charset="0"/>
              </a:rPr>
              <a:t>I will not suffer that they shall destroy my work; yea, I will show unto them that my wisdom is greater than the cunning of the devil.</a:t>
            </a:r>
          </a:p>
        </p:txBody>
      </p:sp>
    </p:spTree>
    <p:extLst>
      <p:ext uri="{BB962C8B-B14F-4D97-AF65-F5344CB8AC3E}">
        <p14:creationId xmlns:p14="http://schemas.microsoft.com/office/powerpoint/2010/main" val="2889546631"/>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313014" y="393989"/>
            <a:ext cx="2001079" cy="470481"/>
          </a:xfrm>
        </p:spPr>
        <p:txBody>
          <a:bodyPr/>
          <a:lstStyle/>
          <a:p>
            <a:r>
              <a:rPr lang="en-US" b="1" dirty="0">
                <a:solidFill>
                  <a:schemeClr val="bg1"/>
                </a:solidFill>
              </a:rPr>
              <a:t>LESSON 12</a:t>
            </a:r>
          </a:p>
        </p:txBody>
      </p:sp>
      <p:sp>
        <p:nvSpPr>
          <p:cNvPr id="2" name="Rectangle 1">
            <a:extLst>
              <a:ext uri="{FF2B5EF4-FFF2-40B4-BE49-F238E27FC236}">
                <a16:creationId xmlns:a16="http://schemas.microsoft.com/office/drawing/2014/main" id="{82A649E3-9F8E-40C3-B079-C49A0F0A9DB4}"/>
              </a:ext>
            </a:extLst>
          </p:cNvPr>
          <p:cNvSpPr/>
          <p:nvPr/>
        </p:nvSpPr>
        <p:spPr>
          <a:xfrm>
            <a:off x="2252870" y="864470"/>
            <a:ext cx="6308034" cy="646331"/>
          </a:xfrm>
          <a:prstGeom prst="rect">
            <a:avLst/>
          </a:prstGeom>
        </p:spPr>
        <p:txBody>
          <a:bodyPr wrap="square">
            <a:spAutoFit/>
          </a:bodyPr>
          <a:lstStyle/>
          <a:p>
            <a:pPr algn="ctr"/>
            <a:r>
              <a:rPr lang="en-US" b="1" dirty="0">
                <a:solidFill>
                  <a:schemeClr val="bg1"/>
                </a:solidFill>
                <a:latin typeface="Georgia" panose="02040502050405020303" pitchFamily="18" charset="0"/>
              </a:rPr>
              <a:t>How does the Lord’s plan to replace the lost manuscript illustrate this truth?</a:t>
            </a:r>
            <a:r>
              <a:rPr lang="en-US" dirty="0"/>
              <a:t>	</a:t>
            </a:r>
          </a:p>
        </p:txBody>
      </p:sp>
      <p:sp>
        <p:nvSpPr>
          <p:cNvPr id="4" name="Rectangle 3">
            <a:extLst>
              <a:ext uri="{FF2B5EF4-FFF2-40B4-BE49-F238E27FC236}">
                <a16:creationId xmlns:a16="http://schemas.microsoft.com/office/drawing/2014/main" id="{61589AED-B629-49B9-8935-000874DB9D6A}"/>
              </a:ext>
            </a:extLst>
          </p:cNvPr>
          <p:cNvSpPr/>
          <p:nvPr/>
        </p:nvSpPr>
        <p:spPr>
          <a:xfrm>
            <a:off x="1872343" y="2210095"/>
            <a:ext cx="4137671" cy="369332"/>
          </a:xfrm>
          <a:prstGeom prst="rect">
            <a:avLst/>
          </a:prstGeom>
        </p:spPr>
        <p:txBody>
          <a:bodyPr wrap="none">
            <a:spAutoFit/>
          </a:bodyPr>
          <a:lstStyle/>
          <a:p>
            <a:r>
              <a:rPr lang="en-US" b="1" dirty="0">
                <a:solidFill>
                  <a:schemeClr val="bg1"/>
                </a:solidFill>
                <a:latin typeface="Georgia" panose="02040502050405020303" pitchFamily="18" charset="0"/>
              </a:rPr>
              <a:t>Doctrine and Covenants 10:44-45</a:t>
            </a:r>
          </a:p>
        </p:txBody>
      </p:sp>
      <p:sp>
        <p:nvSpPr>
          <p:cNvPr id="6" name="Rectangle 5">
            <a:extLst>
              <a:ext uri="{FF2B5EF4-FFF2-40B4-BE49-F238E27FC236}">
                <a16:creationId xmlns:a16="http://schemas.microsoft.com/office/drawing/2014/main" id="{10BE3278-0398-463E-AD20-899F2A69B338}"/>
              </a:ext>
            </a:extLst>
          </p:cNvPr>
          <p:cNvSpPr/>
          <p:nvPr/>
        </p:nvSpPr>
        <p:spPr>
          <a:xfrm>
            <a:off x="2491561" y="4379361"/>
            <a:ext cx="7036905" cy="646331"/>
          </a:xfrm>
          <a:prstGeom prst="rect">
            <a:avLst/>
          </a:prstGeom>
        </p:spPr>
        <p:txBody>
          <a:bodyPr wrap="square">
            <a:spAutoFit/>
          </a:bodyPr>
          <a:lstStyle/>
          <a:p>
            <a:pPr algn="ctr"/>
            <a:r>
              <a:rPr lang="en-US" b="1" dirty="0">
                <a:solidFill>
                  <a:schemeClr val="bg1"/>
                </a:solidFill>
                <a:latin typeface="Georgia" panose="02040502050405020303" pitchFamily="18" charset="0"/>
              </a:rPr>
              <a:t>Why are the small plates of Nephi of greater worth than what was lost with the 116 manuscript pages?</a:t>
            </a:r>
          </a:p>
        </p:txBody>
      </p:sp>
      <p:sp>
        <p:nvSpPr>
          <p:cNvPr id="7" name="Rectangle 6">
            <a:extLst>
              <a:ext uri="{FF2B5EF4-FFF2-40B4-BE49-F238E27FC236}">
                <a16:creationId xmlns:a16="http://schemas.microsoft.com/office/drawing/2014/main" id="{558C9DBC-A7BB-4E9E-9EA2-0DFF40B3E2FA}"/>
              </a:ext>
            </a:extLst>
          </p:cNvPr>
          <p:cNvSpPr/>
          <p:nvPr/>
        </p:nvSpPr>
        <p:spPr>
          <a:xfrm>
            <a:off x="3048000" y="5261785"/>
            <a:ext cx="6096000" cy="923330"/>
          </a:xfrm>
          <a:prstGeom prst="rect">
            <a:avLst/>
          </a:prstGeom>
        </p:spPr>
        <p:txBody>
          <a:bodyPr>
            <a:spAutoFit/>
          </a:bodyPr>
          <a:lstStyle/>
          <a:p>
            <a:pPr algn="ctr"/>
            <a:r>
              <a:rPr lang="en-US" b="1" dirty="0">
                <a:solidFill>
                  <a:schemeClr val="bg1"/>
                </a:solidFill>
                <a:latin typeface="Georgia" panose="02040502050405020303" pitchFamily="18" charset="0"/>
              </a:rPr>
              <a:t>How does knowing that God prepared a way to compensate for the 116 lost manuscript pages help you more fully trust Him?</a:t>
            </a:r>
          </a:p>
        </p:txBody>
      </p:sp>
      <p:sp>
        <p:nvSpPr>
          <p:cNvPr id="8" name="Rectangle 7">
            <a:extLst>
              <a:ext uri="{FF2B5EF4-FFF2-40B4-BE49-F238E27FC236}">
                <a16:creationId xmlns:a16="http://schemas.microsoft.com/office/drawing/2014/main" id="{B3C222D0-A32B-45EA-A8D4-76B122F45BB1}"/>
              </a:ext>
            </a:extLst>
          </p:cNvPr>
          <p:cNvSpPr/>
          <p:nvPr/>
        </p:nvSpPr>
        <p:spPr>
          <a:xfrm>
            <a:off x="1872343" y="2555296"/>
            <a:ext cx="8447314" cy="1477328"/>
          </a:xfrm>
          <a:prstGeom prst="rect">
            <a:avLst/>
          </a:prstGeom>
        </p:spPr>
        <p:txBody>
          <a:bodyPr wrap="square">
            <a:spAutoFit/>
          </a:bodyPr>
          <a:lstStyle/>
          <a:p>
            <a:pPr fontAlgn="base"/>
            <a:r>
              <a:rPr lang="en-US" b="1" dirty="0">
                <a:latin typeface="Georgia" panose="02040502050405020303" pitchFamily="18" charset="0"/>
              </a:rPr>
              <a:t>44 </a:t>
            </a:r>
            <a:r>
              <a:rPr lang="en-US" dirty="0">
                <a:latin typeface="Georgia" panose="02040502050405020303" pitchFamily="18" charset="0"/>
              </a:rPr>
              <a:t>Behold, they have only got a part, or an abridgment of the account of Nephi.</a:t>
            </a:r>
          </a:p>
          <a:p>
            <a:pPr fontAlgn="base"/>
            <a:r>
              <a:rPr lang="en-US" b="1" dirty="0">
                <a:latin typeface="Georgia" panose="02040502050405020303" pitchFamily="18" charset="0"/>
              </a:rPr>
              <a:t>45 </a:t>
            </a:r>
            <a:r>
              <a:rPr lang="en-US" dirty="0">
                <a:latin typeface="Georgia" panose="02040502050405020303" pitchFamily="18" charset="0"/>
              </a:rPr>
              <a:t>Behold, there are many things </a:t>
            </a:r>
            <a:r>
              <a:rPr lang="en-US" dirty="0" err="1">
                <a:latin typeface="Georgia" panose="02040502050405020303" pitchFamily="18" charset="0"/>
              </a:rPr>
              <a:t>engraven</a:t>
            </a:r>
            <a:r>
              <a:rPr lang="en-US" dirty="0">
                <a:latin typeface="Georgia" panose="02040502050405020303" pitchFamily="18" charset="0"/>
              </a:rPr>
              <a:t> upon the plates of Nephi which do throw greater views upon my gospel; therefore, it is wisdom in me that you should translate this first part of the engravings of Nephi, and send forth in this work.</a:t>
            </a:r>
            <a:endParaRPr lang="en-US" b="0" i="0" dirty="0">
              <a:effectLst/>
              <a:latin typeface="Georgia" panose="02040502050405020303" pitchFamily="18" charset="0"/>
            </a:endParaRPr>
          </a:p>
        </p:txBody>
      </p:sp>
    </p:spTree>
    <p:extLst>
      <p:ext uri="{BB962C8B-B14F-4D97-AF65-F5344CB8AC3E}">
        <p14:creationId xmlns:p14="http://schemas.microsoft.com/office/powerpoint/2010/main" val="250465858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313014" y="393989"/>
            <a:ext cx="2001079" cy="470481"/>
          </a:xfrm>
        </p:spPr>
        <p:txBody>
          <a:bodyPr/>
          <a:lstStyle/>
          <a:p>
            <a:r>
              <a:rPr lang="en-US" b="1" dirty="0">
                <a:solidFill>
                  <a:schemeClr val="bg1"/>
                </a:solidFill>
              </a:rPr>
              <a:t>LESSON 12</a:t>
            </a:r>
          </a:p>
        </p:txBody>
      </p:sp>
      <p:sp>
        <p:nvSpPr>
          <p:cNvPr id="2" name="Rectangle 1">
            <a:extLst>
              <a:ext uri="{FF2B5EF4-FFF2-40B4-BE49-F238E27FC236}">
                <a16:creationId xmlns:a16="http://schemas.microsoft.com/office/drawing/2014/main" id="{5D2F1DBB-E658-4A98-B901-DA532FCF69CA}"/>
              </a:ext>
            </a:extLst>
          </p:cNvPr>
          <p:cNvSpPr/>
          <p:nvPr/>
        </p:nvSpPr>
        <p:spPr>
          <a:xfrm>
            <a:off x="1120119" y="1057725"/>
            <a:ext cx="4270721" cy="369332"/>
          </a:xfrm>
          <a:prstGeom prst="rect">
            <a:avLst/>
          </a:prstGeom>
        </p:spPr>
        <p:txBody>
          <a:bodyPr wrap="none">
            <a:spAutoFit/>
          </a:bodyPr>
          <a:lstStyle/>
          <a:p>
            <a:r>
              <a:rPr lang="en-US" b="1" dirty="0">
                <a:solidFill>
                  <a:schemeClr val="bg1"/>
                </a:solidFill>
                <a:latin typeface="Georgia" panose="02040502050405020303" pitchFamily="18" charset="0"/>
              </a:rPr>
              <a:t>Doctrine and Covenants 10:46–70 </a:t>
            </a:r>
          </a:p>
        </p:txBody>
      </p:sp>
      <p:sp>
        <p:nvSpPr>
          <p:cNvPr id="3" name="Rectangle 2">
            <a:extLst>
              <a:ext uri="{FF2B5EF4-FFF2-40B4-BE49-F238E27FC236}">
                <a16:creationId xmlns:a16="http://schemas.microsoft.com/office/drawing/2014/main" id="{A4289DE0-BC56-4B74-8C6F-8B505C520E44}"/>
              </a:ext>
            </a:extLst>
          </p:cNvPr>
          <p:cNvSpPr/>
          <p:nvPr/>
        </p:nvSpPr>
        <p:spPr>
          <a:xfrm>
            <a:off x="1934817" y="2681766"/>
            <a:ext cx="7818783" cy="1754326"/>
          </a:xfrm>
          <a:prstGeom prst="rect">
            <a:avLst/>
          </a:prstGeom>
        </p:spPr>
        <p:txBody>
          <a:bodyPr wrap="square">
            <a:spAutoFit/>
          </a:bodyPr>
          <a:lstStyle/>
          <a:p>
            <a:pPr algn="ctr"/>
            <a:r>
              <a:rPr lang="en-US" sz="3600" dirty="0">
                <a:solidFill>
                  <a:schemeClr val="bg1"/>
                </a:solidFill>
                <a:latin typeface="Bahnschrift SemiLight SemiConde" panose="020B0502040204020203" pitchFamily="34" charset="0"/>
              </a:rPr>
              <a:t>“The Lord explains the purpose of the Book of Mormon and its role in establishing His Church”.</a:t>
            </a:r>
          </a:p>
        </p:txBody>
      </p:sp>
    </p:spTree>
    <p:extLst>
      <p:ext uri="{BB962C8B-B14F-4D97-AF65-F5344CB8AC3E}">
        <p14:creationId xmlns:p14="http://schemas.microsoft.com/office/powerpoint/2010/main" val="579457183"/>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313014" y="393989"/>
            <a:ext cx="2001079" cy="470481"/>
          </a:xfrm>
        </p:spPr>
        <p:txBody>
          <a:bodyPr/>
          <a:lstStyle/>
          <a:p>
            <a:r>
              <a:rPr lang="en-US" b="1" dirty="0">
                <a:solidFill>
                  <a:schemeClr val="bg1"/>
                </a:solidFill>
              </a:rPr>
              <a:t>LESSON 12</a:t>
            </a:r>
          </a:p>
        </p:txBody>
      </p:sp>
      <p:sp>
        <p:nvSpPr>
          <p:cNvPr id="3" name="Rectangle 2">
            <a:extLst>
              <a:ext uri="{FF2B5EF4-FFF2-40B4-BE49-F238E27FC236}">
                <a16:creationId xmlns:a16="http://schemas.microsoft.com/office/drawing/2014/main" id="{3E2A18CD-65F3-44FA-B932-3BD42A8897CD}"/>
              </a:ext>
            </a:extLst>
          </p:cNvPr>
          <p:cNvSpPr/>
          <p:nvPr/>
        </p:nvSpPr>
        <p:spPr>
          <a:xfrm>
            <a:off x="1318895" y="1274501"/>
            <a:ext cx="4193777" cy="369332"/>
          </a:xfrm>
          <a:prstGeom prst="rect">
            <a:avLst/>
          </a:prstGeom>
        </p:spPr>
        <p:txBody>
          <a:bodyPr wrap="none">
            <a:spAutoFit/>
          </a:bodyPr>
          <a:lstStyle/>
          <a:p>
            <a:r>
              <a:rPr lang="en-US" b="1" dirty="0">
                <a:solidFill>
                  <a:schemeClr val="bg1"/>
                </a:solidFill>
                <a:latin typeface="Georgia" panose="02040502050405020303" pitchFamily="18" charset="0"/>
              </a:rPr>
              <a:t>Doctrine and Covenants 10:62-63 </a:t>
            </a:r>
          </a:p>
        </p:txBody>
      </p:sp>
      <p:sp>
        <p:nvSpPr>
          <p:cNvPr id="2" name="Rectangle 1">
            <a:extLst>
              <a:ext uri="{FF2B5EF4-FFF2-40B4-BE49-F238E27FC236}">
                <a16:creationId xmlns:a16="http://schemas.microsoft.com/office/drawing/2014/main" id="{F03F26A6-F6A7-4ACA-BF5C-D1B678CA7945}"/>
              </a:ext>
            </a:extLst>
          </p:cNvPr>
          <p:cNvSpPr/>
          <p:nvPr/>
        </p:nvSpPr>
        <p:spPr>
          <a:xfrm>
            <a:off x="3038718" y="4827256"/>
            <a:ext cx="5634876" cy="369332"/>
          </a:xfrm>
          <a:prstGeom prst="rect">
            <a:avLst/>
          </a:prstGeom>
        </p:spPr>
        <p:txBody>
          <a:bodyPr wrap="none">
            <a:spAutoFit/>
          </a:bodyPr>
          <a:lstStyle/>
          <a:p>
            <a:r>
              <a:rPr lang="en-US" b="1" dirty="0">
                <a:solidFill>
                  <a:schemeClr val="bg1"/>
                </a:solidFill>
                <a:latin typeface="Georgia" panose="02040502050405020303" pitchFamily="18" charset="0"/>
              </a:rPr>
              <a:t>What will the Book of Mormon bring to light? </a:t>
            </a:r>
          </a:p>
        </p:txBody>
      </p:sp>
      <p:sp>
        <p:nvSpPr>
          <p:cNvPr id="4" name="Rectangle 3">
            <a:extLst>
              <a:ext uri="{FF2B5EF4-FFF2-40B4-BE49-F238E27FC236}">
                <a16:creationId xmlns:a16="http://schemas.microsoft.com/office/drawing/2014/main" id="{DEF2A448-31CD-4061-ACF1-F40697C15E38}"/>
              </a:ext>
            </a:extLst>
          </p:cNvPr>
          <p:cNvSpPr/>
          <p:nvPr/>
        </p:nvSpPr>
        <p:spPr>
          <a:xfrm>
            <a:off x="3259131" y="5424468"/>
            <a:ext cx="5194051" cy="369332"/>
          </a:xfrm>
          <a:prstGeom prst="rect">
            <a:avLst/>
          </a:prstGeom>
        </p:spPr>
        <p:txBody>
          <a:bodyPr wrap="none">
            <a:spAutoFit/>
          </a:bodyPr>
          <a:lstStyle/>
          <a:p>
            <a:pPr algn="ctr"/>
            <a:r>
              <a:rPr lang="en-US" b="1" dirty="0">
                <a:latin typeface="Georgia" panose="02040502050405020303" pitchFamily="18" charset="0"/>
              </a:rPr>
              <a:t>The true points of Jesus Christ’s doctrine. </a:t>
            </a:r>
          </a:p>
        </p:txBody>
      </p:sp>
      <p:sp>
        <p:nvSpPr>
          <p:cNvPr id="6" name="TextBox 5">
            <a:extLst>
              <a:ext uri="{FF2B5EF4-FFF2-40B4-BE49-F238E27FC236}">
                <a16:creationId xmlns:a16="http://schemas.microsoft.com/office/drawing/2014/main" id="{61460526-B23E-499E-8891-DC390E8839F3}"/>
              </a:ext>
            </a:extLst>
          </p:cNvPr>
          <p:cNvSpPr txBox="1"/>
          <p:nvPr/>
        </p:nvSpPr>
        <p:spPr>
          <a:xfrm>
            <a:off x="1346303" y="1871713"/>
            <a:ext cx="8790500" cy="2308324"/>
          </a:xfrm>
          <a:prstGeom prst="rect">
            <a:avLst/>
          </a:prstGeom>
          <a:noFill/>
        </p:spPr>
        <p:txBody>
          <a:bodyPr wrap="square" rtlCol="0">
            <a:spAutoFit/>
          </a:bodyPr>
          <a:lstStyle/>
          <a:p>
            <a:pPr fontAlgn="base"/>
            <a:r>
              <a:rPr lang="en-US" dirty="0">
                <a:latin typeface="Georgia" panose="02040502050405020303" pitchFamily="18" charset="0"/>
              </a:rPr>
              <a:t>62 Yea, and I will also bring to light my gospel which was ministered unto them, and, behold, they shall not deny that which you have received, but they shall build it up, and shall bring to light the true points of my doctrine, yea, and the only doctrine which is in me.</a:t>
            </a:r>
          </a:p>
          <a:p>
            <a:pPr fontAlgn="base"/>
            <a:r>
              <a:rPr lang="en-US" dirty="0">
                <a:latin typeface="Georgia" panose="02040502050405020303" pitchFamily="18" charset="0"/>
              </a:rPr>
              <a:t>63 And this I do that I may establish my gospel, that there may not be so much contention; yea, Satan doth stir up the hearts of the people to contention concerning the points of my doctrine; and in these things they do err, for they do wrest the scriptures and do not understand them.</a:t>
            </a:r>
          </a:p>
        </p:txBody>
      </p:sp>
      <p:sp>
        <p:nvSpPr>
          <p:cNvPr id="8" name="TextBox 7">
            <a:extLst>
              <a:ext uri="{FF2B5EF4-FFF2-40B4-BE49-F238E27FC236}">
                <a16:creationId xmlns:a16="http://schemas.microsoft.com/office/drawing/2014/main" id="{1C9DB8EE-5791-424A-8FFC-8760CD9CD046}"/>
              </a:ext>
            </a:extLst>
          </p:cNvPr>
          <p:cNvSpPr txBox="1"/>
          <p:nvPr/>
        </p:nvSpPr>
        <p:spPr>
          <a:xfrm>
            <a:off x="1346303" y="1871713"/>
            <a:ext cx="8790500" cy="2308324"/>
          </a:xfrm>
          <a:prstGeom prst="rect">
            <a:avLst/>
          </a:prstGeom>
          <a:noFill/>
        </p:spPr>
        <p:txBody>
          <a:bodyPr wrap="square" rtlCol="0">
            <a:spAutoFit/>
          </a:bodyPr>
          <a:lstStyle/>
          <a:p>
            <a:pPr fontAlgn="base"/>
            <a:r>
              <a:rPr lang="en-US" dirty="0">
                <a:latin typeface="Georgia" panose="02040502050405020303" pitchFamily="18" charset="0"/>
              </a:rPr>
              <a:t>62 Yea, and I will also bring to light my gospel which was ministered unto them, and, behold, they shall not deny that which you have received, but they shall build it up, and shall bring to light the true points of my doctrine, yea, and the only doctrine which is in me.</a:t>
            </a:r>
          </a:p>
          <a:p>
            <a:pPr fontAlgn="base"/>
            <a:r>
              <a:rPr lang="en-US" dirty="0">
                <a:latin typeface="Georgia" panose="02040502050405020303" pitchFamily="18" charset="0"/>
              </a:rPr>
              <a:t>63 </a:t>
            </a:r>
            <a:r>
              <a:rPr lang="en-US" dirty="0">
                <a:solidFill>
                  <a:srgbClr val="FFFF00"/>
                </a:solidFill>
                <a:latin typeface="Georgia" panose="02040502050405020303" pitchFamily="18" charset="0"/>
              </a:rPr>
              <a:t>And this I do that I may establish my gospel, that there may not be so much contention; yea, Satan doth stir up the hearts of the people to contention concerning the points of my doctrine; and in these things they do err, for they do wrest the scriptures and do not understand them.</a:t>
            </a:r>
          </a:p>
        </p:txBody>
      </p:sp>
    </p:spTree>
    <p:extLst>
      <p:ext uri="{BB962C8B-B14F-4D97-AF65-F5344CB8AC3E}">
        <p14:creationId xmlns:p14="http://schemas.microsoft.com/office/powerpoint/2010/main" val="2838158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313014" y="393989"/>
            <a:ext cx="2001079" cy="470481"/>
          </a:xfrm>
        </p:spPr>
        <p:txBody>
          <a:bodyPr/>
          <a:lstStyle/>
          <a:p>
            <a:r>
              <a:rPr lang="en-US" b="1" dirty="0">
                <a:solidFill>
                  <a:schemeClr val="bg1"/>
                </a:solidFill>
              </a:rPr>
              <a:t>LESSON 12</a:t>
            </a:r>
          </a:p>
        </p:txBody>
      </p:sp>
      <p:sp>
        <p:nvSpPr>
          <p:cNvPr id="3" name="Rectangle 2">
            <a:extLst>
              <a:ext uri="{FF2B5EF4-FFF2-40B4-BE49-F238E27FC236}">
                <a16:creationId xmlns:a16="http://schemas.microsoft.com/office/drawing/2014/main" id="{54D5C5CA-DD9E-41C0-AC81-63770AFDFDE2}"/>
              </a:ext>
            </a:extLst>
          </p:cNvPr>
          <p:cNvSpPr/>
          <p:nvPr/>
        </p:nvSpPr>
        <p:spPr>
          <a:xfrm>
            <a:off x="1799771" y="1609268"/>
            <a:ext cx="4548040" cy="369332"/>
          </a:xfrm>
          <a:prstGeom prst="rect">
            <a:avLst/>
          </a:prstGeom>
        </p:spPr>
        <p:txBody>
          <a:bodyPr wrap="none">
            <a:spAutoFit/>
          </a:bodyPr>
          <a:lstStyle/>
          <a:p>
            <a:r>
              <a:rPr lang="en-US" b="1" dirty="0">
                <a:solidFill>
                  <a:schemeClr val="bg1"/>
                </a:solidFill>
                <a:latin typeface="Georgia" panose="02040502050405020303" pitchFamily="18" charset="0"/>
              </a:rPr>
              <a:t>Doctrine and Covenants 10:67,69-70 </a:t>
            </a:r>
          </a:p>
        </p:txBody>
      </p:sp>
      <p:sp>
        <p:nvSpPr>
          <p:cNvPr id="2" name="Rectangle 1">
            <a:extLst>
              <a:ext uri="{FF2B5EF4-FFF2-40B4-BE49-F238E27FC236}">
                <a16:creationId xmlns:a16="http://schemas.microsoft.com/office/drawing/2014/main" id="{F67C6E38-A32C-4DD5-928C-E26E2A4F686D}"/>
              </a:ext>
            </a:extLst>
          </p:cNvPr>
          <p:cNvSpPr/>
          <p:nvPr/>
        </p:nvSpPr>
        <p:spPr>
          <a:xfrm>
            <a:off x="1799771" y="2089835"/>
            <a:ext cx="8026400" cy="2308324"/>
          </a:xfrm>
          <a:prstGeom prst="rect">
            <a:avLst/>
          </a:prstGeom>
        </p:spPr>
        <p:txBody>
          <a:bodyPr wrap="square">
            <a:spAutoFit/>
          </a:bodyPr>
          <a:lstStyle/>
          <a:p>
            <a:r>
              <a:rPr lang="en-US" b="1" dirty="0">
                <a:latin typeface="Georgia" panose="02040502050405020303" pitchFamily="18" charset="0"/>
              </a:rPr>
              <a:t>67 </a:t>
            </a:r>
            <a:r>
              <a:rPr lang="en-US" dirty="0">
                <a:latin typeface="Georgia" panose="02040502050405020303" pitchFamily="18" charset="0"/>
              </a:rPr>
              <a:t>Behold, this is my doctrine—whosoever </a:t>
            </a:r>
            <a:r>
              <a:rPr lang="en-US" dirty="0" err="1">
                <a:latin typeface="Georgia" panose="02040502050405020303" pitchFamily="18" charset="0"/>
              </a:rPr>
              <a:t>repenteth</a:t>
            </a:r>
            <a:r>
              <a:rPr lang="en-US" dirty="0">
                <a:latin typeface="Georgia" panose="02040502050405020303" pitchFamily="18" charset="0"/>
              </a:rPr>
              <a:t> and cometh unto me, the same is my church.</a:t>
            </a:r>
          </a:p>
          <a:p>
            <a:pPr fontAlgn="base"/>
            <a:r>
              <a:rPr lang="en-US" b="1" dirty="0">
                <a:latin typeface="Georgia" panose="02040502050405020303" pitchFamily="18" charset="0"/>
              </a:rPr>
              <a:t>69 </a:t>
            </a:r>
            <a:r>
              <a:rPr lang="en-US" dirty="0">
                <a:latin typeface="Georgia" panose="02040502050405020303" pitchFamily="18" charset="0"/>
              </a:rPr>
              <a:t>And now, behold, whosoever is of my church, and </a:t>
            </a:r>
            <a:r>
              <a:rPr lang="en-US" dirty="0" err="1">
                <a:latin typeface="Georgia" panose="02040502050405020303" pitchFamily="18" charset="0"/>
              </a:rPr>
              <a:t>endureth</a:t>
            </a:r>
            <a:r>
              <a:rPr lang="en-US" dirty="0">
                <a:latin typeface="Georgia" panose="02040502050405020303" pitchFamily="18" charset="0"/>
              </a:rPr>
              <a:t> of my church to the end, him will I establish upon my rock, and the gates of hell shall not prevail against them.</a:t>
            </a:r>
          </a:p>
          <a:p>
            <a:pPr fontAlgn="base"/>
            <a:r>
              <a:rPr lang="en-US" b="1" dirty="0">
                <a:latin typeface="Georgia" panose="02040502050405020303" pitchFamily="18" charset="0"/>
              </a:rPr>
              <a:t>70 </a:t>
            </a:r>
            <a:r>
              <a:rPr lang="en-US" dirty="0">
                <a:latin typeface="Georgia" panose="02040502050405020303" pitchFamily="18" charset="0"/>
              </a:rPr>
              <a:t>And now, remember the words of him who is the life and light of the world, your Redeemer, your Lord and your God. Amen.</a:t>
            </a:r>
          </a:p>
          <a:p>
            <a:endParaRPr lang="en-US" dirty="0">
              <a:latin typeface="Georgia" panose="02040502050405020303" pitchFamily="18" charset="0"/>
            </a:endParaRPr>
          </a:p>
        </p:txBody>
      </p:sp>
    </p:spTree>
    <p:extLst>
      <p:ext uri="{BB962C8B-B14F-4D97-AF65-F5344CB8AC3E}">
        <p14:creationId xmlns:p14="http://schemas.microsoft.com/office/powerpoint/2010/main" val="3098530833"/>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313014" y="393989"/>
            <a:ext cx="2001079" cy="470481"/>
          </a:xfrm>
        </p:spPr>
        <p:txBody>
          <a:bodyPr/>
          <a:lstStyle/>
          <a:p>
            <a:r>
              <a:rPr lang="en-US" b="1" dirty="0">
                <a:solidFill>
                  <a:schemeClr val="bg1"/>
                </a:solidFill>
              </a:rPr>
              <a:t>LESSON 12</a:t>
            </a:r>
          </a:p>
        </p:txBody>
      </p:sp>
      <p:sp>
        <p:nvSpPr>
          <p:cNvPr id="8" name="TextBox 7">
            <a:extLst>
              <a:ext uri="{FF2B5EF4-FFF2-40B4-BE49-F238E27FC236}">
                <a16:creationId xmlns:a16="http://schemas.microsoft.com/office/drawing/2014/main" id="{7C512E8C-9B81-4461-8E0A-6F0E44629D23}"/>
              </a:ext>
            </a:extLst>
          </p:cNvPr>
          <p:cNvSpPr txBox="1"/>
          <p:nvPr/>
        </p:nvSpPr>
        <p:spPr>
          <a:xfrm>
            <a:off x="1491877" y="2598003"/>
            <a:ext cx="8314731" cy="830997"/>
          </a:xfrm>
          <a:prstGeom prst="rect">
            <a:avLst/>
          </a:prstGeom>
          <a:noFill/>
        </p:spPr>
        <p:txBody>
          <a:bodyPr wrap="square" rtlCol="0">
            <a:spAutoFit/>
          </a:bodyPr>
          <a:lstStyle/>
          <a:p>
            <a:pPr algn="ctr"/>
            <a:r>
              <a:rPr lang="en-US" sz="4800" b="1" dirty="0">
                <a:ln w="0"/>
                <a:solidFill>
                  <a:schemeClr val="accent3">
                    <a:lumMod val="60000"/>
                    <a:lumOff val="40000"/>
                  </a:schemeClr>
                </a:solidFill>
                <a:effectLst>
                  <a:outerShdw blurRad="38100" dist="25400" dir="5400000" algn="ctr" rotWithShape="0">
                    <a:srgbClr val="6E747A">
                      <a:alpha val="43000"/>
                    </a:srgbClr>
                  </a:outerShdw>
                </a:effectLst>
                <a:latin typeface="Bahnschrift SemiLight SemiConde" panose="020B0502040204020203" pitchFamily="34" charset="0"/>
              </a:rPr>
              <a:t>Doctrine and Covenants 10</a:t>
            </a:r>
            <a:endParaRPr lang="en-US" sz="4800" b="1" dirty="0">
              <a:solidFill>
                <a:schemeClr val="accent3">
                  <a:lumMod val="60000"/>
                  <a:lumOff val="40000"/>
                </a:schemeClr>
              </a:solidFill>
              <a:latin typeface="Bahnschrift SemiLight SemiConde" panose="020B0502040204020203" pitchFamily="34" charset="0"/>
            </a:endParaRPr>
          </a:p>
        </p:txBody>
      </p:sp>
    </p:spTree>
    <p:extLst>
      <p:ext uri="{BB962C8B-B14F-4D97-AF65-F5344CB8AC3E}">
        <p14:creationId xmlns:p14="http://schemas.microsoft.com/office/powerpoint/2010/main" val="3002117604"/>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313014" y="393989"/>
            <a:ext cx="2001079" cy="470481"/>
          </a:xfrm>
        </p:spPr>
        <p:txBody>
          <a:bodyPr/>
          <a:lstStyle/>
          <a:p>
            <a:r>
              <a:rPr lang="en-US" b="1" dirty="0">
                <a:solidFill>
                  <a:schemeClr val="bg1"/>
                </a:solidFill>
              </a:rPr>
              <a:t>LESSON 12</a:t>
            </a:r>
          </a:p>
        </p:txBody>
      </p:sp>
      <p:sp>
        <p:nvSpPr>
          <p:cNvPr id="2" name="Rectangle 1">
            <a:extLst>
              <a:ext uri="{FF2B5EF4-FFF2-40B4-BE49-F238E27FC236}">
                <a16:creationId xmlns:a16="http://schemas.microsoft.com/office/drawing/2014/main" id="{0A617D0D-2904-488C-B8C3-211A9CD2CA60}"/>
              </a:ext>
            </a:extLst>
          </p:cNvPr>
          <p:cNvSpPr/>
          <p:nvPr/>
        </p:nvSpPr>
        <p:spPr>
          <a:xfrm>
            <a:off x="623365" y="864470"/>
            <a:ext cx="3886000" cy="369332"/>
          </a:xfrm>
          <a:prstGeom prst="rect">
            <a:avLst/>
          </a:prstGeom>
        </p:spPr>
        <p:txBody>
          <a:bodyPr wrap="none">
            <a:spAutoFit/>
          </a:bodyPr>
          <a:lstStyle/>
          <a:p>
            <a:r>
              <a:rPr lang="en-US" b="1" dirty="0">
                <a:solidFill>
                  <a:schemeClr val="bg1"/>
                </a:solidFill>
                <a:latin typeface="Georgia" panose="02040502050405020303" pitchFamily="18" charset="0"/>
              </a:rPr>
              <a:t>Doctrine and Covenants 10:1–4</a:t>
            </a:r>
          </a:p>
        </p:txBody>
      </p:sp>
      <p:sp>
        <p:nvSpPr>
          <p:cNvPr id="3" name="Rectangle 2">
            <a:extLst>
              <a:ext uri="{FF2B5EF4-FFF2-40B4-BE49-F238E27FC236}">
                <a16:creationId xmlns:a16="http://schemas.microsoft.com/office/drawing/2014/main" id="{15241BB3-C2BA-4F7D-8D92-079A2799C8B5}"/>
              </a:ext>
            </a:extLst>
          </p:cNvPr>
          <p:cNvSpPr/>
          <p:nvPr/>
        </p:nvSpPr>
        <p:spPr>
          <a:xfrm>
            <a:off x="1698907" y="2952786"/>
            <a:ext cx="8018542" cy="646331"/>
          </a:xfrm>
          <a:prstGeom prst="rect">
            <a:avLst/>
          </a:prstGeom>
        </p:spPr>
        <p:txBody>
          <a:bodyPr wrap="none">
            <a:spAutoFit/>
          </a:bodyPr>
          <a:lstStyle/>
          <a:p>
            <a:r>
              <a:rPr lang="en-US" sz="3600" dirty="0">
                <a:solidFill>
                  <a:schemeClr val="bg1"/>
                </a:solidFill>
                <a:latin typeface="Bahnschrift SemiLight SemiConde" panose="020B0502040204020203" pitchFamily="34" charset="0"/>
              </a:rPr>
              <a:t>“The Lord restores Joseph’s gift to translate”</a:t>
            </a:r>
          </a:p>
        </p:txBody>
      </p:sp>
    </p:spTree>
    <p:extLst>
      <p:ext uri="{BB962C8B-B14F-4D97-AF65-F5344CB8AC3E}">
        <p14:creationId xmlns:p14="http://schemas.microsoft.com/office/powerpoint/2010/main" val="3400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313014" y="393989"/>
            <a:ext cx="2001079" cy="470481"/>
          </a:xfrm>
        </p:spPr>
        <p:txBody>
          <a:bodyPr/>
          <a:lstStyle/>
          <a:p>
            <a:r>
              <a:rPr lang="en-US" b="1" dirty="0">
                <a:solidFill>
                  <a:schemeClr val="bg1"/>
                </a:solidFill>
              </a:rPr>
              <a:t>LESSON 12</a:t>
            </a:r>
          </a:p>
        </p:txBody>
      </p:sp>
      <p:sp>
        <p:nvSpPr>
          <p:cNvPr id="3" name="Rectangle 2">
            <a:extLst>
              <a:ext uri="{FF2B5EF4-FFF2-40B4-BE49-F238E27FC236}">
                <a16:creationId xmlns:a16="http://schemas.microsoft.com/office/drawing/2014/main" id="{CBAE1489-44AA-421C-8284-4253A7DE4478}"/>
              </a:ext>
            </a:extLst>
          </p:cNvPr>
          <p:cNvSpPr/>
          <p:nvPr/>
        </p:nvSpPr>
        <p:spPr>
          <a:xfrm>
            <a:off x="1596886" y="864470"/>
            <a:ext cx="3916457" cy="369332"/>
          </a:xfrm>
          <a:prstGeom prst="rect">
            <a:avLst/>
          </a:prstGeom>
        </p:spPr>
        <p:txBody>
          <a:bodyPr wrap="none">
            <a:spAutoFit/>
          </a:bodyPr>
          <a:lstStyle/>
          <a:p>
            <a:r>
              <a:rPr lang="en-US" b="1" dirty="0">
                <a:solidFill>
                  <a:schemeClr val="bg1"/>
                </a:solidFill>
                <a:latin typeface="Georgia" panose="02040502050405020303" pitchFamily="18" charset="0"/>
              </a:rPr>
              <a:t>Doctrine and Covenants 10:3–4</a:t>
            </a:r>
          </a:p>
        </p:txBody>
      </p:sp>
      <p:sp>
        <p:nvSpPr>
          <p:cNvPr id="2" name="Rectangle 1">
            <a:extLst>
              <a:ext uri="{FF2B5EF4-FFF2-40B4-BE49-F238E27FC236}">
                <a16:creationId xmlns:a16="http://schemas.microsoft.com/office/drawing/2014/main" id="{AE1EF39A-E4D1-4C9F-B9B8-3F980819BC6F}"/>
              </a:ext>
            </a:extLst>
          </p:cNvPr>
          <p:cNvSpPr/>
          <p:nvPr/>
        </p:nvSpPr>
        <p:spPr>
          <a:xfrm>
            <a:off x="1722782" y="3429000"/>
            <a:ext cx="8746435" cy="646331"/>
          </a:xfrm>
          <a:prstGeom prst="rect">
            <a:avLst/>
          </a:prstGeom>
        </p:spPr>
        <p:txBody>
          <a:bodyPr wrap="square">
            <a:spAutoFit/>
          </a:bodyPr>
          <a:lstStyle/>
          <a:p>
            <a:pPr algn="ctr"/>
            <a:r>
              <a:rPr lang="en-US" b="1" dirty="0">
                <a:solidFill>
                  <a:schemeClr val="bg1"/>
                </a:solidFill>
                <a:latin typeface="Georgia" panose="02040502050405020303" pitchFamily="18" charset="0"/>
              </a:rPr>
              <a:t>Why do you think Joseph Smith needed to be counseled not to labor or to translate more than he had strength?</a:t>
            </a:r>
          </a:p>
        </p:txBody>
      </p:sp>
      <p:sp>
        <p:nvSpPr>
          <p:cNvPr id="7" name="Rectangle 6">
            <a:extLst>
              <a:ext uri="{FF2B5EF4-FFF2-40B4-BE49-F238E27FC236}">
                <a16:creationId xmlns:a16="http://schemas.microsoft.com/office/drawing/2014/main" id="{BBC1330C-23F9-4566-B7FF-B15702D50462}"/>
              </a:ext>
            </a:extLst>
          </p:cNvPr>
          <p:cNvSpPr/>
          <p:nvPr/>
        </p:nvSpPr>
        <p:spPr>
          <a:xfrm>
            <a:off x="2146852" y="4325036"/>
            <a:ext cx="7646504" cy="646331"/>
          </a:xfrm>
          <a:prstGeom prst="rect">
            <a:avLst/>
          </a:prstGeom>
        </p:spPr>
        <p:txBody>
          <a:bodyPr wrap="square">
            <a:spAutoFit/>
          </a:bodyPr>
          <a:lstStyle/>
          <a:p>
            <a:pPr algn="ctr"/>
            <a:r>
              <a:rPr lang="en-US" b="1" dirty="0">
                <a:solidFill>
                  <a:schemeClr val="bg1"/>
                </a:solidFill>
                <a:latin typeface="Georgia" panose="02040502050405020303" pitchFamily="18" charset="0"/>
              </a:rPr>
              <a:t>How can the counsel in Doctrine and Covenants 10:4 guide us as we serve the Lord?</a:t>
            </a:r>
          </a:p>
        </p:txBody>
      </p:sp>
      <p:sp>
        <p:nvSpPr>
          <p:cNvPr id="4" name="Rectangle 3">
            <a:extLst>
              <a:ext uri="{FF2B5EF4-FFF2-40B4-BE49-F238E27FC236}">
                <a16:creationId xmlns:a16="http://schemas.microsoft.com/office/drawing/2014/main" id="{CF8A5478-5FBA-4566-81FB-1C29FB4F40E2}"/>
              </a:ext>
            </a:extLst>
          </p:cNvPr>
          <p:cNvSpPr/>
          <p:nvPr/>
        </p:nvSpPr>
        <p:spPr>
          <a:xfrm>
            <a:off x="1596886" y="1397675"/>
            <a:ext cx="7421217" cy="1477328"/>
          </a:xfrm>
          <a:prstGeom prst="rect">
            <a:avLst/>
          </a:prstGeom>
        </p:spPr>
        <p:txBody>
          <a:bodyPr wrap="square">
            <a:spAutoFit/>
          </a:bodyPr>
          <a:lstStyle/>
          <a:p>
            <a:pPr fontAlgn="base"/>
            <a:r>
              <a:rPr lang="en-US" b="1" dirty="0">
                <a:latin typeface="Georgia" panose="02040502050405020303" pitchFamily="18" charset="0"/>
              </a:rPr>
              <a:t>3 </a:t>
            </a:r>
            <a:r>
              <a:rPr lang="en-US" dirty="0">
                <a:latin typeface="Georgia" panose="02040502050405020303" pitchFamily="18" charset="0"/>
              </a:rPr>
              <a:t>Nevertheless, it is now restored unto you again; therefore see that you are faithful and continue on unto the finishing of the remainder of the work of translation as you have begun.</a:t>
            </a:r>
          </a:p>
          <a:p>
            <a:pPr fontAlgn="base"/>
            <a:r>
              <a:rPr lang="en-US" b="1" dirty="0">
                <a:latin typeface="Georgia" panose="02040502050405020303" pitchFamily="18" charset="0"/>
              </a:rPr>
              <a:t>4 </a:t>
            </a:r>
            <a:r>
              <a:rPr lang="en-US" dirty="0">
                <a:latin typeface="Georgia" panose="02040502050405020303" pitchFamily="18" charset="0"/>
              </a:rPr>
              <a:t>Do not run faster or labor more than you have strength and means provided to enable you to translate; but be diligent unto the end.</a:t>
            </a:r>
            <a:endParaRPr lang="en-US" b="0" i="0" dirty="0">
              <a:effectLst/>
              <a:latin typeface="Georgia" panose="02040502050405020303" pitchFamily="18" charset="0"/>
            </a:endParaRPr>
          </a:p>
        </p:txBody>
      </p:sp>
    </p:spTree>
    <p:extLst>
      <p:ext uri="{BB962C8B-B14F-4D97-AF65-F5344CB8AC3E}">
        <p14:creationId xmlns:p14="http://schemas.microsoft.com/office/powerpoint/2010/main" val="31656394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313014" y="393989"/>
            <a:ext cx="2001079" cy="470481"/>
          </a:xfrm>
        </p:spPr>
        <p:txBody>
          <a:bodyPr/>
          <a:lstStyle/>
          <a:p>
            <a:r>
              <a:rPr lang="en-US" b="1" dirty="0">
                <a:solidFill>
                  <a:schemeClr val="bg1"/>
                </a:solidFill>
              </a:rPr>
              <a:t>LESSON 12</a:t>
            </a:r>
          </a:p>
        </p:txBody>
      </p:sp>
      <p:sp>
        <p:nvSpPr>
          <p:cNvPr id="2" name="Rectangle 1">
            <a:extLst>
              <a:ext uri="{FF2B5EF4-FFF2-40B4-BE49-F238E27FC236}">
                <a16:creationId xmlns:a16="http://schemas.microsoft.com/office/drawing/2014/main" id="{9450455E-D8E3-4F63-8404-0B2F1290A0A9}"/>
              </a:ext>
            </a:extLst>
          </p:cNvPr>
          <p:cNvSpPr/>
          <p:nvPr/>
        </p:nvSpPr>
        <p:spPr>
          <a:xfrm>
            <a:off x="877907" y="864470"/>
            <a:ext cx="3685624" cy="369332"/>
          </a:xfrm>
          <a:prstGeom prst="rect">
            <a:avLst/>
          </a:prstGeom>
        </p:spPr>
        <p:txBody>
          <a:bodyPr wrap="none">
            <a:spAutoFit/>
          </a:bodyPr>
          <a:lstStyle/>
          <a:p>
            <a:r>
              <a:rPr lang="en-US" b="1" dirty="0">
                <a:solidFill>
                  <a:schemeClr val="bg1"/>
                </a:solidFill>
              </a:rPr>
              <a:t>Doctrine and Covenants10:5–37</a:t>
            </a:r>
          </a:p>
        </p:txBody>
      </p:sp>
      <p:sp>
        <p:nvSpPr>
          <p:cNvPr id="3" name="Rectangle 2">
            <a:extLst>
              <a:ext uri="{FF2B5EF4-FFF2-40B4-BE49-F238E27FC236}">
                <a16:creationId xmlns:a16="http://schemas.microsoft.com/office/drawing/2014/main" id="{3661E644-B765-467A-90C3-292BF30417A8}"/>
              </a:ext>
            </a:extLst>
          </p:cNvPr>
          <p:cNvSpPr/>
          <p:nvPr/>
        </p:nvSpPr>
        <p:spPr>
          <a:xfrm>
            <a:off x="1262219" y="2509487"/>
            <a:ext cx="9206997" cy="1200329"/>
          </a:xfrm>
          <a:prstGeom prst="rect">
            <a:avLst/>
          </a:prstGeom>
        </p:spPr>
        <p:txBody>
          <a:bodyPr wrap="square">
            <a:spAutoFit/>
          </a:bodyPr>
          <a:lstStyle/>
          <a:p>
            <a:pPr algn="ctr"/>
            <a:r>
              <a:rPr lang="en-US" sz="3600" dirty="0">
                <a:solidFill>
                  <a:schemeClr val="bg1"/>
                </a:solidFill>
                <a:latin typeface="Bahnschrift SemiLight SemiConde" panose="020B0502040204020203" pitchFamily="34" charset="0"/>
              </a:rPr>
              <a:t>“The Lord warns of Satan’s plans to destroy Joseph Smith and the work of God”</a:t>
            </a:r>
          </a:p>
        </p:txBody>
      </p:sp>
    </p:spTree>
    <p:extLst>
      <p:ext uri="{BB962C8B-B14F-4D97-AF65-F5344CB8AC3E}">
        <p14:creationId xmlns:p14="http://schemas.microsoft.com/office/powerpoint/2010/main" val="3495675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313014" y="393989"/>
            <a:ext cx="2001079" cy="470481"/>
          </a:xfrm>
        </p:spPr>
        <p:txBody>
          <a:bodyPr/>
          <a:lstStyle/>
          <a:p>
            <a:r>
              <a:rPr lang="en-US" b="1" dirty="0">
                <a:solidFill>
                  <a:schemeClr val="bg1"/>
                </a:solidFill>
              </a:rPr>
              <a:t>LESSON 12</a:t>
            </a:r>
          </a:p>
        </p:txBody>
      </p:sp>
      <p:sp>
        <p:nvSpPr>
          <p:cNvPr id="2" name="Rectangle 1">
            <a:extLst>
              <a:ext uri="{FF2B5EF4-FFF2-40B4-BE49-F238E27FC236}">
                <a16:creationId xmlns:a16="http://schemas.microsoft.com/office/drawing/2014/main" id="{A3C4EC6B-DD44-4362-9C8F-702C78C63498}"/>
              </a:ext>
            </a:extLst>
          </p:cNvPr>
          <p:cNvSpPr/>
          <p:nvPr/>
        </p:nvSpPr>
        <p:spPr>
          <a:xfrm>
            <a:off x="2002709" y="3089806"/>
            <a:ext cx="8186579" cy="369332"/>
          </a:xfrm>
          <a:prstGeom prst="rect">
            <a:avLst/>
          </a:prstGeom>
        </p:spPr>
        <p:txBody>
          <a:bodyPr wrap="square">
            <a:spAutoFit/>
          </a:bodyPr>
          <a:lstStyle/>
          <a:p>
            <a:r>
              <a:rPr lang="en-US" b="1" dirty="0">
                <a:solidFill>
                  <a:schemeClr val="bg1"/>
                </a:solidFill>
                <a:latin typeface="Georgia" panose="02040502050405020303" pitchFamily="18" charset="0"/>
              </a:rPr>
              <a:t>How could a device like this represent Satan’s intentions toward us?</a:t>
            </a:r>
          </a:p>
        </p:txBody>
      </p:sp>
      <p:sp>
        <p:nvSpPr>
          <p:cNvPr id="6" name="Rectangle 5">
            <a:extLst>
              <a:ext uri="{FF2B5EF4-FFF2-40B4-BE49-F238E27FC236}">
                <a16:creationId xmlns:a16="http://schemas.microsoft.com/office/drawing/2014/main" id="{FFEFB934-80C2-4078-8B8C-537F050B5F17}"/>
              </a:ext>
            </a:extLst>
          </p:cNvPr>
          <p:cNvSpPr/>
          <p:nvPr/>
        </p:nvSpPr>
        <p:spPr>
          <a:xfrm>
            <a:off x="1712004" y="3847954"/>
            <a:ext cx="3429144" cy="369332"/>
          </a:xfrm>
          <a:prstGeom prst="rect">
            <a:avLst/>
          </a:prstGeom>
        </p:spPr>
        <p:txBody>
          <a:bodyPr wrap="none">
            <a:spAutoFit/>
          </a:bodyPr>
          <a:lstStyle/>
          <a:p>
            <a:r>
              <a:rPr lang="en-US" b="1" dirty="0">
                <a:solidFill>
                  <a:schemeClr val="bg1"/>
                </a:solidFill>
              </a:rPr>
              <a:t>Doctrine and Covenants10:5</a:t>
            </a:r>
          </a:p>
        </p:txBody>
      </p:sp>
      <p:sp>
        <p:nvSpPr>
          <p:cNvPr id="4" name="Rectangle 3">
            <a:extLst>
              <a:ext uri="{FF2B5EF4-FFF2-40B4-BE49-F238E27FC236}">
                <a16:creationId xmlns:a16="http://schemas.microsoft.com/office/drawing/2014/main" id="{8B93C258-EB11-4561-B710-C828FEC273C0}"/>
              </a:ext>
            </a:extLst>
          </p:cNvPr>
          <p:cNvSpPr/>
          <p:nvPr/>
        </p:nvSpPr>
        <p:spPr>
          <a:xfrm>
            <a:off x="3912549" y="5232949"/>
            <a:ext cx="4366901" cy="369332"/>
          </a:xfrm>
          <a:prstGeom prst="rect">
            <a:avLst/>
          </a:prstGeom>
        </p:spPr>
        <p:txBody>
          <a:bodyPr wrap="none">
            <a:spAutoFit/>
          </a:bodyPr>
          <a:lstStyle/>
          <a:p>
            <a:pPr algn="ctr"/>
            <a:r>
              <a:rPr lang="en-US" b="1" dirty="0">
                <a:solidFill>
                  <a:schemeClr val="bg1"/>
                </a:solidFill>
                <a:latin typeface="Georgia" panose="02040502050405020303" pitchFamily="18" charset="0"/>
              </a:rPr>
              <a:t>What can we learn from this verse?</a:t>
            </a:r>
          </a:p>
        </p:txBody>
      </p:sp>
      <p:sp>
        <p:nvSpPr>
          <p:cNvPr id="7" name="Rectangle 6">
            <a:extLst>
              <a:ext uri="{FF2B5EF4-FFF2-40B4-BE49-F238E27FC236}">
                <a16:creationId xmlns:a16="http://schemas.microsoft.com/office/drawing/2014/main" id="{BCD600C5-B63E-4ECF-9902-A9B478074DEC}"/>
              </a:ext>
            </a:extLst>
          </p:cNvPr>
          <p:cNvSpPr/>
          <p:nvPr/>
        </p:nvSpPr>
        <p:spPr>
          <a:xfrm>
            <a:off x="3047999" y="5648447"/>
            <a:ext cx="6096000" cy="646331"/>
          </a:xfrm>
          <a:prstGeom prst="rect">
            <a:avLst/>
          </a:prstGeom>
        </p:spPr>
        <p:txBody>
          <a:bodyPr>
            <a:spAutoFit/>
          </a:bodyPr>
          <a:lstStyle/>
          <a:p>
            <a:pPr algn="ctr"/>
            <a:r>
              <a:rPr lang="en-US" b="1" dirty="0">
                <a:latin typeface="Georgia" panose="02040502050405020303" pitchFamily="18" charset="0"/>
              </a:rPr>
              <a:t>As we pray always, we will have power to overcome Satan and those who serve him.</a:t>
            </a:r>
          </a:p>
        </p:txBody>
      </p:sp>
      <p:pic>
        <p:nvPicPr>
          <p:cNvPr id="8" name="Picture 7">
            <a:extLst>
              <a:ext uri="{FF2B5EF4-FFF2-40B4-BE49-F238E27FC236}">
                <a16:creationId xmlns:a16="http://schemas.microsoft.com/office/drawing/2014/main" id="{5CCC72FC-A015-4D40-B74A-97FA4B56455D}"/>
              </a:ext>
            </a:extLst>
          </p:cNvPr>
          <p:cNvPicPr/>
          <p:nvPr/>
        </p:nvPicPr>
        <p:blipFill rotWithShape="1">
          <a:blip r:embed="rId2"/>
          <a:srcRect l="68270" t="25940" r="18269" b="56671"/>
          <a:stretch/>
        </p:blipFill>
        <p:spPr bwMode="auto">
          <a:xfrm>
            <a:off x="2922104" y="729092"/>
            <a:ext cx="5251589" cy="1978025"/>
          </a:xfrm>
          <a:prstGeom prst="rect">
            <a:avLst/>
          </a:prstGeom>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31313A25-110D-4D8C-A8AC-7606BD809EE2}"/>
              </a:ext>
            </a:extLst>
          </p:cNvPr>
          <p:cNvSpPr/>
          <p:nvPr/>
        </p:nvSpPr>
        <p:spPr>
          <a:xfrm>
            <a:off x="1712004" y="4220777"/>
            <a:ext cx="8767992" cy="646331"/>
          </a:xfrm>
          <a:prstGeom prst="rect">
            <a:avLst/>
          </a:prstGeom>
        </p:spPr>
        <p:txBody>
          <a:bodyPr wrap="square">
            <a:spAutoFit/>
          </a:bodyPr>
          <a:lstStyle/>
          <a:p>
            <a:r>
              <a:rPr lang="en-US" dirty="0">
                <a:latin typeface="Georgia" panose="02040502050405020303" pitchFamily="18" charset="0"/>
              </a:rPr>
              <a:t>Pray always, that you may come off conqueror; yea, that you may conquer Satan, and that you may escape the hands of the servants of Satan that do uphold his work.</a:t>
            </a:r>
          </a:p>
        </p:txBody>
      </p:sp>
    </p:spTree>
    <p:extLst>
      <p:ext uri="{BB962C8B-B14F-4D97-AF65-F5344CB8AC3E}">
        <p14:creationId xmlns:p14="http://schemas.microsoft.com/office/powerpoint/2010/main" val="38864731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313014" y="393989"/>
            <a:ext cx="2001079" cy="470481"/>
          </a:xfrm>
        </p:spPr>
        <p:txBody>
          <a:bodyPr/>
          <a:lstStyle/>
          <a:p>
            <a:r>
              <a:rPr lang="en-US" b="1" dirty="0">
                <a:solidFill>
                  <a:schemeClr val="bg1"/>
                </a:solidFill>
              </a:rPr>
              <a:t>LESSON 12</a:t>
            </a:r>
          </a:p>
        </p:txBody>
      </p:sp>
      <p:sp>
        <p:nvSpPr>
          <p:cNvPr id="2" name="Rectangle 1">
            <a:extLst>
              <a:ext uri="{FF2B5EF4-FFF2-40B4-BE49-F238E27FC236}">
                <a16:creationId xmlns:a16="http://schemas.microsoft.com/office/drawing/2014/main" id="{7053C7C5-48FB-4EC0-B4C4-0B1C02DCB49D}"/>
              </a:ext>
            </a:extLst>
          </p:cNvPr>
          <p:cNvSpPr/>
          <p:nvPr/>
        </p:nvSpPr>
        <p:spPr>
          <a:xfrm>
            <a:off x="2570921" y="1104757"/>
            <a:ext cx="6096000" cy="646331"/>
          </a:xfrm>
          <a:prstGeom prst="rect">
            <a:avLst/>
          </a:prstGeom>
        </p:spPr>
        <p:txBody>
          <a:bodyPr>
            <a:spAutoFit/>
          </a:bodyPr>
          <a:lstStyle/>
          <a:p>
            <a:pPr algn="ctr"/>
            <a:r>
              <a:rPr lang="en-US" b="1" dirty="0">
                <a:solidFill>
                  <a:schemeClr val="bg1"/>
                </a:solidFill>
                <a:latin typeface="Georgia" panose="02040502050405020303" pitchFamily="18" charset="0"/>
              </a:rPr>
              <a:t>How can prayer help us to “conquer Satan, and … escape [those who] uphold his work”?</a:t>
            </a:r>
          </a:p>
        </p:txBody>
      </p:sp>
      <p:sp>
        <p:nvSpPr>
          <p:cNvPr id="3" name="Rectangle 2">
            <a:extLst>
              <a:ext uri="{FF2B5EF4-FFF2-40B4-BE49-F238E27FC236}">
                <a16:creationId xmlns:a16="http://schemas.microsoft.com/office/drawing/2014/main" id="{3AEED640-3D7F-45B9-80A6-B5F50918E75F}"/>
              </a:ext>
            </a:extLst>
          </p:cNvPr>
          <p:cNvSpPr/>
          <p:nvPr/>
        </p:nvSpPr>
        <p:spPr>
          <a:xfrm>
            <a:off x="972457" y="1947745"/>
            <a:ext cx="4039888" cy="369332"/>
          </a:xfrm>
          <a:prstGeom prst="rect">
            <a:avLst/>
          </a:prstGeom>
        </p:spPr>
        <p:txBody>
          <a:bodyPr wrap="none">
            <a:spAutoFit/>
          </a:bodyPr>
          <a:lstStyle/>
          <a:p>
            <a:r>
              <a:rPr lang="en-US" b="1" dirty="0">
                <a:solidFill>
                  <a:schemeClr val="bg1"/>
                </a:solidFill>
                <a:latin typeface="Georgia" panose="02040502050405020303" pitchFamily="18" charset="0"/>
              </a:rPr>
              <a:t>Doctrine and Covenants 10:8–19</a:t>
            </a:r>
          </a:p>
        </p:txBody>
      </p:sp>
      <p:sp>
        <p:nvSpPr>
          <p:cNvPr id="4" name="Rectangle 3">
            <a:extLst>
              <a:ext uri="{FF2B5EF4-FFF2-40B4-BE49-F238E27FC236}">
                <a16:creationId xmlns:a16="http://schemas.microsoft.com/office/drawing/2014/main" id="{B9D8AD5E-53E6-40DD-A1DB-FB5FA9C5DA05}"/>
              </a:ext>
            </a:extLst>
          </p:cNvPr>
          <p:cNvSpPr/>
          <p:nvPr/>
        </p:nvSpPr>
        <p:spPr>
          <a:xfrm>
            <a:off x="972457" y="2513735"/>
            <a:ext cx="10767005" cy="3970318"/>
          </a:xfrm>
          <a:prstGeom prst="rect">
            <a:avLst/>
          </a:prstGeom>
        </p:spPr>
        <p:txBody>
          <a:bodyPr wrap="square">
            <a:spAutoFit/>
          </a:bodyPr>
          <a:lstStyle/>
          <a:p>
            <a:pPr fontAlgn="base"/>
            <a:r>
              <a:rPr lang="en-US" sz="1400" b="1" dirty="0">
                <a:latin typeface="Georgia" panose="02040502050405020303" pitchFamily="18" charset="0"/>
              </a:rPr>
              <a:t>8 </a:t>
            </a:r>
            <a:r>
              <a:rPr lang="en-US" sz="1400" dirty="0">
                <a:latin typeface="Georgia" panose="02040502050405020303" pitchFamily="18" charset="0"/>
              </a:rPr>
              <a:t>And because you have delivered the writings into his hands, behold, wicked men have taken them from you.</a:t>
            </a:r>
          </a:p>
          <a:p>
            <a:pPr fontAlgn="base"/>
            <a:r>
              <a:rPr lang="en-US" sz="1400" b="1" dirty="0">
                <a:latin typeface="Georgia" panose="02040502050405020303" pitchFamily="18" charset="0"/>
              </a:rPr>
              <a:t>9 </a:t>
            </a:r>
            <a:r>
              <a:rPr lang="en-US" sz="1400" dirty="0">
                <a:latin typeface="Georgia" panose="02040502050405020303" pitchFamily="18" charset="0"/>
              </a:rPr>
              <a:t>Therefore, you have delivered them up, yea, that which was sacred, unto wickedness.</a:t>
            </a:r>
          </a:p>
          <a:p>
            <a:pPr fontAlgn="base"/>
            <a:r>
              <a:rPr lang="en-US" sz="1400" b="1" dirty="0">
                <a:latin typeface="Georgia" panose="02040502050405020303" pitchFamily="18" charset="0"/>
              </a:rPr>
              <a:t>10 </a:t>
            </a:r>
            <a:r>
              <a:rPr lang="en-US" sz="1400" dirty="0">
                <a:latin typeface="Georgia" panose="02040502050405020303" pitchFamily="18" charset="0"/>
              </a:rPr>
              <a:t>And, behold, Satan hath put it into their hearts to alter the words which you have caused to be written, or which you have translated, which have gone out of your hands.</a:t>
            </a:r>
          </a:p>
          <a:p>
            <a:pPr fontAlgn="base"/>
            <a:r>
              <a:rPr lang="en-US" sz="1400" b="1" dirty="0">
                <a:latin typeface="Georgia" panose="02040502050405020303" pitchFamily="18" charset="0"/>
              </a:rPr>
              <a:t>11 </a:t>
            </a:r>
            <a:r>
              <a:rPr lang="en-US" sz="1400" dirty="0">
                <a:latin typeface="Georgia" panose="02040502050405020303" pitchFamily="18" charset="0"/>
              </a:rPr>
              <a:t>And behold, I say unto you, that because they have altered the words, they read contrary from that which you translated and caused to be written;</a:t>
            </a:r>
          </a:p>
          <a:p>
            <a:pPr fontAlgn="base"/>
            <a:r>
              <a:rPr lang="en-US" sz="1400" b="1" dirty="0">
                <a:latin typeface="Georgia" panose="02040502050405020303" pitchFamily="18" charset="0"/>
              </a:rPr>
              <a:t>12 </a:t>
            </a:r>
            <a:r>
              <a:rPr lang="en-US" sz="1400" dirty="0">
                <a:latin typeface="Georgia" panose="02040502050405020303" pitchFamily="18" charset="0"/>
              </a:rPr>
              <a:t>And, on this wise, the devil has sought to lay a cunning plan, that he may destroy this work;</a:t>
            </a:r>
          </a:p>
          <a:p>
            <a:pPr fontAlgn="base"/>
            <a:r>
              <a:rPr lang="en-US" sz="1400" b="1" dirty="0">
                <a:latin typeface="Georgia" panose="02040502050405020303" pitchFamily="18" charset="0"/>
              </a:rPr>
              <a:t>13 </a:t>
            </a:r>
            <a:r>
              <a:rPr lang="en-US" sz="1400" dirty="0">
                <a:latin typeface="Georgia" panose="02040502050405020303" pitchFamily="18" charset="0"/>
              </a:rPr>
              <a:t>For he hath put into their hearts to do this, that by lying they may say they have caught you in the words which you have pretended to translate.</a:t>
            </a:r>
          </a:p>
          <a:p>
            <a:pPr fontAlgn="base"/>
            <a:r>
              <a:rPr lang="en-US" sz="1400" b="1" dirty="0">
                <a:latin typeface="Georgia" panose="02040502050405020303" pitchFamily="18" charset="0"/>
              </a:rPr>
              <a:t>14 </a:t>
            </a:r>
            <a:r>
              <a:rPr lang="en-US" sz="1400" dirty="0">
                <a:latin typeface="Georgia" panose="02040502050405020303" pitchFamily="18" charset="0"/>
              </a:rPr>
              <a:t>Verily, I say unto you, that I will not suffer that Satan shall accomplish his evil design in this thing.</a:t>
            </a:r>
          </a:p>
          <a:p>
            <a:pPr fontAlgn="base"/>
            <a:r>
              <a:rPr lang="en-US" sz="1400" b="1" dirty="0">
                <a:latin typeface="Georgia" panose="02040502050405020303" pitchFamily="18" charset="0"/>
              </a:rPr>
              <a:t>15 </a:t>
            </a:r>
            <a:r>
              <a:rPr lang="en-US" sz="1400" dirty="0">
                <a:latin typeface="Georgia" panose="02040502050405020303" pitchFamily="18" charset="0"/>
              </a:rPr>
              <a:t>For behold, he has put it into their hearts to get thee to tempt the Lord thy God, in asking to translate it over again.</a:t>
            </a:r>
          </a:p>
          <a:p>
            <a:pPr fontAlgn="base"/>
            <a:r>
              <a:rPr lang="en-US" sz="1400" b="1" dirty="0">
                <a:latin typeface="Georgia" panose="02040502050405020303" pitchFamily="18" charset="0"/>
              </a:rPr>
              <a:t>16 </a:t>
            </a:r>
            <a:r>
              <a:rPr lang="en-US" sz="1400" dirty="0">
                <a:latin typeface="Georgia" panose="02040502050405020303" pitchFamily="18" charset="0"/>
              </a:rPr>
              <a:t>And then, behold, they say and think in their hearts—We will see if God has given him power to translate; if so, he will also give him power again;</a:t>
            </a:r>
          </a:p>
          <a:p>
            <a:pPr fontAlgn="base"/>
            <a:r>
              <a:rPr lang="en-US" sz="1400" b="1" dirty="0">
                <a:latin typeface="Georgia" panose="02040502050405020303" pitchFamily="18" charset="0"/>
              </a:rPr>
              <a:t>17 </a:t>
            </a:r>
            <a:r>
              <a:rPr lang="en-US" sz="1400" dirty="0">
                <a:latin typeface="Georgia" panose="02040502050405020303" pitchFamily="18" charset="0"/>
              </a:rPr>
              <a:t>And if God giveth him power again, or if he translates again, or, in other words, if he bringeth forth the same words, behold, we have the same with us, and we have altered them;</a:t>
            </a:r>
          </a:p>
          <a:p>
            <a:pPr fontAlgn="base"/>
            <a:r>
              <a:rPr lang="en-US" sz="1400" b="1" dirty="0">
                <a:latin typeface="Georgia" panose="02040502050405020303" pitchFamily="18" charset="0"/>
              </a:rPr>
              <a:t>18 </a:t>
            </a:r>
            <a:r>
              <a:rPr lang="en-US" sz="1400" dirty="0">
                <a:latin typeface="Georgia" panose="02040502050405020303" pitchFamily="18" charset="0"/>
              </a:rPr>
              <a:t>Therefore they will not agree, and we will say that he has lied in his words, and that he has no gift, and that he has no power;</a:t>
            </a:r>
          </a:p>
          <a:p>
            <a:pPr fontAlgn="base"/>
            <a:r>
              <a:rPr lang="en-US" sz="1400" b="1" dirty="0">
                <a:latin typeface="Georgia" panose="02040502050405020303" pitchFamily="18" charset="0"/>
              </a:rPr>
              <a:t>19 </a:t>
            </a:r>
            <a:r>
              <a:rPr lang="en-US" sz="1400" dirty="0">
                <a:latin typeface="Georgia" panose="02040502050405020303" pitchFamily="18" charset="0"/>
              </a:rPr>
              <a:t>Therefore we will destroy him, and also the work; and we will do this that we may not be ashamed in the end, and that we may get glory of the world.</a:t>
            </a:r>
            <a:endParaRPr lang="en-US" sz="1400" b="0" i="0" dirty="0">
              <a:effectLst/>
              <a:latin typeface="Georgia" panose="02040502050405020303" pitchFamily="18" charset="0"/>
            </a:endParaRPr>
          </a:p>
        </p:txBody>
      </p:sp>
    </p:spTree>
    <p:extLst>
      <p:ext uri="{BB962C8B-B14F-4D97-AF65-F5344CB8AC3E}">
        <p14:creationId xmlns:p14="http://schemas.microsoft.com/office/powerpoint/2010/main" val="25934933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313014" y="393989"/>
            <a:ext cx="2001079" cy="470481"/>
          </a:xfrm>
        </p:spPr>
        <p:txBody>
          <a:bodyPr/>
          <a:lstStyle/>
          <a:p>
            <a:r>
              <a:rPr lang="en-US" b="1" dirty="0">
                <a:solidFill>
                  <a:schemeClr val="bg1"/>
                </a:solidFill>
              </a:rPr>
              <a:t>LESSON 12</a:t>
            </a:r>
          </a:p>
        </p:txBody>
      </p:sp>
      <p:sp>
        <p:nvSpPr>
          <p:cNvPr id="2" name="Rectangle 1">
            <a:extLst>
              <a:ext uri="{FF2B5EF4-FFF2-40B4-BE49-F238E27FC236}">
                <a16:creationId xmlns:a16="http://schemas.microsoft.com/office/drawing/2014/main" id="{FA78D565-9860-48F8-880D-C78BBC7A7044}"/>
              </a:ext>
            </a:extLst>
          </p:cNvPr>
          <p:cNvSpPr/>
          <p:nvPr/>
        </p:nvSpPr>
        <p:spPr>
          <a:xfrm>
            <a:off x="2756452" y="864470"/>
            <a:ext cx="6096000" cy="646331"/>
          </a:xfrm>
          <a:prstGeom prst="rect">
            <a:avLst/>
          </a:prstGeom>
        </p:spPr>
        <p:txBody>
          <a:bodyPr>
            <a:spAutoFit/>
          </a:bodyPr>
          <a:lstStyle/>
          <a:p>
            <a:pPr algn="ctr"/>
            <a:r>
              <a:rPr lang="en-US" b="1" dirty="0">
                <a:solidFill>
                  <a:schemeClr val="bg1"/>
                </a:solidFill>
                <a:latin typeface="Georgia" panose="02040502050405020303" pitchFamily="18" charset="0"/>
              </a:rPr>
              <a:t>What was the plan of the wicked individuals who had the manuscript? </a:t>
            </a:r>
          </a:p>
        </p:txBody>
      </p:sp>
      <p:sp>
        <p:nvSpPr>
          <p:cNvPr id="3" name="Rectangle 2">
            <a:extLst>
              <a:ext uri="{FF2B5EF4-FFF2-40B4-BE49-F238E27FC236}">
                <a16:creationId xmlns:a16="http://schemas.microsoft.com/office/drawing/2014/main" id="{D7542582-A59E-45DD-9828-743A87102186}"/>
              </a:ext>
            </a:extLst>
          </p:cNvPr>
          <p:cNvSpPr/>
          <p:nvPr/>
        </p:nvSpPr>
        <p:spPr>
          <a:xfrm>
            <a:off x="1974574" y="1789188"/>
            <a:ext cx="7593496" cy="1200329"/>
          </a:xfrm>
          <a:prstGeom prst="rect">
            <a:avLst/>
          </a:prstGeom>
        </p:spPr>
        <p:txBody>
          <a:bodyPr wrap="square">
            <a:spAutoFit/>
          </a:bodyPr>
          <a:lstStyle/>
          <a:p>
            <a:pPr algn="ctr"/>
            <a:r>
              <a:rPr lang="en-US" b="1" dirty="0">
                <a:latin typeface="Georgia" panose="02040502050405020303" pitchFamily="18" charset="0"/>
              </a:rPr>
              <a:t>To discredit the Prophet and the work of the Lord by altering the words of the manuscript. If Joseph had translated the same material again, they would have said that he was unable to do it the same way twice and therefore had no gift.</a:t>
            </a:r>
          </a:p>
        </p:txBody>
      </p:sp>
    </p:spTree>
    <p:extLst>
      <p:ext uri="{BB962C8B-B14F-4D97-AF65-F5344CB8AC3E}">
        <p14:creationId xmlns:p14="http://schemas.microsoft.com/office/powerpoint/2010/main" val="39185824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313014" y="393989"/>
            <a:ext cx="2001079" cy="470481"/>
          </a:xfrm>
        </p:spPr>
        <p:txBody>
          <a:bodyPr/>
          <a:lstStyle/>
          <a:p>
            <a:r>
              <a:rPr lang="en-US" b="1" dirty="0">
                <a:solidFill>
                  <a:schemeClr val="bg1"/>
                </a:solidFill>
              </a:rPr>
              <a:t>LESSON 12</a:t>
            </a:r>
          </a:p>
        </p:txBody>
      </p:sp>
      <p:sp>
        <p:nvSpPr>
          <p:cNvPr id="3" name="Rectangle 2">
            <a:extLst>
              <a:ext uri="{FF2B5EF4-FFF2-40B4-BE49-F238E27FC236}">
                <a16:creationId xmlns:a16="http://schemas.microsoft.com/office/drawing/2014/main" id="{3F6DF126-0673-43C4-A664-E19D366574A2}"/>
              </a:ext>
            </a:extLst>
          </p:cNvPr>
          <p:cNvSpPr/>
          <p:nvPr/>
        </p:nvSpPr>
        <p:spPr>
          <a:xfrm>
            <a:off x="447672" y="864470"/>
            <a:ext cx="4190571" cy="369332"/>
          </a:xfrm>
          <a:prstGeom prst="rect">
            <a:avLst/>
          </a:prstGeom>
        </p:spPr>
        <p:txBody>
          <a:bodyPr wrap="none">
            <a:spAutoFit/>
          </a:bodyPr>
          <a:lstStyle/>
          <a:p>
            <a:r>
              <a:rPr lang="en-US" b="1" dirty="0">
                <a:solidFill>
                  <a:schemeClr val="bg1"/>
                </a:solidFill>
                <a:latin typeface="Georgia" panose="02040502050405020303" pitchFamily="18" charset="0"/>
              </a:rPr>
              <a:t>Doctrine and Covenants 10:20–29</a:t>
            </a:r>
          </a:p>
        </p:txBody>
      </p:sp>
      <p:sp>
        <p:nvSpPr>
          <p:cNvPr id="2" name="Rectangle 1">
            <a:extLst>
              <a:ext uri="{FF2B5EF4-FFF2-40B4-BE49-F238E27FC236}">
                <a16:creationId xmlns:a16="http://schemas.microsoft.com/office/drawing/2014/main" id="{580F0F14-05AD-4FD9-A139-D78167C7D8A1}"/>
              </a:ext>
            </a:extLst>
          </p:cNvPr>
          <p:cNvSpPr/>
          <p:nvPr/>
        </p:nvSpPr>
        <p:spPr>
          <a:xfrm>
            <a:off x="413863" y="1561097"/>
            <a:ext cx="10900230" cy="4278094"/>
          </a:xfrm>
          <a:prstGeom prst="rect">
            <a:avLst/>
          </a:prstGeom>
        </p:spPr>
        <p:txBody>
          <a:bodyPr wrap="square">
            <a:spAutoFit/>
          </a:bodyPr>
          <a:lstStyle/>
          <a:p>
            <a:pPr fontAlgn="base"/>
            <a:r>
              <a:rPr lang="en-US" sz="1600" b="1" dirty="0">
                <a:latin typeface="Georgia" panose="02040502050405020303" pitchFamily="18" charset="0"/>
              </a:rPr>
              <a:t>20 </a:t>
            </a:r>
            <a:r>
              <a:rPr lang="en-US" sz="1600" dirty="0">
                <a:latin typeface="Georgia" panose="02040502050405020303" pitchFamily="18" charset="0"/>
              </a:rPr>
              <a:t>Verily, verily, I say unto you, that Satan has great hold upon their hearts; he stirreth them up to iniquity against that which is good;</a:t>
            </a:r>
          </a:p>
          <a:p>
            <a:pPr fontAlgn="base"/>
            <a:r>
              <a:rPr lang="en-US" sz="1600" b="1" dirty="0">
                <a:latin typeface="Georgia" panose="02040502050405020303" pitchFamily="18" charset="0"/>
              </a:rPr>
              <a:t>21 </a:t>
            </a:r>
            <a:r>
              <a:rPr lang="en-US" sz="1600" dirty="0">
                <a:latin typeface="Georgia" panose="02040502050405020303" pitchFamily="18" charset="0"/>
              </a:rPr>
              <a:t>And their hearts are corrupt, and full of wickedness and abominations; and they love darkness rather than light, because their deeds are evil; therefore they will not ask of me.</a:t>
            </a:r>
          </a:p>
          <a:p>
            <a:pPr fontAlgn="base"/>
            <a:r>
              <a:rPr lang="en-US" sz="1600" b="1" dirty="0">
                <a:latin typeface="Georgia" panose="02040502050405020303" pitchFamily="18" charset="0"/>
              </a:rPr>
              <a:t>22 </a:t>
            </a:r>
            <a:r>
              <a:rPr lang="en-US" sz="1600" dirty="0">
                <a:latin typeface="Georgia" panose="02040502050405020303" pitchFamily="18" charset="0"/>
              </a:rPr>
              <a:t>Satan stirreth them up, that he may lead their souls to destruction.</a:t>
            </a:r>
          </a:p>
          <a:p>
            <a:pPr fontAlgn="base"/>
            <a:r>
              <a:rPr lang="en-US" sz="1600" b="1" dirty="0">
                <a:latin typeface="Georgia" panose="02040502050405020303" pitchFamily="18" charset="0"/>
              </a:rPr>
              <a:t>23 </a:t>
            </a:r>
            <a:r>
              <a:rPr lang="en-US" sz="1600" dirty="0">
                <a:latin typeface="Georgia" panose="02040502050405020303" pitchFamily="18" charset="0"/>
              </a:rPr>
              <a:t>And thus he has laid a cunning plan, thinking to destroy the work of God; but I will require this at their hands, and it shall turn to their shame and condemnation in the day of judgment.</a:t>
            </a:r>
          </a:p>
          <a:p>
            <a:pPr fontAlgn="base"/>
            <a:r>
              <a:rPr lang="en-US" sz="1600" b="1" dirty="0">
                <a:latin typeface="Georgia" panose="02040502050405020303" pitchFamily="18" charset="0"/>
              </a:rPr>
              <a:t>24 </a:t>
            </a:r>
            <a:r>
              <a:rPr lang="en-US" sz="1600" dirty="0">
                <a:latin typeface="Georgia" panose="02040502050405020303" pitchFamily="18" charset="0"/>
              </a:rPr>
              <a:t>Yea, he stirreth up their hearts to anger against this work.</a:t>
            </a:r>
          </a:p>
          <a:p>
            <a:pPr fontAlgn="base"/>
            <a:r>
              <a:rPr lang="en-US" sz="1600" b="1" dirty="0">
                <a:latin typeface="Georgia" panose="02040502050405020303" pitchFamily="18" charset="0"/>
              </a:rPr>
              <a:t>25 </a:t>
            </a:r>
            <a:r>
              <a:rPr lang="en-US" sz="1600" dirty="0">
                <a:latin typeface="Georgia" panose="02040502050405020303" pitchFamily="18" charset="0"/>
              </a:rPr>
              <a:t>Yea, he saith unto them: Deceive and lie in wait to catch, that ye may destroy; behold, this is no harm. And thus he flattereth them, and </a:t>
            </a:r>
            <a:r>
              <a:rPr lang="en-US" sz="1600" dirty="0" err="1">
                <a:latin typeface="Georgia" panose="02040502050405020303" pitchFamily="18" charset="0"/>
              </a:rPr>
              <a:t>telleth</a:t>
            </a:r>
            <a:r>
              <a:rPr lang="en-US" sz="1600" dirty="0">
                <a:latin typeface="Georgia" panose="02040502050405020303" pitchFamily="18" charset="0"/>
              </a:rPr>
              <a:t> them that it is no sin to lie that they may catch a man in a lie, that they may destroy him.</a:t>
            </a:r>
          </a:p>
          <a:p>
            <a:pPr fontAlgn="base"/>
            <a:r>
              <a:rPr lang="en-US" sz="1600" b="1" dirty="0">
                <a:latin typeface="Georgia" panose="02040502050405020303" pitchFamily="18" charset="0"/>
              </a:rPr>
              <a:t>26 </a:t>
            </a:r>
            <a:r>
              <a:rPr lang="en-US" sz="1600" dirty="0">
                <a:latin typeface="Georgia" panose="02040502050405020303" pitchFamily="18" charset="0"/>
              </a:rPr>
              <a:t>And thus he flattereth them, and leadeth them along until he </a:t>
            </a:r>
            <a:r>
              <a:rPr lang="en-US" sz="1600" dirty="0" err="1">
                <a:latin typeface="Georgia" panose="02040502050405020303" pitchFamily="18" charset="0"/>
              </a:rPr>
              <a:t>draggeth</a:t>
            </a:r>
            <a:r>
              <a:rPr lang="en-US" sz="1600" dirty="0">
                <a:latin typeface="Georgia" panose="02040502050405020303" pitchFamily="18" charset="0"/>
              </a:rPr>
              <a:t> their souls down to hell; and thus he </a:t>
            </a:r>
            <a:r>
              <a:rPr lang="en-US" sz="1600" dirty="0" err="1">
                <a:latin typeface="Georgia" panose="02040502050405020303" pitchFamily="18" charset="0"/>
              </a:rPr>
              <a:t>causeth</a:t>
            </a:r>
            <a:r>
              <a:rPr lang="en-US" sz="1600" dirty="0">
                <a:latin typeface="Georgia" panose="02040502050405020303" pitchFamily="18" charset="0"/>
              </a:rPr>
              <a:t> them to catch themselves in their own snare.</a:t>
            </a:r>
          </a:p>
          <a:p>
            <a:pPr fontAlgn="base"/>
            <a:r>
              <a:rPr lang="en-US" sz="1600" b="1" dirty="0">
                <a:latin typeface="Georgia" panose="02040502050405020303" pitchFamily="18" charset="0"/>
              </a:rPr>
              <a:t>27 </a:t>
            </a:r>
            <a:r>
              <a:rPr lang="en-US" sz="1600" dirty="0">
                <a:latin typeface="Georgia" panose="02040502050405020303" pitchFamily="18" charset="0"/>
              </a:rPr>
              <a:t>And thus he </a:t>
            </a:r>
            <a:r>
              <a:rPr lang="en-US" sz="1600" dirty="0" err="1">
                <a:latin typeface="Georgia" panose="02040502050405020303" pitchFamily="18" charset="0"/>
              </a:rPr>
              <a:t>goeth</a:t>
            </a:r>
            <a:r>
              <a:rPr lang="en-US" sz="1600" dirty="0">
                <a:latin typeface="Georgia" panose="02040502050405020303" pitchFamily="18" charset="0"/>
              </a:rPr>
              <a:t> up and down, to and </a:t>
            </a:r>
            <a:r>
              <a:rPr lang="en-US" sz="1600" dirty="0" err="1">
                <a:latin typeface="Georgia" panose="02040502050405020303" pitchFamily="18" charset="0"/>
              </a:rPr>
              <a:t>fro</a:t>
            </a:r>
            <a:r>
              <a:rPr lang="en-US" sz="1600" dirty="0">
                <a:latin typeface="Georgia" panose="02040502050405020303" pitchFamily="18" charset="0"/>
              </a:rPr>
              <a:t> in the earth, seeking to destroy the souls of men.</a:t>
            </a:r>
          </a:p>
          <a:p>
            <a:pPr fontAlgn="base"/>
            <a:r>
              <a:rPr lang="en-US" sz="1600" b="1" dirty="0">
                <a:latin typeface="Georgia" panose="02040502050405020303" pitchFamily="18" charset="0"/>
              </a:rPr>
              <a:t>28 </a:t>
            </a:r>
            <a:r>
              <a:rPr lang="en-US" sz="1600" dirty="0">
                <a:latin typeface="Georgia" panose="02040502050405020303" pitchFamily="18" charset="0"/>
              </a:rPr>
              <a:t>Verily, verily, I say unto you, wo be unto him that </a:t>
            </a:r>
            <a:r>
              <a:rPr lang="en-US" sz="1600" dirty="0" err="1">
                <a:latin typeface="Georgia" panose="02040502050405020303" pitchFamily="18" charset="0"/>
              </a:rPr>
              <a:t>liethto</a:t>
            </a:r>
            <a:r>
              <a:rPr lang="en-US" sz="1600" dirty="0">
                <a:latin typeface="Georgia" panose="02040502050405020303" pitchFamily="18" charset="0"/>
              </a:rPr>
              <a:t> deceive because he supposeth that another lieth to deceive, for such are not exempt from the justice of God.</a:t>
            </a:r>
          </a:p>
          <a:p>
            <a:pPr fontAlgn="base"/>
            <a:r>
              <a:rPr lang="en-US" sz="1600" b="1" dirty="0">
                <a:latin typeface="Georgia" panose="02040502050405020303" pitchFamily="18" charset="0"/>
              </a:rPr>
              <a:t>29 </a:t>
            </a:r>
            <a:r>
              <a:rPr lang="en-US" sz="1600" dirty="0">
                <a:latin typeface="Georgia" panose="02040502050405020303" pitchFamily="18" charset="0"/>
              </a:rPr>
              <a:t>Now, behold, they have altered these words, because Satan saith unto them: He hath deceived you—and thus he flattereth them away to do iniquity, to get thee to tempt the Lord thy God.</a:t>
            </a:r>
            <a:endParaRPr lang="en-US" sz="1600" b="0" i="0" dirty="0">
              <a:effectLst/>
              <a:latin typeface="Georgia" panose="02040502050405020303" pitchFamily="18" charset="0"/>
            </a:endParaRPr>
          </a:p>
        </p:txBody>
      </p:sp>
    </p:spTree>
    <p:extLst>
      <p:ext uri="{BB962C8B-B14F-4D97-AF65-F5344CB8AC3E}">
        <p14:creationId xmlns:p14="http://schemas.microsoft.com/office/powerpoint/2010/main" val="219264489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524</Words>
  <Application>Microsoft Office PowerPoint</Application>
  <PresentationFormat>Widescreen</PresentationFormat>
  <Paragraphs>108</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Bahnschrift SemiBold SemiConden</vt:lpstr>
      <vt:lpstr>Bahnschrift SemiLight SemiConde</vt:lpstr>
      <vt:lpstr>Calibri</vt:lpstr>
      <vt:lpstr>Century Gothic</vt:lpstr>
      <vt:lpstr>Georgia</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163</cp:revision>
  <dcterms:created xsi:type="dcterms:W3CDTF">2018-08-29T04:26:39Z</dcterms:created>
  <dcterms:modified xsi:type="dcterms:W3CDTF">2018-09-08T02:40:24Z</dcterms:modified>
</cp:coreProperties>
</file>