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257" r:id="rId2"/>
    <p:sldId id="275" r:id="rId3"/>
    <p:sldId id="278" r:id="rId4"/>
    <p:sldId id="277" r:id="rId5"/>
    <p:sldId id="279" r:id="rId6"/>
    <p:sldId id="280" r:id="rId7"/>
    <p:sldId id="281" r:id="rId8"/>
    <p:sldId id="282" r:id="rId9"/>
    <p:sldId id="284" r:id="rId10"/>
    <p:sldId id="285" r:id="rId11"/>
    <p:sldId id="288" r:id="rId12"/>
    <p:sldId id="289" r:id="rId13"/>
    <p:sldId id="290" r:id="rId14"/>
    <p:sldId id="2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13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5" autoAdjust="0"/>
    <p:restoredTop sz="94660"/>
  </p:normalViewPr>
  <p:slideViewPr>
    <p:cSldViewPr snapToGrid="0">
      <p:cViewPr varScale="1">
        <p:scale>
          <a:sx n="72" d="100"/>
          <a:sy n="72"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44216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64622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868079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57977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3122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582159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22223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84559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86434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26573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33198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9877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4673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66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48157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76412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75837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a:p>
        </p:txBody>
      </p:sp>
    </p:spTree>
    <p:extLst>
      <p:ext uri="{BB962C8B-B14F-4D97-AF65-F5344CB8AC3E}">
        <p14:creationId xmlns:p14="http://schemas.microsoft.com/office/powerpoint/2010/main" val="150201757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2" descr="https://html1-f.scribdassets.com/8wio8d6utc4g5ese/images/1-6d60390e3c.jpg">
            <a:extLst>
              <a:ext uri="{FF2B5EF4-FFF2-40B4-BE49-F238E27FC236}">
                <a16:creationId xmlns:a16="http://schemas.microsoft.com/office/drawing/2014/main" id="{8714432E-B465-4713-8EDA-28D97892E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D6C131-35FA-4983-AC31-35AE48DD7274}"/>
              </a:ext>
            </a:extLst>
          </p:cNvPr>
          <p:cNvSpPr txBox="1"/>
          <p:nvPr/>
        </p:nvSpPr>
        <p:spPr>
          <a:xfrm>
            <a:off x="669551" y="2570923"/>
            <a:ext cx="4797287" cy="1200329"/>
          </a:xfrm>
          <a:prstGeom prst="rect">
            <a:avLst/>
          </a:prstGeom>
          <a:noFill/>
        </p:spPr>
        <p:txBody>
          <a:bodyPr wrap="square" rtlCol="0">
            <a:spAutoFit/>
          </a:bodyPr>
          <a:lstStyle/>
          <a:p>
            <a:pPr algn="ctr"/>
            <a:r>
              <a:rPr lang="en-US" sz="7200" b="1" dirty="0">
                <a:solidFill>
                  <a:schemeClr val="tx2">
                    <a:lumMod val="75000"/>
                  </a:schemeClr>
                </a:solidFill>
                <a:latin typeface="Bahnschrift SemiBold SemiConden" panose="020B0502040204020203" pitchFamily="34" charset="0"/>
              </a:rPr>
              <a:t>SEMINARY</a:t>
            </a:r>
          </a:p>
        </p:txBody>
      </p:sp>
      <p:sp>
        <p:nvSpPr>
          <p:cNvPr id="3" name="TextBox 2">
            <a:extLst>
              <a:ext uri="{FF2B5EF4-FFF2-40B4-BE49-F238E27FC236}">
                <a16:creationId xmlns:a16="http://schemas.microsoft.com/office/drawing/2014/main" id="{C2BA2AE8-AC07-4174-B245-A147523FB9B5}"/>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lumMod val="85000"/>
                    <a:lumOff val="15000"/>
                  </a:schemeClr>
                </a:solidFill>
              </a:rPr>
              <a:t>Doctrine and Covenants </a:t>
            </a:r>
          </a:p>
          <a:p>
            <a:r>
              <a:rPr lang="en-US" sz="2400" b="1" dirty="0">
                <a:solidFill>
                  <a:schemeClr val="bg1">
                    <a:lumMod val="85000"/>
                    <a:lumOff val="15000"/>
                  </a:schemeClr>
                </a:solidFill>
              </a:rPr>
              <a:t>and Church History</a:t>
            </a:r>
          </a:p>
        </p:txBody>
      </p:sp>
    </p:spTree>
    <p:extLst>
      <p:ext uri="{BB962C8B-B14F-4D97-AF65-F5344CB8AC3E}">
        <p14:creationId xmlns:p14="http://schemas.microsoft.com/office/powerpoint/2010/main" val="2776290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073A9CE-ED12-451E-B50A-5BBE480A6F8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rPr>
              <a:t>LESSON 11</a:t>
            </a:r>
          </a:p>
        </p:txBody>
      </p:sp>
      <p:sp>
        <p:nvSpPr>
          <p:cNvPr id="4" name="Rectangle 3">
            <a:extLst>
              <a:ext uri="{FF2B5EF4-FFF2-40B4-BE49-F238E27FC236}">
                <a16:creationId xmlns:a16="http://schemas.microsoft.com/office/drawing/2014/main" id="{668CD9C3-45DD-4701-95A3-6DD4FD2B9414}"/>
              </a:ext>
            </a:extLst>
          </p:cNvPr>
          <p:cNvSpPr/>
          <p:nvPr/>
        </p:nvSpPr>
        <p:spPr>
          <a:xfrm>
            <a:off x="1948068" y="990778"/>
            <a:ext cx="3483646" cy="369332"/>
          </a:xfrm>
          <a:prstGeom prst="rect">
            <a:avLst/>
          </a:prstGeom>
        </p:spPr>
        <p:txBody>
          <a:bodyPr wrap="none">
            <a:spAutoFit/>
          </a:bodyPr>
          <a:lstStyle/>
          <a:p>
            <a:r>
              <a:rPr lang="en-US" b="1" dirty="0">
                <a:solidFill>
                  <a:srgbClr val="FFFF00"/>
                </a:solidFill>
                <a:latin typeface="Georgia" panose="02040502050405020303" pitchFamily="18" charset="0"/>
              </a:rPr>
              <a:t>Doctrine and Covenants 3:8</a:t>
            </a:r>
          </a:p>
        </p:txBody>
      </p:sp>
      <p:sp>
        <p:nvSpPr>
          <p:cNvPr id="3" name="Rectangle 2">
            <a:extLst>
              <a:ext uri="{FF2B5EF4-FFF2-40B4-BE49-F238E27FC236}">
                <a16:creationId xmlns:a16="http://schemas.microsoft.com/office/drawing/2014/main" id="{173D5FA6-F7EC-4492-8FD5-B946211D2A68}"/>
              </a:ext>
            </a:extLst>
          </p:cNvPr>
          <p:cNvSpPr/>
          <p:nvPr/>
        </p:nvSpPr>
        <p:spPr>
          <a:xfrm>
            <a:off x="2586213" y="3105834"/>
            <a:ext cx="6096000" cy="646331"/>
          </a:xfrm>
          <a:prstGeom prst="rect">
            <a:avLst/>
          </a:prstGeom>
        </p:spPr>
        <p:txBody>
          <a:bodyPr>
            <a:spAutoFit/>
          </a:bodyPr>
          <a:lstStyle/>
          <a:p>
            <a:pPr algn="ctr"/>
            <a:r>
              <a:rPr lang="en-US" b="1" dirty="0"/>
              <a:t>“if we are faithful to the Lord’s commandments, He will support us during times of trouble”.</a:t>
            </a:r>
          </a:p>
        </p:txBody>
      </p:sp>
      <p:sp>
        <p:nvSpPr>
          <p:cNvPr id="5" name="Rectangle 4">
            <a:extLst>
              <a:ext uri="{FF2B5EF4-FFF2-40B4-BE49-F238E27FC236}">
                <a16:creationId xmlns:a16="http://schemas.microsoft.com/office/drawing/2014/main" id="{546ED221-8DE7-490B-BF95-2356F372609F}"/>
              </a:ext>
            </a:extLst>
          </p:cNvPr>
          <p:cNvSpPr/>
          <p:nvPr/>
        </p:nvSpPr>
        <p:spPr>
          <a:xfrm>
            <a:off x="1437249" y="4751754"/>
            <a:ext cx="9317502" cy="646331"/>
          </a:xfrm>
          <a:prstGeom prst="rect">
            <a:avLst/>
          </a:prstGeom>
        </p:spPr>
        <p:txBody>
          <a:bodyPr wrap="square">
            <a:spAutoFit/>
          </a:bodyPr>
          <a:lstStyle/>
          <a:p>
            <a:pPr algn="ctr"/>
            <a:r>
              <a:rPr lang="en-US" dirty="0">
                <a:solidFill>
                  <a:srgbClr val="FFFF00"/>
                </a:solidFill>
                <a:latin typeface="Georgia" panose="02040502050405020303" pitchFamily="18" charset="0"/>
              </a:rPr>
              <a:t>How can this truth help you when you are tempted by a friend to do something you know is not right?</a:t>
            </a:r>
          </a:p>
        </p:txBody>
      </p:sp>
      <p:sp>
        <p:nvSpPr>
          <p:cNvPr id="2" name="Rectangle 1">
            <a:extLst>
              <a:ext uri="{FF2B5EF4-FFF2-40B4-BE49-F238E27FC236}">
                <a16:creationId xmlns:a16="http://schemas.microsoft.com/office/drawing/2014/main" id="{7303C3BF-A194-4E5C-B02E-F4F61BD3F1E2}"/>
              </a:ext>
            </a:extLst>
          </p:cNvPr>
          <p:cNvSpPr/>
          <p:nvPr/>
        </p:nvSpPr>
        <p:spPr>
          <a:xfrm>
            <a:off x="1948068" y="1381856"/>
            <a:ext cx="7222435" cy="923330"/>
          </a:xfrm>
          <a:prstGeom prst="rect">
            <a:avLst/>
          </a:prstGeom>
        </p:spPr>
        <p:txBody>
          <a:bodyPr wrap="square">
            <a:spAutoFit/>
          </a:bodyPr>
          <a:lstStyle/>
          <a:p>
            <a:r>
              <a:rPr lang="en-US" dirty="0">
                <a:latin typeface="Cambria" panose="02040503050406030204" pitchFamily="18" charset="0"/>
                <a:ea typeface="Cambria" panose="02040503050406030204" pitchFamily="18" charset="0"/>
              </a:rPr>
              <a:t>Yet you should have been faithful; and he would have extended his arm and supported you against all the fiery darts of the adversary; and he would have been with you in every time of trouble.</a:t>
            </a:r>
          </a:p>
        </p:txBody>
      </p:sp>
    </p:spTree>
    <p:extLst>
      <p:ext uri="{BB962C8B-B14F-4D97-AF65-F5344CB8AC3E}">
        <p14:creationId xmlns:p14="http://schemas.microsoft.com/office/powerpoint/2010/main" val="24343390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blip>
          <a:srcRect/>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073A9CE-ED12-451E-B50A-5BBE480A6F8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rPr>
              <a:t>LESSON 11</a:t>
            </a:r>
          </a:p>
        </p:txBody>
      </p:sp>
      <p:sp>
        <p:nvSpPr>
          <p:cNvPr id="3" name="Rectangle 2">
            <a:extLst>
              <a:ext uri="{FF2B5EF4-FFF2-40B4-BE49-F238E27FC236}">
                <a16:creationId xmlns:a16="http://schemas.microsoft.com/office/drawing/2014/main" id="{7229A233-2A76-404B-BDA0-C294A07A56E7}"/>
              </a:ext>
            </a:extLst>
          </p:cNvPr>
          <p:cNvSpPr/>
          <p:nvPr/>
        </p:nvSpPr>
        <p:spPr>
          <a:xfrm>
            <a:off x="558328" y="2698239"/>
            <a:ext cx="3841116" cy="369332"/>
          </a:xfrm>
          <a:prstGeom prst="rect">
            <a:avLst/>
          </a:prstGeom>
        </p:spPr>
        <p:txBody>
          <a:bodyPr wrap="none">
            <a:spAutoFit/>
          </a:bodyPr>
          <a:lstStyle/>
          <a:p>
            <a:r>
              <a:rPr lang="en-US" b="1" dirty="0">
                <a:solidFill>
                  <a:srgbClr val="FFFF00"/>
                </a:solidFill>
                <a:latin typeface="Georgia" panose="02040502050405020303" pitchFamily="18" charset="0"/>
              </a:rPr>
              <a:t>Doctrine and Covenants 3:9-10</a:t>
            </a:r>
          </a:p>
        </p:txBody>
      </p:sp>
      <p:sp>
        <p:nvSpPr>
          <p:cNvPr id="2" name="Rectangle 1">
            <a:extLst>
              <a:ext uri="{FF2B5EF4-FFF2-40B4-BE49-F238E27FC236}">
                <a16:creationId xmlns:a16="http://schemas.microsoft.com/office/drawing/2014/main" id="{72CB4349-ED77-46A1-9DBA-8C8EB7FC9568}"/>
              </a:ext>
            </a:extLst>
          </p:cNvPr>
          <p:cNvSpPr/>
          <p:nvPr/>
        </p:nvSpPr>
        <p:spPr>
          <a:xfrm>
            <a:off x="951913" y="4456333"/>
            <a:ext cx="10091225" cy="369332"/>
          </a:xfrm>
          <a:prstGeom prst="rect">
            <a:avLst/>
          </a:prstGeom>
        </p:spPr>
        <p:txBody>
          <a:bodyPr wrap="square">
            <a:spAutoFit/>
          </a:bodyPr>
          <a:lstStyle/>
          <a:p>
            <a:pPr algn="ctr"/>
            <a:r>
              <a:rPr lang="en-US" dirty="0">
                <a:solidFill>
                  <a:srgbClr val="FFFF00"/>
                </a:solidFill>
                <a:latin typeface="Georgia" panose="02040502050405020303" pitchFamily="18" charset="0"/>
              </a:rPr>
              <a:t>What promise did the Lord give to Joseph Smith? How does this promise apply to us?</a:t>
            </a:r>
          </a:p>
        </p:txBody>
      </p:sp>
      <p:sp>
        <p:nvSpPr>
          <p:cNvPr id="4" name="Rectangle 3">
            <a:extLst>
              <a:ext uri="{FF2B5EF4-FFF2-40B4-BE49-F238E27FC236}">
                <a16:creationId xmlns:a16="http://schemas.microsoft.com/office/drawing/2014/main" id="{B9B7BCAA-61B3-44B8-BEC0-7B0755F8E7BB}"/>
              </a:ext>
            </a:extLst>
          </p:cNvPr>
          <p:cNvSpPr/>
          <p:nvPr/>
        </p:nvSpPr>
        <p:spPr>
          <a:xfrm>
            <a:off x="2800712" y="5002796"/>
            <a:ext cx="6841938" cy="369332"/>
          </a:xfrm>
          <a:prstGeom prst="rect">
            <a:avLst/>
          </a:prstGeom>
        </p:spPr>
        <p:txBody>
          <a:bodyPr wrap="none">
            <a:spAutoFit/>
          </a:bodyPr>
          <a:lstStyle/>
          <a:p>
            <a:r>
              <a:rPr lang="en-US" b="1" dirty="0">
                <a:latin typeface="Georgia" panose="02040502050405020303" pitchFamily="18" charset="0"/>
              </a:rPr>
              <a:t>if we repent of our sins, we will receive the Lord’s mercy</a:t>
            </a:r>
          </a:p>
        </p:txBody>
      </p:sp>
      <p:sp>
        <p:nvSpPr>
          <p:cNvPr id="5" name="Rectangle 4">
            <a:extLst>
              <a:ext uri="{FF2B5EF4-FFF2-40B4-BE49-F238E27FC236}">
                <a16:creationId xmlns:a16="http://schemas.microsoft.com/office/drawing/2014/main" id="{195BE4E9-375D-4697-99E4-A6F37AA37E6B}"/>
              </a:ext>
            </a:extLst>
          </p:cNvPr>
          <p:cNvSpPr/>
          <p:nvPr/>
        </p:nvSpPr>
        <p:spPr>
          <a:xfrm>
            <a:off x="4717774" y="1867243"/>
            <a:ext cx="6096000" cy="2031325"/>
          </a:xfrm>
          <a:prstGeom prst="rect">
            <a:avLst/>
          </a:prstGeom>
        </p:spPr>
        <p:txBody>
          <a:bodyPr>
            <a:spAutoFit/>
          </a:bodyPr>
          <a:lstStyle/>
          <a:p>
            <a:pPr fontAlgn="base"/>
            <a:r>
              <a:rPr lang="en-US" b="1" dirty="0">
                <a:latin typeface="Cambria" panose="02040503050406030204" pitchFamily="18" charset="0"/>
                <a:ea typeface="Cambria" panose="02040503050406030204" pitchFamily="18" charset="0"/>
              </a:rPr>
              <a:t>9 </a:t>
            </a:r>
            <a:r>
              <a:rPr lang="en-US" dirty="0">
                <a:latin typeface="Cambria" panose="02040503050406030204" pitchFamily="18" charset="0"/>
                <a:ea typeface="Cambria" panose="02040503050406030204" pitchFamily="18" charset="0"/>
              </a:rPr>
              <a:t>Behold, thou art Joseph, and thou </a:t>
            </a:r>
            <a:r>
              <a:rPr lang="en-US" dirty="0" err="1">
                <a:latin typeface="Cambria" panose="02040503050406030204" pitchFamily="18" charset="0"/>
                <a:ea typeface="Cambria" panose="02040503050406030204" pitchFamily="18" charset="0"/>
              </a:rPr>
              <a:t>wast</a:t>
            </a:r>
            <a:r>
              <a:rPr lang="en-US" dirty="0">
                <a:latin typeface="Cambria" panose="02040503050406030204" pitchFamily="18" charset="0"/>
                <a:ea typeface="Cambria" panose="02040503050406030204" pitchFamily="18" charset="0"/>
              </a:rPr>
              <a:t> chosen to do the work of the Lord, but because of transgression, if thou art not aware thou wilt fall.</a:t>
            </a:r>
          </a:p>
          <a:p>
            <a:pPr fontAlgn="base"/>
            <a:r>
              <a:rPr lang="en-US" b="1" dirty="0">
                <a:latin typeface="Cambria" panose="02040503050406030204" pitchFamily="18" charset="0"/>
                <a:ea typeface="Cambria" panose="02040503050406030204" pitchFamily="18" charset="0"/>
              </a:rPr>
              <a:t>10 </a:t>
            </a:r>
            <a:r>
              <a:rPr lang="en-US" dirty="0">
                <a:latin typeface="Cambria" panose="02040503050406030204" pitchFamily="18" charset="0"/>
                <a:ea typeface="Cambria" panose="02040503050406030204" pitchFamily="18" charset="0"/>
              </a:rPr>
              <a:t>But remember, God is merciful; therefore, repent of that which thou hast done which is contrary to the commandment which I gave you, and thou art still chosen, and art again called to the work;</a:t>
            </a:r>
            <a:endParaRPr lang="en-US" b="0" i="0" dirty="0">
              <a:effectLst/>
              <a:latin typeface="Cambria" panose="02040503050406030204" pitchFamily="18" charset="0"/>
              <a:ea typeface="Cambria" panose="02040503050406030204" pitchFamily="18" charset="0"/>
            </a:endParaRPr>
          </a:p>
        </p:txBody>
      </p:sp>
      <p:sp>
        <p:nvSpPr>
          <p:cNvPr id="6" name="Left Brace 5">
            <a:extLst>
              <a:ext uri="{FF2B5EF4-FFF2-40B4-BE49-F238E27FC236}">
                <a16:creationId xmlns:a16="http://schemas.microsoft.com/office/drawing/2014/main" id="{ED69FB09-4E0E-4C6A-A6C0-52D225EA1172}"/>
              </a:ext>
            </a:extLst>
          </p:cNvPr>
          <p:cNvSpPr/>
          <p:nvPr/>
        </p:nvSpPr>
        <p:spPr>
          <a:xfrm>
            <a:off x="4452730" y="1867243"/>
            <a:ext cx="424070" cy="2031325"/>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12393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073A9CE-ED12-451E-B50A-5BBE480A6F8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rPr>
              <a:t>LESSON 11</a:t>
            </a:r>
          </a:p>
        </p:txBody>
      </p:sp>
      <p:sp>
        <p:nvSpPr>
          <p:cNvPr id="2" name="Rectangle 1">
            <a:extLst>
              <a:ext uri="{FF2B5EF4-FFF2-40B4-BE49-F238E27FC236}">
                <a16:creationId xmlns:a16="http://schemas.microsoft.com/office/drawing/2014/main" id="{1E2ABC77-3516-4294-B43B-BDC2FFAB38FB}"/>
              </a:ext>
            </a:extLst>
          </p:cNvPr>
          <p:cNvSpPr/>
          <p:nvPr/>
        </p:nvSpPr>
        <p:spPr>
          <a:xfrm>
            <a:off x="1910080" y="1177185"/>
            <a:ext cx="8371840" cy="923330"/>
          </a:xfrm>
          <a:prstGeom prst="rect">
            <a:avLst/>
          </a:prstGeom>
        </p:spPr>
        <p:txBody>
          <a:bodyPr wrap="square">
            <a:spAutoFit/>
          </a:bodyPr>
          <a:lstStyle/>
          <a:p>
            <a:pPr algn="ctr"/>
            <a:r>
              <a:rPr lang="en-US" dirty="0"/>
              <a:t> </a:t>
            </a:r>
            <a:r>
              <a:rPr lang="en-US" dirty="0">
                <a:solidFill>
                  <a:srgbClr val="FFFF00"/>
                </a:solidFill>
                <a:latin typeface="Georgia" panose="02040502050405020303" pitchFamily="18" charset="0"/>
              </a:rPr>
              <a:t>Keeping in mind what the Lord said to Joseph in Doctrine and Covenants 3:4–6, how would you have felt after hearing this promise from the Lord if you were in Joseph’s place? </a:t>
            </a:r>
          </a:p>
        </p:txBody>
      </p:sp>
      <p:sp>
        <p:nvSpPr>
          <p:cNvPr id="4" name="Rectangle 3">
            <a:extLst>
              <a:ext uri="{FF2B5EF4-FFF2-40B4-BE49-F238E27FC236}">
                <a16:creationId xmlns:a16="http://schemas.microsoft.com/office/drawing/2014/main" id="{BCB6A1BE-11A3-435A-A972-A29D125AC97B}"/>
              </a:ext>
            </a:extLst>
          </p:cNvPr>
          <p:cNvSpPr/>
          <p:nvPr/>
        </p:nvSpPr>
        <p:spPr>
          <a:xfrm>
            <a:off x="827789" y="3059668"/>
            <a:ext cx="3839513" cy="369332"/>
          </a:xfrm>
          <a:prstGeom prst="rect">
            <a:avLst/>
          </a:prstGeom>
        </p:spPr>
        <p:txBody>
          <a:bodyPr wrap="none">
            <a:spAutoFit/>
          </a:bodyPr>
          <a:lstStyle/>
          <a:p>
            <a:r>
              <a:rPr lang="en-US" b="1" dirty="0">
                <a:solidFill>
                  <a:srgbClr val="FFFF00"/>
                </a:solidFill>
                <a:latin typeface="Georgia" panose="02040502050405020303" pitchFamily="18" charset="0"/>
              </a:rPr>
              <a:t>Doctrine and Covenants 3:9, 11</a:t>
            </a:r>
          </a:p>
        </p:txBody>
      </p:sp>
      <p:sp>
        <p:nvSpPr>
          <p:cNvPr id="3" name="Rectangle 2">
            <a:extLst>
              <a:ext uri="{FF2B5EF4-FFF2-40B4-BE49-F238E27FC236}">
                <a16:creationId xmlns:a16="http://schemas.microsoft.com/office/drawing/2014/main" id="{E0C10FCA-29B7-4A65-A1B0-97B0441CE2B6}"/>
              </a:ext>
            </a:extLst>
          </p:cNvPr>
          <p:cNvSpPr/>
          <p:nvPr/>
        </p:nvSpPr>
        <p:spPr>
          <a:xfrm>
            <a:off x="827789" y="5379632"/>
            <a:ext cx="10784114" cy="369332"/>
          </a:xfrm>
          <a:prstGeom prst="rect">
            <a:avLst/>
          </a:prstGeom>
        </p:spPr>
        <p:txBody>
          <a:bodyPr wrap="square">
            <a:spAutoFit/>
          </a:bodyPr>
          <a:lstStyle/>
          <a:p>
            <a:r>
              <a:rPr lang="en-US" dirty="0">
                <a:solidFill>
                  <a:srgbClr val="FFFF00"/>
                </a:solidFill>
                <a:latin typeface="Georgia" panose="02040502050405020303" pitchFamily="18" charset="0"/>
              </a:rPr>
              <a:t> Why are these warnings important to remember as we repent of our sins and seek the Lord’s mercy?</a:t>
            </a:r>
          </a:p>
        </p:txBody>
      </p:sp>
      <p:sp>
        <p:nvSpPr>
          <p:cNvPr id="5" name="Rectangle 4">
            <a:extLst>
              <a:ext uri="{FF2B5EF4-FFF2-40B4-BE49-F238E27FC236}">
                <a16:creationId xmlns:a16="http://schemas.microsoft.com/office/drawing/2014/main" id="{8D134521-86DB-4492-A1A4-3C069E27B5D5}"/>
              </a:ext>
            </a:extLst>
          </p:cNvPr>
          <p:cNvSpPr/>
          <p:nvPr/>
        </p:nvSpPr>
        <p:spPr>
          <a:xfrm>
            <a:off x="827789" y="3461325"/>
            <a:ext cx="6096000" cy="923330"/>
          </a:xfrm>
          <a:prstGeom prst="rect">
            <a:avLst/>
          </a:prstGeom>
        </p:spPr>
        <p:txBody>
          <a:bodyPr>
            <a:spAutoFit/>
          </a:bodyPr>
          <a:lstStyle/>
          <a:p>
            <a:r>
              <a:rPr lang="en-US" b="1" dirty="0">
                <a:latin typeface="Cambria" panose="02040503050406030204" pitchFamily="18" charset="0"/>
                <a:ea typeface="Cambria" panose="02040503050406030204" pitchFamily="18" charset="0"/>
              </a:rPr>
              <a:t>9 </a:t>
            </a:r>
            <a:r>
              <a:rPr lang="en-US" dirty="0">
                <a:latin typeface="Cambria" panose="02040503050406030204" pitchFamily="18" charset="0"/>
                <a:ea typeface="Cambria" panose="02040503050406030204" pitchFamily="18" charset="0"/>
              </a:rPr>
              <a:t>Behold, thou art Joseph, and thou </a:t>
            </a:r>
            <a:r>
              <a:rPr lang="en-US" dirty="0" err="1">
                <a:latin typeface="Cambria" panose="02040503050406030204" pitchFamily="18" charset="0"/>
                <a:ea typeface="Cambria" panose="02040503050406030204" pitchFamily="18" charset="0"/>
              </a:rPr>
              <a:t>wast</a:t>
            </a:r>
            <a:r>
              <a:rPr lang="en-US" dirty="0">
                <a:latin typeface="Cambria" panose="02040503050406030204" pitchFamily="18" charset="0"/>
                <a:ea typeface="Cambria" panose="02040503050406030204" pitchFamily="18" charset="0"/>
              </a:rPr>
              <a:t> chosen to do the work of the Lord, but because of transgression, if thou art not aware thou wilt fall.</a:t>
            </a:r>
          </a:p>
        </p:txBody>
      </p:sp>
      <p:sp>
        <p:nvSpPr>
          <p:cNvPr id="6" name="Rectangle 5">
            <a:extLst>
              <a:ext uri="{FF2B5EF4-FFF2-40B4-BE49-F238E27FC236}">
                <a16:creationId xmlns:a16="http://schemas.microsoft.com/office/drawing/2014/main" id="{2EE8D3CD-8E39-4C73-BB11-08B5B5FC9812}"/>
              </a:ext>
            </a:extLst>
          </p:cNvPr>
          <p:cNvSpPr/>
          <p:nvPr/>
        </p:nvSpPr>
        <p:spPr>
          <a:xfrm>
            <a:off x="827789" y="4271796"/>
            <a:ext cx="6096000" cy="646331"/>
          </a:xfrm>
          <a:prstGeom prst="rect">
            <a:avLst/>
          </a:prstGeom>
        </p:spPr>
        <p:txBody>
          <a:bodyPr>
            <a:spAutoFit/>
          </a:bodyPr>
          <a:lstStyle/>
          <a:p>
            <a:r>
              <a:rPr lang="en-US" b="1" dirty="0">
                <a:latin typeface="Cambria" panose="02040503050406030204" pitchFamily="18" charset="0"/>
                <a:ea typeface="Cambria" panose="02040503050406030204" pitchFamily="18" charset="0"/>
              </a:rPr>
              <a:t>11 </a:t>
            </a:r>
            <a:r>
              <a:rPr lang="en-US" dirty="0">
                <a:latin typeface="Cambria" panose="02040503050406030204" pitchFamily="18" charset="0"/>
                <a:ea typeface="Cambria" panose="02040503050406030204" pitchFamily="18" charset="0"/>
              </a:rPr>
              <a:t>Except thou do this, thou shalt be delivered up and become as other men, and have no more gift.</a:t>
            </a:r>
          </a:p>
        </p:txBody>
      </p:sp>
    </p:spTree>
    <p:extLst>
      <p:ext uri="{BB962C8B-B14F-4D97-AF65-F5344CB8AC3E}">
        <p14:creationId xmlns:p14="http://schemas.microsoft.com/office/powerpoint/2010/main" val="38439188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10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073A9CE-ED12-451E-B50A-5BBE480A6F8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rPr>
              <a:t>LESSON 11</a:t>
            </a:r>
          </a:p>
        </p:txBody>
      </p:sp>
      <p:sp>
        <p:nvSpPr>
          <p:cNvPr id="2" name="Rectangle 1">
            <a:extLst>
              <a:ext uri="{FF2B5EF4-FFF2-40B4-BE49-F238E27FC236}">
                <a16:creationId xmlns:a16="http://schemas.microsoft.com/office/drawing/2014/main" id="{A0C212C1-0CE3-478F-9775-5B2C3EA2F5CA}"/>
              </a:ext>
            </a:extLst>
          </p:cNvPr>
          <p:cNvSpPr/>
          <p:nvPr/>
        </p:nvSpPr>
        <p:spPr>
          <a:xfrm>
            <a:off x="836911" y="1212334"/>
            <a:ext cx="4059125" cy="369332"/>
          </a:xfrm>
          <a:prstGeom prst="rect">
            <a:avLst/>
          </a:prstGeom>
        </p:spPr>
        <p:txBody>
          <a:bodyPr wrap="none">
            <a:spAutoFit/>
          </a:bodyPr>
          <a:lstStyle/>
          <a:p>
            <a:r>
              <a:rPr lang="en-US" b="1" dirty="0">
                <a:solidFill>
                  <a:srgbClr val="FFFF00"/>
                </a:solidFill>
                <a:latin typeface="Georgia" panose="02040502050405020303" pitchFamily="18" charset="0"/>
              </a:rPr>
              <a:t>Doctrine and Covenants 3:16–20</a:t>
            </a:r>
          </a:p>
        </p:txBody>
      </p:sp>
      <p:sp>
        <p:nvSpPr>
          <p:cNvPr id="3" name="Rectangle 2">
            <a:extLst>
              <a:ext uri="{FF2B5EF4-FFF2-40B4-BE49-F238E27FC236}">
                <a16:creationId xmlns:a16="http://schemas.microsoft.com/office/drawing/2014/main" id="{4DB2241D-4D8A-4093-BB03-4AD307E09866}"/>
              </a:ext>
            </a:extLst>
          </p:cNvPr>
          <p:cNvSpPr/>
          <p:nvPr/>
        </p:nvSpPr>
        <p:spPr>
          <a:xfrm>
            <a:off x="2164470" y="2533134"/>
            <a:ext cx="7325916" cy="1200329"/>
          </a:xfrm>
          <a:prstGeom prst="rect">
            <a:avLst/>
          </a:prstGeom>
        </p:spPr>
        <p:txBody>
          <a:bodyPr wrap="none">
            <a:spAutoFit/>
          </a:bodyPr>
          <a:lstStyle/>
          <a:p>
            <a:r>
              <a:rPr lang="en-US" sz="3600" dirty="0">
                <a:solidFill>
                  <a:schemeClr val="bg1"/>
                </a:solidFill>
                <a:latin typeface="Cambria" panose="02040503050406030204" pitchFamily="18" charset="0"/>
                <a:ea typeface="Cambria" panose="02040503050406030204" pitchFamily="18" charset="0"/>
              </a:rPr>
              <a:t>“The Lord explains His purposes for </a:t>
            </a:r>
          </a:p>
          <a:p>
            <a:pPr algn="ctr"/>
            <a:r>
              <a:rPr lang="en-US" sz="3600" dirty="0">
                <a:solidFill>
                  <a:schemeClr val="bg1"/>
                </a:solidFill>
                <a:latin typeface="Cambria" panose="02040503050406030204" pitchFamily="18" charset="0"/>
                <a:ea typeface="Cambria" panose="02040503050406030204" pitchFamily="18" charset="0"/>
              </a:rPr>
              <a:t>the Book of Mormon”</a:t>
            </a:r>
          </a:p>
        </p:txBody>
      </p:sp>
    </p:spTree>
    <p:extLst>
      <p:ext uri="{BB962C8B-B14F-4D97-AF65-F5344CB8AC3E}">
        <p14:creationId xmlns:p14="http://schemas.microsoft.com/office/powerpoint/2010/main" val="19927086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073A9CE-ED12-451E-B50A-5BBE480A6F8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rPr>
              <a:t>LESSON 11</a:t>
            </a:r>
          </a:p>
        </p:txBody>
      </p:sp>
      <p:sp>
        <p:nvSpPr>
          <p:cNvPr id="3" name="Rectangle 2">
            <a:extLst>
              <a:ext uri="{FF2B5EF4-FFF2-40B4-BE49-F238E27FC236}">
                <a16:creationId xmlns:a16="http://schemas.microsoft.com/office/drawing/2014/main" id="{2120A5DF-FBEE-4EB4-85C0-4D7114EAE111}"/>
              </a:ext>
            </a:extLst>
          </p:cNvPr>
          <p:cNvSpPr/>
          <p:nvPr/>
        </p:nvSpPr>
        <p:spPr>
          <a:xfrm>
            <a:off x="896351" y="653511"/>
            <a:ext cx="4059125" cy="369332"/>
          </a:xfrm>
          <a:prstGeom prst="rect">
            <a:avLst/>
          </a:prstGeom>
        </p:spPr>
        <p:txBody>
          <a:bodyPr wrap="none">
            <a:spAutoFit/>
          </a:bodyPr>
          <a:lstStyle/>
          <a:p>
            <a:r>
              <a:rPr lang="en-US" b="1" dirty="0">
                <a:solidFill>
                  <a:srgbClr val="FFFF00"/>
                </a:solidFill>
                <a:latin typeface="Georgia" panose="02040502050405020303" pitchFamily="18" charset="0"/>
              </a:rPr>
              <a:t>Doctrine and Covenants 3:16–20</a:t>
            </a:r>
          </a:p>
        </p:txBody>
      </p:sp>
      <p:sp>
        <p:nvSpPr>
          <p:cNvPr id="2" name="Rectangle 1">
            <a:extLst>
              <a:ext uri="{FF2B5EF4-FFF2-40B4-BE49-F238E27FC236}">
                <a16:creationId xmlns:a16="http://schemas.microsoft.com/office/drawing/2014/main" id="{BF856694-0821-4C00-A1C2-37B230A78B05}"/>
              </a:ext>
            </a:extLst>
          </p:cNvPr>
          <p:cNvSpPr/>
          <p:nvPr/>
        </p:nvSpPr>
        <p:spPr>
          <a:xfrm>
            <a:off x="2460171" y="4926433"/>
            <a:ext cx="7271657" cy="646331"/>
          </a:xfrm>
          <a:prstGeom prst="rect">
            <a:avLst/>
          </a:prstGeom>
        </p:spPr>
        <p:txBody>
          <a:bodyPr wrap="square">
            <a:spAutoFit/>
          </a:bodyPr>
          <a:lstStyle/>
          <a:p>
            <a:pPr algn="ctr"/>
            <a:r>
              <a:rPr lang="en-US" b="1" dirty="0">
                <a:solidFill>
                  <a:srgbClr val="FFFF00"/>
                </a:solidFill>
              </a:rPr>
              <a:t>Why was the work that Joseph Smith and Martin Harris were doing so important to the Lord and His people?</a:t>
            </a:r>
          </a:p>
        </p:txBody>
      </p:sp>
      <p:sp>
        <p:nvSpPr>
          <p:cNvPr id="4" name="Rectangle 3">
            <a:extLst>
              <a:ext uri="{FF2B5EF4-FFF2-40B4-BE49-F238E27FC236}">
                <a16:creationId xmlns:a16="http://schemas.microsoft.com/office/drawing/2014/main" id="{7427F5F6-0186-4569-98DD-923EB6ECC6B0}"/>
              </a:ext>
            </a:extLst>
          </p:cNvPr>
          <p:cNvSpPr/>
          <p:nvPr/>
        </p:nvSpPr>
        <p:spPr>
          <a:xfrm>
            <a:off x="896351" y="1154711"/>
            <a:ext cx="9594574" cy="3046988"/>
          </a:xfrm>
          <a:prstGeom prst="rect">
            <a:avLst/>
          </a:prstGeom>
        </p:spPr>
        <p:txBody>
          <a:bodyPr wrap="square">
            <a:spAutoFit/>
          </a:bodyPr>
          <a:lstStyle/>
          <a:p>
            <a:pPr fontAlgn="base"/>
            <a:r>
              <a:rPr lang="en-US" sz="1600" b="1" dirty="0">
                <a:latin typeface="Cambria" panose="02040503050406030204" pitchFamily="18" charset="0"/>
                <a:ea typeface="Cambria" panose="02040503050406030204" pitchFamily="18" charset="0"/>
              </a:rPr>
              <a:t>16 </a:t>
            </a:r>
            <a:r>
              <a:rPr lang="en-US" sz="1600" dirty="0">
                <a:latin typeface="Cambria" panose="02040503050406030204" pitchFamily="18" charset="0"/>
                <a:ea typeface="Cambria" panose="02040503050406030204" pitchFamily="18" charset="0"/>
              </a:rPr>
              <a:t>Nevertheless, my work shall go forth, for inasmuch as the knowledge of a Savior has come unto the world, through the testimony of the Jews, even so shall the knowledge of a Savior come unto my people—</a:t>
            </a:r>
          </a:p>
          <a:p>
            <a:pPr fontAlgn="base"/>
            <a:r>
              <a:rPr lang="en-US" sz="1600" b="1" dirty="0">
                <a:latin typeface="Cambria" panose="02040503050406030204" pitchFamily="18" charset="0"/>
                <a:ea typeface="Cambria" panose="02040503050406030204" pitchFamily="18" charset="0"/>
              </a:rPr>
              <a:t>17 </a:t>
            </a:r>
            <a:r>
              <a:rPr lang="en-US" sz="1600" dirty="0">
                <a:latin typeface="Cambria" panose="02040503050406030204" pitchFamily="18" charset="0"/>
                <a:ea typeface="Cambria" panose="02040503050406030204" pitchFamily="18" charset="0"/>
              </a:rPr>
              <a:t>And to the Nephites, and the </a:t>
            </a:r>
            <a:r>
              <a:rPr lang="en-US" sz="1600" dirty="0" err="1">
                <a:latin typeface="Cambria" panose="02040503050406030204" pitchFamily="18" charset="0"/>
                <a:ea typeface="Cambria" panose="02040503050406030204" pitchFamily="18" charset="0"/>
              </a:rPr>
              <a:t>Jacobites</a:t>
            </a:r>
            <a:r>
              <a:rPr lang="en-US" sz="1600" dirty="0">
                <a:latin typeface="Cambria" panose="02040503050406030204" pitchFamily="18" charset="0"/>
                <a:ea typeface="Cambria" panose="02040503050406030204" pitchFamily="18" charset="0"/>
              </a:rPr>
              <a:t>, and the Josephites, and the </a:t>
            </a:r>
            <a:r>
              <a:rPr lang="en-US" sz="1600" dirty="0" err="1">
                <a:latin typeface="Cambria" panose="02040503050406030204" pitchFamily="18" charset="0"/>
                <a:ea typeface="Cambria" panose="02040503050406030204" pitchFamily="18" charset="0"/>
              </a:rPr>
              <a:t>Zoramites</a:t>
            </a:r>
            <a:r>
              <a:rPr lang="en-US" sz="1600" dirty="0">
                <a:latin typeface="Cambria" panose="02040503050406030204" pitchFamily="18" charset="0"/>
                <a:ea typeface="Cambria" panose="02040503050406030204" pitchFamily="18" charset="0"/>
              </a:rPr>
              <a:t>, through the testimony of their fathers—</a:t>
            </a:r>
          </a:p>
          <a:p>
            <a:pPr fontAlgn="base"/>
            <a:r>
              <a:rPr lang="en-US" sz="1600" b="1" dirty="0">
                <a:latin typeface="Cambria" panose="02040503050406030204" pitchFamily="18" charset="0"/>
                <a:ea typeface="Cambria" panose="02040503050406030204" pitchFamily="18" charset="0"/>
              </a:rPr>
              <a:t>18 </a:t>
            </a:r>
            <a:r>
              <a:rPr lang="en-US" sz="1600" dirty="0">
                <a:latin typeface="Cambria" panose="02040503050406030204" pitchFamily="18" charset="0"/>
                <a:ea typeface="Cambria" panose="02040503050406030204" pitchFamily="18" charset="0"/>
              </a:rPr>
              <a:t>And this testimony shall come to the knowledge of the Lamanites, and the </a:t>
            </a:r>
            <a:r>
              <a:rPr lang="en-US" sz="1600" dirty="0" err="1">
                <a:latin typeface="Cambria" panose="02040503050406030204" pitchFamily="18" charset="0"/>
                <a:ea typeface="Cambria" panose="02040503050406030204" pitchFamily="18" charset="0"/>
              </a:rPr>
              <a:t>Lemuelites</a:t>
            </a:r>
            <a:r>
              <a:rPr lang="en-US" sz="1600" dirty="0">
                <a:latin typeface="Cambria" panose="02040503050406030204" pitchFamily="18" charset="0"/>
                <a:ea typeface="Cambria" panose="02040503050406030204" pitchFamily="18" charset="0"/>
              </a:rPr>
              <a:t>, and the Ishmaelites, who dwindled in unbelief because of the iniquity of their fathers, whom the Lord has suffered to destroy their brethren the Nephites, because of their iniquities and their abominations.</a:t>
            </a:r>
          </a:p>
          <a:p>
            <a:pPr fontAlgn="base"/>
            <a:r>
              <a:rPr lang="en-US" sz="1600" b="1" dirty="0">
                <a:latin typeface="Cambria" panose="02040503050406030204" pitchFamily="18" charset="0"/>
                <a:ea typeface="Cambria" panose="02040503050406030204" pitchFamily="18" charset="0"/>
              </a:rPr>
              <a:t>19 </a:t>
            </a:r>
            <a:r>
              <a:rPr lang="en-US" sz="1600" dirty="0">
                <a:latin typeface="Cambria" panose="02040503050406030204" pitchFamily="18" charset="0"/>
                <a:ea typeface="Cambria" panose="02040503050406030204" pitchFamily="18" charset="0"/>
              </a:rPr>
              <a:t>And for this very purpose are these plates preserved, which contain these records—that the promises of the Lord might be fulfilled, which he made to his people;</a:t>
            </a:r>
          </a:p>
          <a:p>
            <a:pPr fontAlgn="base"/>
            <a:r>
              <a:rPr lang="en-US" sz="1600" b="1" dirty="0">
                <a:latin typeface="Cambria" panose="02040503050406030204" pitchFamily="18" charset="0"/>
                <a:ea typeface="Cambria" panose="02040503050406030204" pitchFamily="18" charset="0"/>
              </a:rPr>
              <a:t>20 </a:t>
            </a:r>
            <a:r>
              <a:rPr lang="en-US" sz="1600" dirty="0">
                <a:latin typeface="Cambria" panose="02040503050406030204" pitchFamily="18" charset="0"/>
                <a:ea typeface="Cambria" panose="02040503050406030204" pitchFamily="18" charset="0"/>
              </a:rPr>
              <a:t>And that the Lamanites might come to the knowledge of their fathers, and that they might know the promises of the Lord, and that they may believe the gospel and rely upon the merits of Jesus Christ, and be glorified through faith in his name, and that through their repentance they might be saved. Amen.</a:t>
            </a:r>
            <a:endParaRPr lang="en-US" sz="16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7238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rPr>
              <a:t>LESSON 11</a:t>
            </a:r>
          </a:p>
        </p:txBody>
      </p:sp>
      <p:sp>
        <p:nvSpPr>
          <p:cNvPr id="4" name="Rectangle 3">
            <a:extLst>
              <a:ext uri="{FF2B5EF4-FFF2-40B4-BE49-F238E27FC236}">
                <a16:creationId xmlns:a16="http://schemas.microsoft.com/office/drawing/2014/main" id="{47BC3DDC-DCA5-4483-A836-7D184FFF0CF4}"/>
              </a:ext>
            </a:extLst>
          </p:cNvPr>
          <p:cNvSpPr/>
          <p:nvPr/>
        </p:nvSpPr>
        <p:spPr>
          <a:xfrm>
            <a:off x="864504" y="1134180"/>
            <a:ext cx="3748142" cy="369332"/>
          </a:xfrm>
          <a:prstGeom prst="rect">
            <a:avLst/>
          </a:prstGeom>
        </p:spPr>
        <p:txBody>
          <a:bodyPr wrap="none">
            <a:spAutoFit/>
          </a:bodyPr>
          <a:lstStyle/>
          <a:p>
            <a:r>
              <a:rPr lang="en-US" b="1" dirty="0">
                <a:solidFill>
                  <a:srgbClr val="FFFF00"/>
                </a:solidFill>
                <a:latin typeface="Georgia" panose="02040502050405020303" pitchFamily="18" charset="0"/>
              </a:rPr>
              <a:t>Doctrine and Covenants 3:1–3</a:t>
            </a:r>
          </a:p>
        </p:txBody>
      </p:sp>
      <p:sp>
        <p:nvSpPr>
          <p:cNvPr id="8" name="Rectangle 7">
            <a:extLst>
              <a:ext uri="{FF2B5EF4-FFF2-40B4-BE49-F238E27FC236}">
                <a16:creationId xmlns:a16="http://schemas.microsoft.com/office/drawing/2014/main" id="{1C94B487-46E3-4725-AFA2-941E3F73BA1D}"/>
              </a:ext>
            </a:extLst>
          </p:cNvPr>
          <p:cNvSpPr/>
          <p:nvPr/>
        </p:nvSpPr>
        <p:spPr>
          <a:xfrm>
            <a:off x="2349305" y="2627533"/>
            <a:ext cx="6865034" cy="1200329"/>
          </a:xfrm>
          <a:prstGeom prst="rect">
            <a:avLst/>
          </a:prstGeom>
        </p:spPr>
        <p:txBody>
          <a:bodyPr wrap="square">
            <a:spAutoFit/>
          </a:bodyPr>
          <a:lstStyle/>
          <a:p>
            <a:pPr algn="ctr"/>
            <a:r>
              <a:rPr lang="en-US" sz="3600" b="1" dirty="0">
                <a:solidFill>
                  <a:srgbClr val="FFFF00"/>
                </a:solidFill>
                <a:latin typeface="Bahnschrift SemiLight SemiConde" panose="020B0502040204020203" pitchFamily="34" charset="0"/>
              </a:rPr>
              <a:t>“Joseph Smith learns that the work of God cannot be frustrated”</a:t>
            </a:r>
          </a:p>
        </p:txBody>
      </p:sp>
    </p:spTree>
    <p:extLst>
      <p:ext uri="{BB962C8B-B14F-4D97-AF65-F5344CB8AC3E}">
        <p14:creationId xmlns:p14="http://schemas.microsoft.com/office/powerpoint/2010/main" val="129029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073A9CE-ED12-451E-B50A-5BBE480A6F8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rPr>
              <a:t>LESSON 11</a:t>
            </a:r>
          </a:p>
        </p:txBody>
      </p:sp>
      <p:sp>
        <p:nvSpPr>
          <p:cNvPr id="2" name="Rectangle 1">
            <a:extLst>
              <a:ext uri="{FF2B5EF4-FFF2-40B4-BE49-F238E27FC236}">
                <a16:creationId xmlns:a16="http://schemas.microsoft.com/office/drawing/2014/main" id="{52977DCE-178C-4B05-B604-DA8F8DBDD213}"/>
              </a:ext>
            </a:extLst>
          </p:cNvPr>
          <p:cNvSpPr/>
          <p:nvPr/>
        </p:nvSpPr>
        <p:spPr>
          <a:xfrm>
            <a:off x="2780714" y="890974"/>
            <a:ext cx="6096000" cy="646331"/>
          </a:xfrm>
          <a:prstGeom prst="rect">
            <a:avLst/>
          </a:prstGeom>
        </p:spPr>
        <p:txBody>
          <a:bodyPr>
            <a:spAutoFit/>
          </a:bodyPr>
          <a:lstStyle/>
          <a:p>
            <a:pPr algn="ctr"/>
            <a:r>
              <a:rPr lang="en-US" dirty="0">
                <a:solidFill>
                  <a:srgbClr val="FFFF00"/>
                </a:solidFill>
                <a:latin typeface="Georgia" panose="02040502050405020303" pitchFamily="18" charset="0"/>
              </a:rPr>
              <a:t>Why is it sometimes difficult to resist our friends when they try to influence us to do something wrong?</a:t>
            </a:r>
          </a:p>
        </p:txBody>
      </p:sp>
      <p:sp>
        <p:nvSpPr>
          <p:cNvPr id="3" name="Rectangle 2">
            <a:extLst>
              <a:ext uri="{FF2B5EF4-FFF2-40B4-BE49-F238E27FC236}">
                <a16:creationId xmlns:a16="http://schemas.microsoft.com/office/drawing/2014/main" id="{6350DC51-D50E-4782-8076-913DDECF5A5A}"/>
              </a:ext>
            </a:extLst>
          </p:cNvPr>
          <p:cNvSpPr/>
          <p:nvPr/>
        </p:nvSpPr>
        <p:spPr>
          <a:xfrm>
            <a:off x="2982352" y="2405575"/>
            <a:ext cx="6258283" cy="1815883"/>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A8C965B-3A9B-43A9-8C01-F77B7826EE2D}"/>
              </a:ext>
            </a:extLst>
          </p:cNvPr>
          <p:cNvSpPr txBox="1"/>
          <p:nvPr/>
        </p:nvSpPr>
        <p:spPr>
          <a:xfrm>
            <a:off x="4281270" y="2411457"/>
            <a:ext cx="4959366" cy="1815882"/>
          </a:xfrm>
          <a:prstGeom prst="rect">
            <a:avLst/>
          </a:prstGeom>
          <a:noFill/>
        </p:spPr>
        <p:txBody>
          <a:bodyPr wrap="square" rtlCol="0">
            <a:spAutoFit/>
          </a:bodyPr>
          <a:lstStyle/>
          <a:p>
            <a:r>
              <a:rPr lang="en-US" sz="1400" dirty="0">
                <a:solidFill>
                  <a:schemeClr val="accent6">
                    <a:lumMod val="50000"/>
                  </a:schemeClr>
                </a:solidFill>
                <a:latin typeface="Georgia" panose="02040502050405020303" pitchFamily="18" charset="0"/>
              </a:rPr>
              <a:t>“[Martin] desired of me that I would inquire of the Lord, through the </a:t>
            </a:r>
            <a:r>
              <a:rPr lang="en-US" sz="1400" dirty="0" err="1">
                <a:solidFill>
                  <a:schemeClr val="accent6">
                    <a:lumMod val="50000"/>
                  </a:schemeClr>
                </a:solidFill>
                <a:latin typeface="Georgia" panose="02040502050405020303" pitchFamily="18" charset="0"/>
              </a:rPr>
              <a:t>Urim</a:t>
            </a:r>
            <a:r>
              <a:rPr lang="en-US" sz="1400" dirty="0">
                <a:solidFill>
                  <a:schemeClr val="accent6">
                    <a:lumMod val="50000"/>
                  </a:schemeClr>
                </a:solidFill>
                <a:latin typeface="Georgia" panose="02040502050405020303" pitchFamily="18" charset="0"/>
              </a:rPr>
              <a:t> and Thummim, if he might not [take the manuscript home and show it]. I did inquire, and the answer was that he must not. However, he was not satisfied with this answer, and desired that I should inquire again. I did so, and the answer was as before. Still he could not be contented, but insisted that I should inquire once more” (in History of the Church,1:21).</a:t>
            </a:r>
          </a:p>
        </p:txBody>
      </p:sp>
      <p:pic>
        <p:nvPicPr>
          <p:cNvPr id="8" name="Picture 7">
            <a:extLst>
              <a:ext uri="{FF2B5EF4-FFF2-40B4-BE49-F238E27FC236}">
                <a16:creationId xmlns:a16="http://schemas.microsoft.com/office/drawing/2014/main" id="{15A690C0-C408-495F-B149-E092FD912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644" y="2544671"/>
            <a:ext cx="1199626" cy="1543574"/>
          </a:xfrm>
          <a:prstGeom prst="rect">
            <a:avLst/>
          </a:prstGeom>
        </p:spPr>
      </p:pic>
    </p:spTree>
    <p:extLst>
      <p:ext uri="{BB962C8B-B14F-4D97-AF65-F5344CB8AC3E}">
        <p14:creationId xmlns:p14="http://schemas.microsoft.com/office/powerpoint/2010/main" val="2259365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073A9CE-ED12-451E-B50A-5BBE480A6F8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rPr>
              <a:t>LESSON 11</a:t>
            </a:r>
          </a:p>
        </p:txBody>
      </p:sp>
      <p:sp>
        <p:nvSpPr>
          <p:cNvPr id="2" name="Rectangle 1">
            <a:extLst>
              <a:ext uri="{FF2B5EF4-FFF2-40B4-BE49-F238E27FC236}">
                <a16:creationId xmlns:a16="http://schemas.microsoft.com/office/drawing/2014/main" id="{14981152-7808-4A87-940A-9ACC657D2063}"/>
              </a:ext>
            </a:extLst>
          </p:cNvPr>
          <p:cNvSpPr/>
          <p:nvPr/>
        </p:nvSpPr>
        <p:spPr>
          <a:xfrm>
            <a:off x="2569698" y="1192629"/>
            <a:ext cx="6096000" cy="646331"/>
          </a:xfrm>
          <a:prstGeom prst="rect">
            <a:avLst/>
          </a:prstGeom>
        </p:spPr>
        <p:txBody>
          <a:bodyPr>
            <a:spAutoFit/>
          </a:bodyPr>
          <a:lstStyle/>
          <a:p>
            <a:pPr algn="ctr"/>
            <a:r>
              <a:rPr lang="en-US" dirty="0">
                <a:solidFill>
                  <a:srgbClr val="FFFF00"/>
                </a:solidFill>
                <a:latin typeface="Georgia" panose="02040502050405020303" pitchFamily="18" charset="0"/>
              </a:rPr>
              <a:t>Why do you think Joseph Smith persisted in asking God the same question even after receiving a clear answer?</a:t>
            </a:r>
          </a:p>
        </p:txBody>
      </p:sp>
      <p:sp>
        <p:nvSpPr>
          <p:cNvPr id="3" name="Rectangle 2">
            <a:extLst>
              <a:ext uri="{FF2B5EF4-FFF2-40B4-BE49-F238E27FC236}">
                <a16:creationId xmlns:a16="http://schemas.microsoft.com/office/drawing/2014/main" id="{89176324-20BA-44C7-86E4-69AF90B6EAEA}"/>
              </a:ext>
            </a:extLst>
          </p:cNvPr>
          <p:cNvSpPr/>
          <p:nvPr/>
        </p:nvSpPr>
        <p:spPr>
          <a:xfrm>
            <a:off x="2208628" y="2809856"/>
            <a:ext cx="7526215" cy="646331"/>
          </a:xfrm>
          <a:prstGeom prst="rect">
            <a:avLst/>
          </a:prstGeom>
        </p:spPr>
        <p:txBody>
          <a:bodyPr wrap="square">
            <a:spAutoFit/>
          </a:bodyPr>
          <a:lstStyle/>
          <a:p>
            <a:pPr algn="ctr"/>
            <a:r>
              <a:rPr lang="en-US" dirty="0">
                <a:solidFill>
                  <a:srgbClr val="FFFF00"/>
                </a:solidFill>
                <a:latin typeface="Georgia" panose="02040502050405020303" pitchFamily="18" charset="0"/>
              </a:rPr>
              <a:t>Consider these difficult circumstances for the Prophet Joseph Smith. How do you think you would feel in this situation?</a:t>
            </a:r>
          </a:p>
        </p:txBody>
      </p:sp>
    </p:spTree>
    <p:extLst>
      <p:ext uri="{BB962C8B-B14F-4D97-AF65-F5344CB8AC3E}">
        <p14:creationId xmlns:p14="http://schemas.microsoft.com/office/powerpoint/2010/main" val="2522703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27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073A9CE-ED12-451E-B50A-5BBE480A6F8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rPr>
              <a:t>LESSON 11</a:t>
            </a:r>
          </a:p>
        </p:txBody>
      </p:sp>
      <p:sp>
        <p:nvSpPr>
          <p:cNvPr id="3" name="Rectangle 2">
            <a:extLst>
              <a:ext uri="{FF2B5EF4-FFF2-40B4-BE49-F238E27FC236}">
                <a16:creationId xmlns:a16="http://schemas.microsoft.com/office/drawing/2014/main" id="{A569E84D-4050-4682-9367-A84F75B9598B}"/>
              </a:ext>
            </a:extLst>
          </p:cNvPr>
          <p:cNvSpPr/>
          <p:nvPr/>
        </p:nvSpPr>
        <p:spPr>
          <a:xfrm>
            <a:off x="1901687" y="1341675"/>
            <a:ext cx="3748142" cy="369332"/>
          </a:xfrm>
          <a:prstGeom prst="rect">
            <a:avLst/>
          </a:prstGeom>
        </p:spPr>
        <p:txBody>
          <a:bodyPr wrap="none">
            <a:spAutoFit/>
          </a:bodyPr>
          <a:lstStyle/>
          <a:p>
            <a:r>
              <a:rPr lang="en-US" b="1" dirty="0">
                <a:solidFill>
                  <a:srgbClr val="FFFF00"/>
                </a:solidFill>
                <a:latin typeface="Georgia" panose="02040502050405020303" pitchFamily="18" charset="0"/>
              </a:rPr>
              <a:t>Doctrine and Covenants 3:1–3</a:t>
            </a:r>
          </a:p>
        </p:txBody>
      </p:sp>
      <p:sp>
        <p:nvSpPr>
          <p:cNvPr id="2" name="Rectangle 1">
            <a:extLst>
              <a:ext uri="{FF2B5EF4-FFF2-40B4-BE49-F238E27FC236}">
                <a16:creationId xmlns:a16="http://schemas.microsoft.com/office/drawing/2014/main" id="{08F49AD8-C777-4F39-98DF-81A11621FD2B}"/>
              </a:ext>
            </a:extLst>
          </p:cNvPr>
          <p:cNvSpPr/>
          <p:nvPr/>
        </p:nvSpPr>
        <p:spPr>
          <a:xfrm>
            <a:off x="1901687" y="4934431"/>
            <a:ext cx="8895471" cy="369332"/>
          </a:xfrm>
          <a:prstGeom prst="rect">
            <a:avLst/>
          </a:prstGeom>
        </p:spPr>
        <p:txBody>
          <a:bodyPr wrap="square">
            <a:spAutoFit/>
          </a:bodyPr>
          <a:lstStyle/>
          <a:p>
            <a:r>
              <a:rPr lang="en-US" dirty="0">
                <a:solidFill>
                  <a:srgbClr val="FFFF00"/>
                </a:solidFill>
                <a:latin typeface="Georgia" panose="02040502050405020303" pitchFamily="18" charset="0"/>
              </a:rPr>
              <a:t>How would you summarize the Lord’s message to Joseph Smith in these verses?</a:t>
            </a:r>
          </a:p>
        </p:txBody>
      </p:sp>
      <p:sp>
        <p:nvSpPr>
          <p:cNvPr id="5" name="Rectangle 4">
            <a:extLst>
              <a:ext uri="{FF2B5EF4-FFF2-40B4-BE49-F238E27FC236}">
                <a16:creationId xmlns:a16="http://schemas.microsoft.com/office/drawing/2014/main" id="{415BC5B1-1162-4742-A34B-8DE689AAAB82}"/>
              </a:ext>
            </a:extLst>
          </p:cNvPr>
          <p:cNvSpPr/>
          <p:nvPr/>
        </p:nvSpPr>
        <p:spPr>
          <a:xfrm>
            <a:off x="3537447" y="5675830"/>
            <a:ext cx="5117106" cy="369332"/>
          </a:xfrm>
          <a:prstGeom prst="rect">
            <a:avLst/>
          </a:prstGeom>
        </p:spPr>
        <p:txBody>
          <a:bodyPr wrap="none">
            <a:spAutoFit/>
          </a:bodyPr>
          <a:lstStyle/>
          <a:p>
            <a:r>
              <a:rPr lang="en-US" b="1" dirty="0">
                <a:latin typeface="Georgia" panose="02040502050405020303" pitchFamily="18" charset="0"/>
              </a:rPr>
              <a:t>The purposes of God cannot be frustrated</a:t>
            </a:r>
          </a:p>
        </p:txBody>
      </p:sp>
      <p:sp>
        <p:nvSpPr>
          <p:cNvPr id="4" name="Rectangle 3">
            <a:extLst>
              <a:ext uri="{FF2B5EF4-FFF2-40B4-BE49-F238E27FC236}">
                <a16:creationId xmlns:a16="http://schemas.microsoft.com/office/drawing/2014/main" id="{20664889-D951-431D-9D7B-40E448089330}"/>
              </a:ext>
            </a:extLst>
          </p:cNvPr>
          <p:cNvSpPr/>
          <p:nvPr/>
        </p:nvSpPr>
        <p:spPr>
          <a:xfrm>
            <a:off x="1901687" y="2161707"/>
            <a:ext cx="8388626" cy="2031325"/>
          </a:xfrm>
          <a:prstGeom prst="rect">
            <a:avLst/>
          </a:prstGeom>
        </p:spPr>
        <p:txBody>
          <a:bodyPr wrap="square">
            <a:spAutoFit/>
          </a:bodyPr>
          <a:lstStyle/>
          <a:p>
            <a:pPr fontAlgn="base"/>
            <a:r>
              <a:rPr lang="en-US" b="1" dirty="0">
                <a:latin typeface="Palatino"/>
              </a:rPr>
              <a:t>1 </a:t>
            </a:r>
            <a:r>
              <a:rPr lang="en-US" dirty="0">
                <a:latin typeface="Palatino"/>
              </a:rPr>
              <a:t>The works, and the designs, and the purposes of God cannot be </a:t>
            </a:r>
            <a:r>
              <a:rPr lang="en-US" u="sng" dirty="0">
                <a:latin typeface="Palatino"/>
              </a:rPr>
              <a:t>frustrated</a:t>
            </a:r>
            <a:r>
              <a:rPr lang="en-US" dirty="0">
                <a:latin typeface="Palatino"/>
              </a:rPr>
              <a:t>, neither can they come to naught.</a:t>
            </a:r>
          </a:p>
          <a:p>
            <a:pPr fontAlgn="base"/>
            <a:r>
              <a:rPr lang="en-US" b="1" dirty="0">
                <a:latin typeface="Palatino"/>
              </a:rPr>
              <a:t>2 </a:t>
            </a:r>
            <a:r>
              <a:rPr lang="en-US" dirty="0">
                <a:latin typeface="Palatino"/>
              </a:rPr>
              <a:t>For God doth not walk in crooked paths, neither doth he turn to the right hand nor to the left, neither doth he vary from that which he hath said, therefore his paths are straight, and his course is one eternal round.</a:t>
            </a:r>
          </a:p>
          <a:p>
            <a:pPr fontAlgn="base"/>
            <a:r>
              <a:rPr lang="en-US" b="1" dirty="0">
                <a:latin typeface="Palatino"/>
              </a:rPr>
              <a:t>3 </a:t>
            </a:r>
            <a:r>
              <a:rPr lang="en-US" dirty="0">
                <a:latin typeface="Palatino"/>
              </a:rPr>
              <a:t>Remember, remember that it is not the work of God that is frustrated, but the work of men;</a:t>
            </a:r>
            <a:endParaRPr lang="en-US" b="0" i="0" dirty="0">
              <a:effectLst/>
              <a:latin typeface="Palatino"/>
            </a:endParaRPr>
          </a:p>
        </p:txBody>
      </p:sp>
    </p:spTree>
    <p:extLst>
      <p:ext uri="{BB962C8B-B14F-4D97-AF65-F5344CB8AC3E}">
        <p14:creationId xmlns:p14="http://schemas.microsoft.com/office/powerpoint/2010/main" val="27702032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073A9CE-ED12-451E-B50A-5BBE480A6F8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rPr>
              <a:t>LESSON 11</a:t>
            </a:r>
          </a:p>
        </p:txBody>
      </p:sp>
      <p:sp>
        <p:nvSpPr>
          <p:cNvPr id="2" name="Rectangle 1">
            <a:extLst>
              <a:ext uri="{FF2B5EF4-FFF2-40B4-BE49-F238E27FC236}">
                <a16:creationId xmlns:a16="http://schemas.microsoft.com/office/drawing/2014/main" id="{25A3734A-29F1-400D-9DBF-EE1CD73A9925}"/>
              </a:ext>
            </a:extLst>
          </p:cNvPr>
          <p:cNvSpPr/>
          <p:nvPr/>
        </p:nvSpPr>
        <p:spPr>
          <a:xfrm>
            <a:off x="516737" y="890974"/>
            <a:ext cx="3892412" cy="369332"/>
          </a:xfrm>
          <a:prstGeom prst="rect">
            <a:avLst/>
          </a:prstGeom>
        </p:spPr>
        <p:txBody>
          <a:bodyPr wrap="none">
            <a:spAutoFit/>
          </a:bodyPr>
          <a:lstStyle/>
          <a:p>
            <a:r>
              <a:rPr lang="en-US" b="1" dirty="0">
                <a:solidFill>
                  <a:srgbClr val="FFFF00"/>
                </a:solidFill>
                <a:latin typeface="Georgia" panose="02040502050405020303" pitchFamily="18" charset="0"/>
              </a:rPr>
              <a:t>Doctrine and Covenants 3:4–15</a:t>
            </a:r>
          </a:p>
        </p:txBody>
      </p:sp>
      <p:sp>
        <p:nvSpPr>
          <p:cNvPr id="3" name="Rectangle 2">
            <a:extLst>
              <a:ext uri="{FF2B5EF4-FFF2-40B4-BE49-F238E27FC236}">
                <a16:creationId xmlns:a16="http://schemas.microsoft.com/office/drawing/2014/main" id="{839029FE-E603-4A9F-8241-74099320AC1D}"/>
              </a:ext>
            </a:extLst>
          </p:cNvPr>
          <p:cNvSpPr/>
          <p:nvPr/>
        </p:nvSpPr>
        <p:spPr>
          <a:xfrm>
            <a:off x="1091076" y="2540950"/>
            <a:ext cx="10022295" cy="615553"/>
          </a:xfrm>
          <a:prstGeom prst="rect">
            <a:avLst/>
          </a:prstGeom>
        </p:spPr>
        <p:txBody>
          <a:bodyPr wrap="none">
            <a:spAutoFit/>
          </a:bodyPr>
          <a:lstStyle/>
          <a:p>
            <a:r>
              <a:rPr lang="en-US" sz="3400" dirty="0">
                <a:solidFill>
                  <a:schemeClr val="bg1"/>
                </a:solidFill>
                <a:latin typeface="Bahnschrift SemiLight SemiConde" panose="020B0502040204020203" pitchFamily="34" charset="0"/>
              </a:rPr>
              <a:t>“The Lord rebukes Joseph Smith and exhorts him to repent”</a:t>
            </a:r>
          </a:p>
        </p:txBody>
      </p:sp>
    </p:spTree>
    <p:extLst>
      <p:ext uri="{BB962C8B-B14F-4D97-AF65-F5344CB8AC3E}">
        <p14:creationId xmlns:p14="http://schemas.microsoft.com/office/powerpoint/2010/main" val="3432592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073A9CE-ED12-451E-B50A-5BBE480A6F8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rPr>
              <a:t>LESSON 11</a:t>
            </a:r>
          </a:p>
        </p:txBody>
      </p:sp>
      <p:sp>
        <p:nvSpPr>
          <p:cNvPr id="3" name="Rectangle 2">
            <a:extLst>
              <a:ext uri="{FF2B5EF4-FFF2-40B4-BE49-F238E27FC236}">
                <a16:creationId xmlns:a16="http://schemas.microsoft.com/office/drawing/2014/main" id="{02F661DE-1389-4B1A-8AB0-777CBD412419}"/>
              </a:ext>
            </a:extLst>
          </p:cNvPr>
          <p:cNvSpPr/>
          <p:nvPr/>
        </p:nvSpPr>
        <p:spPr>
          <a:xfrm>
            <a:off x="2260897" y="1130217"/>
            <a:ext cx="3716082" cy="369332"/>
          </a:xfrm>
          <a:prstGeom prst="rect">
            <a:avLst/>
          </a:prstGeom>
        </p:spPr>
        <p:txBody>
          <a:bodyPr wrap="none">
            <a:spAutoFit/>
          </a:bodyPr>
          <a:lstStyle/>
          <a:p>
            <a:r>
              <a:rPr lang="en-US" b="1" dirty="0">
                <a:solidFill>
                  <a:srgbClr val="FFFF00"/>
                </a:solidFill>
                <a:latin typeface="Georgia" panose="02040502050405020303" pitchFamily="18" charset="0"/>
              </a:rPr>
              <a:t>Doctrine and Covenants 3:4-6</a:t>
            </a:r>
          </a:p>
        </p:txBody>
      </p:sp>
      <p:sp>
        <p:nvSpPr>
          <p:cNvPr id="2" name="Rectangle 1">
            <a:extLst>
              <a:ext uri="{FF2B5EF4-FFF2-40B4-BE49-F238E27FC236}">
                <a16:creationId xmlns:a16="http://schemas.microsoft.com/office/drawing/2014/main" id="{ABA76FCD-A64C-414D-9389-B2368EB8620D}"/>
              </a:ext>
            </a:extLst>
          </p:cNvPr>
          <p:cNvSpPr/>
          <p:nvPr/>
        </p:nvSpPr>
        <p:spPr>
          <a:xfrm>
            <a:off x="2447779" y="5173785"/>
            <a:ext cx="6682154" cy="369332"/>
          </a:xfrm>
          <a:prstGeom prst="rect">
            <a:avLst/>
          </a:prstGeom>
        </p:spPr>
        <p:txBody>
          <a:bodyPr wrap="square">
            <a:spAutoFit/>
          </a:bodyPr>
          <a:lstStyle/>
          <a:p>
            <a:r>
              <a:rPr lang="en-US" dirty="0">
                <a:solidFill>
                  <a:srgbClr val="FFFF00"/>
                </a:solidFill>
                <a:latin typeface="Georgia" panose="02040502050405020303" pitchFamily="18" charset="0"/>
              </a:rPr>
              <a:t>In what way had Joseph “gone on in the persuasions of men”? </a:t>
            </a:r>
          </a:p>
        </p:txBody>
      </p:sp>
      <p:sp>
        <p:nvSpPr>
          <p:cNvPr id="4" name="Rectangle 3">
            <a:extLst>
              <a:ext uri="{FF2B5EF4-FFF2-40B4-BE49-F238E27FC236}">
                <a16:creationId xmlns:a16="http://schemas.microsoft.com/office/drawing/2014/main" id="{453DBEAF-29CB-4ACD-9920-36DB31F4B742}"/>
              </a:ext>
            </a:extLst>
          </p:cNvPr>
          <p:cNvSpPr/>
          <p:nvPr/>
        </p:nvSpPr>
        <p:spPr>
          <a:xfrm>
            <a:off x="2260897" y="1940150"/>
            <a:ext cx="7630908" cy="2308324"/>
          </a:xfrm>
          <a:prstGeom prst="rect">
            <a:avLst/>
          </a:prstGeom>
        </p:spPr>
        <p:txBody>
          <a:bodyPr wrap="square">
            <a:spAutoFit/>
          </a:bodyPr>
          <a:lstStyle/>
          <a:p>
            <a:pPr fontAlgn="base"/>
            <a:r>
              <a:rPr lang="en-US" sz="1600" b="1" dirty="0">
                <a:latin typeface="Cambria" panose="02040503050406030204" pitchFamily="18" charset="0"/>
                <a:ea typeface="Cambria" panose="02040503050406030204" pitchFamily="18" charset="0"/>
              </a:rPr>
              <a:t>4 </a:t>
            </a:r>
            <a:r>
              <a:rPr lang="en-US" sz="1600" dirty="0">
                <a:latin typeface="Cambria" panose="02040503050406030204" pitchFamily="18" charset="0"/>
                <a:ea typeface="Cambria" panose="02040503050406030204" pitchFamily="18" charset="0"/>
              </a:rPr>
              <a:t>For although a man may have many revelations, and have power to do many mighty works, yet if he boasts in his own strength, and sets at naught the counsels of God, and follows after the dictates of his own will and carnal desires, he must fall and incur the vengeance of a just God upon him.</a:t>
            </a:r>
          </a:p>
          <a:p>
            <a:pPr fontAlgn="base"/>
            <a:r>
              <a:rPr lang="en-US" sz="1600" b="1" dirty="0">
                <a:latin typeface="Cambria" panose="02040503050406030204" pitchFamily="18" charset="0"/>
                <a:ea typeface="Cambria" panose="02040503050406030204" pitchFamily="18" charset="0"/>
              </a:rPr>
              <a:t>5 </a:t>
            </a:r>
            <a:r>
              <a:rPr lang="en-US" sz="1600" dirty="0">
                <a:latin typeface="Cambria" panose="02040503050406030204" pitchFamily="18" charset="0"/>
                <a:ea typeface="Cambria" panose="02040503050406030204" pitchFamily="18" charset="0"/>
              </a:rPr>
              <a:t>Behold, you have been entrusted with these things, but how strict were your commandments; and remember also the promises which were made to you, if you did not transgress them.</a:t>
            </a:r>
          </a:p>
          <a:p>
            <a:pPr fontAlgn="base"/>
            <a:r>
              <a:rPr lang="en-US" sz="1600" b="1" dirty="0">
                <a:latin typeface="Cambria" panose="02040503050406030204" pitchFamily="18" charset="0"/>
                <a:ea typeface="Cambria" panose="02040503050406030204" pitchFamily="18" charset="0"/>
              </a:rPr>
              <a:t>6 </a:t>
            </a:r>
            <a:r>
              <a:rPr lang="en-US" sz="1600" dirty="0">
                <a:latin typeface="Cambria" panose="02040503050406030204" pitchFamily="18" charset="0"/>
                <a:ea typeface="Cambria" panose="02040503050406030204" pitchFamily="18" charset="0"/>
              </a:rPr>
              <a:t>And behold, how oft you have transgressed the commandments and the laws of God, and have gone on in the persuasions of men.</a:t>
            </a:r>
            <a:endParaRPr lang="en-US" sz="16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865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073A9CE-ED12-451E-B50A-5BBE480A6F8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rPr>
              <a:t>LESSON 11</a:t>
            </a:r>
          </a:p>
        </p:txBody>
      </p:sp>
      <p:sp>
        <p:nvSpPr>
          <p:cNvPr id="3" name="Rectangle 2">
            <a:extLst>
              <a:ext uri="{FF2B5EF4-FFF2-40B4-BE49-F238E27FC236}">
                <a16:creationId xmlns:a16="http://schemas.microsoft.com/office/drawing/2014/main" id="{46F12D04-76C7-4BC3-8775-D92ADC698255}"/>
              </a:ext>
            </a:extLst>
          </p:cNvPr>
          <p:cNvSpPr/>
          <p:nvPr/>
        </p:nvSpPr>
        <p:spPr>
          <a:xfrm>
            <a:off x="1563284" y="970494"/>
            <a:ext cx="3926075" cy="369332"/>
          </a:xfrm>
          <a:prstGeom prst="rect">
            <a:avLst/>
          </a:prstGeom>
        </p:spPr>
        <p:txBody>
          <a:bodyPr wrap="none">
            <a:spAutoFit/>
          </a:bodyPr>
          <a:lstStyle/>
          <a:p>
            <a:r>
              <a:rPr lang="en-US" b="1" dirty="0">
                <a:solidFill>
                  <a:srgbClr val="FFFF00"/>
                </a:solidFill>
                <a:latin typeface="Georgia" panose="02040502050405020303" pitchFamily="18" charset="0"/>
              </a:rPr>
              <a:t>Doctrine and Covenants 3:12-15</a:t>
            </a:r>
          </a:p>
        </p:txBody>
      </p:sp>
      <p:sp>
        <p:nvSpPr>
          <p:cNvPr id="4" name="Rectangle 3">
            <a:extLst>
              <a:ext uri="{FF2B5EF4-FFF2-40B4-BE49-F238E27FC236}">
                <a16:creationId xmlns:a16="http://schemas.microsoft.com/office/drawing/2014/main" id="{854DEAB7-EB4D-478C-9B41-BC57ED74C2EC}"/>
              </a:ext>
            </a:extLst>
          </p:cNvPr>
          <p:cNvSpPr/>
          <p:nvPr/>
        </p:nvSpPr>
        <p:spPr>
          <a:xfrm>
            <a:off x="1512582" y="4079148"/>
            <a:ext cx="3456395" cy="369332"/>
          </a:xfrm>
          <a:prstGeom prst="rect">
            <a:avLst/>
          </a:prstGeom>
        </p:spPr>
        <p:txBody>
          <a:bodyPr wrap="none">
            <a:spAutoFit/>
          </a:bodyPr>
          <a:lstStyle/>
          <a:p>
            <a:r>
              <a:rPr lang="en-US" b="1" dirty="0">
                <a:solidFill>
                  <a:srgbClr val="FFFF00"/>
                </a:solidFill>
                <a:latin typeface="Georgia" panose="02040502050405020303" pitchFamily="18" charset="0"/>
              </a:rPr>
              <a:t>Doctrine and Covenants 3:7</a:t>
            </a:r>
          </a:p>
        </p:txBody>
      </p:sp>
      <p:sp>
        <p:nvSpPr>
          <p:cNvPr id="6" name="Rectangle 5">
            <a:extLst>
              <a:ext uri="{FF2B5EF4-FFF2-40B4-BE49-F238E27FC236}">
                <a16:creationId xmlns:a16="http://schemas.microsoft.com/office/drawing/2014/main" id="{00E5E8FF-6682-43FE-927D-81702E2AF085}"/>
              </a:ext>
            </a:extLst>
          </p:cNvPr>
          <p:cNvSpPr/>
          <p:nvPr/>
        </p:nvSpPr>
        <p:spPr>
          <a:xfrm>
            <a:off x="3496666" y="5440645"/>
            <a:ext cx="4493538" cy="369332"/>
          </a:xfrm>
          <a:prstGeom prst="rect">
            <a:avLst/>
          </a:prstGeom>
        </p:spPr>
        <p:txBody>
          <a:bodyPr wrap="none">
            <a:spAutoFit/>
          </a:bodyPr>
          <a:lstStyle/>
          <a:p>
            <a:r>
              <a:rPr lang="en-US" b="1" dirty="0">
                <a:latin typeface="Georgia" panose="02040502050405020303" pitchFamily="18" charset="0"/>
              </a:rPr>
              <a:t>We should fear God more than man.</a:t>
            </a:r>
          </a:p>
        </p:txBody>
      </p:sp>
      <p:sp>
        <p:nvSpPr>
          <p:cNvPr id="8" name="Left Brace 7">
            <a:extLst>
              <a:ext uri="{FF2B5EF4-FFF2-40B4-BE49-F238E27FC236}">
                <a16:creationId xmlns:a16="http://schemas.microsoft.com/office/drawing/2014/main" id="{12CD1558-CABD-4145-A8CB-5BDEDDF2957B}"/>
              </a:ext>
            </a:extLst>
          </p:cNvPr>
          <p:cNvSpPr/>
          <p:nvPr/>
        </p:nvSpPr>
        <p:spPr>
          <a:xfrm>
            <a:off x="4909666" y="3429000"/>
            <a:ext cx="502206" cy="1569660"/>
          </a:xfrm>
          <a:prstGeom prst="lef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Rectangle 1">
            <a:extLst>
              <a:ext uri="{FF2B5EF4-FFF2-40B4-BE49-F238E27FC236}">
                <a16:creationId xmlns:a16="http://schemas.microsoft.com/office/drawing/2014/main" id="{CD180EFE-EEDD-44AD-AEC3-8BD45E7247F5}"/>
              </a:ext>
            </a:extLst>
          </p:cNvPr>
          <p:cNvSpPr/>
          <p:nvPr/>
        </p:nvSpPr>
        <p:spPr>
          <a:xfrm>
            <a:off x="1523999" y="1631629"/>
            <a:ext cx="9144001" cy="1569660"/>
          </a:xfrm>
          <a:prstGeom prst="rect">
            <a:avLst/>
          </a:prstGeom>
        </p:spPr>
        <p:txBody>
          <a:bodyPr wrap="square">
            <a:spAutoFit/>
          </a:bodyPr>
          <a:lstStyle/>
          <a:p>
            <a:pPr fontAlgn="base"/>
            <a:r>
              <a:rPr lang="en-US" sz="1600" b="1" dirty="0">
                <a:latin typeface="Cambria" panose="02040503050406030204" pitchFamily="18" charset="0"/>
                <a:ea typeface="Cambria" panose="02040503050406030204" pitchFamily="18" charset="0"/>
              </a:rPr>
              <a:t>12 </a:t>
            </a:r>
            <a:r>
              <a:rPr lang="en-US" sz="1600" dirty="0">
                <a:latin typeface="Cambria" panose="02040503050406030204" pitchFamily="18" charset="0"/>
                <a:ea typeface="Cambria" panose="02040503050406030204" pitchFamily="18" charset="0"/>
              </a:rPr>
              <a:t>And when thou deliveredst up that which God had given thee sight and power to translate, thou deliveredst up that which was sacred into the hands of a wicked man,</a:t>
            </a:r>
          </a:p>
          <a:p>
            <a:pPr fontAlgn="base"/>
            <a:r>
              <a:rPr lang="en-US" sz="1600" b="1" dirty="0">
                <a:latin typeface="Cambria" panose="02040503050406030204" pitchFamily="18" charset="0"/>
                <a:ea typeface="Cambria" panose="02040503050406030204" pitchFamily="18" charset="0"/>
              </a:rPr>
              <a:t>13 </a:t>
            </a:r>
            <a:r>
              <a:rPr lang="en-US" sz="1600" dirty="0">
                <a:latin typeface="Cambria" panose="02040503050406030204" pitchFamily="18" charset="0"/>
                <a:ea typeface="Cambria" panose="02040503050406030204" pitchFamily="18" charset="0"/>
              </a:rPr>
              <a:t>Who has set at naught the counsels of God, and has broken the most sacred promises which were made before God, and has depended upon his own judgment and boasted in his own wisdom.</a:t>
            </a:r>
          </a:p>
          <a:p>
            <a:pPr fontAlgn="base"/>
            <a:r>
              <a:rPr lang="en-US" sz="1600" b="1" dirty="0">
                <a:latin typeface="Cambria" panose="02040503050406030204" pitchFamily="18" charset="0"/>
                <a:ea typeface="Cambria" panose="02040503050406030204" pitchFamily="18" charset="0"/>
              </a:rPr>
              <a:t>14 </a:t>
            </a:r>
            <a:r>
              <a:rPr lang="en-US" sz="1600" dirty="0">
                <a:latin typeface="Cambria" panose="02040503050406030204" pitchFamily="18" charset="0"/>
                <a:ea typeface="Cambria" panose="02040503050406030204" pitchFamily="18" charset="0"/>
              </a:rPr>
              <a:t>And this is the reason that thou hast lost thy privileges for a season—</a:t>
            </a:r>
          </a:p>
          <a:p>
            <a:pPr fontAlgn="base"/>
            <a:r>
              <a:rPr lang="en-US" sz="1600" b="1" dirty="0">
                <a:latin typeface="Cambria" panose="02040503050406030204" pitchFamily="18" charset="0"/>
                <a:ea typeface="Cambria" panose="02040503050406030204" pitchFamily="18" charset="0"/>
              </a:rPr>
              <a:t>15 </a:t>
            </a:r>
            <a:r>
              <a:rPr lang="en-US" sz="1600" dirty="0">
                <a:latin typeface="Cambria" panose="02040503050406030204" pitchFamily="18" charset="0"/>
                <a:ea typeface="Cambria" panose="02040503050406030204" pitchFamily="18" charset="0"/>
              </a:rPr>
              <a:t>For thou hast suffered the counsel of thy director to be trampled upon from the beginning</a:t>
            </a:r>
            <a:r>
              <a:rPr lang="en-US" sz="1400" dirty="0">
                <a:latin typeface="Cambria" panose="02040503050406030204" pitchFamily="18" charset="0"/>
                <a:ea typeface="Cambria" panose="02040503050406030204" pitchFamily="18" charset="0"/>
              </a:rPr>
              <a:t>.</a:t>
            </a:r>
            <a:endParaRPr lang="en-US" sz="1400" b="0" i="0" dirty="0">
              <a:effectLst/>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34BE9D03-4315-4331-95F7-949022F40CD3}"/>
              </a:ext>
            </a:extLst>
          </p:cNvPr>
          <p:cNvSpPr/>
          <p:nvPr/>
        </p:nvSpPr>
        <p:spPr>
          <a:xfrm>
            <a:off x="5258750" y="3617483"/>
            <a:ext cx="4231636" cy="1200329"/>
          </a:xfrm>
          <a:prstGeom prst="rect">
            <a:avLst/>
          </a:prstGeom>
        </p:spPr>
        <p:txBody>
          <a:bodyPr wrap="square">
            <a:spAutoFit/>
          </a:bodyPr>
          <a:lstStyle/>
          <a:p>
            <a:r>
              <a:rPr lang="en-US" dirty="0">
                <a:latin typeface="Cambria" panose="02040503050406030204" pitchFamily="18" charset="0"/>
                <a:ea typeface="Cambria" panose="02040503050406030204" pitchFamily="18" charset="0"/>
              </a:rPr>
              <a:t>For, behold, you should not have feared man more than God. Although men set at naught the counsels of God, and despise his words</a:t>
            </a:r>
          </a:p>
        </p:txBody>
      </p:sp>
    </p:spTree>
    <p:extLst>
      <p:ext uri="{BB962C8B-B14F-4D97-AF65-F5344CB8AC3E}">
        <p14:creationId xmlns:p14="http://schemas.microsoft.com/office/powerpoint/2010/main" val="5280394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8073A9CE-ED12-451E-B50A-5BBE480A6F89}"/>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2060"/>
                </a:solidFill>
              </a:rPr>
              <a:t>LESSON 11</a:t>
            </a:r>
          </a:p>
        </p:txBody>
      </p:sp>
      <p:sp>
        <p:nvSpPr>
          <p:cNvPr id="3" name="Rectangle 2">
            <a:extLst>
              <a:ext uri="{FF2B5EF4-FFF2-40B4-BE49-F238E27FC236}">
                <a16:creationId xmlns:a16="http://schemas.microsoft.com/office/drawing/2014/main" id="{AD18B98F-01BE-432E-8EA4-3C805861F7B7}"/>
              </a:ext>
            </a:extLst>
          </p:cNvPr>
          <p:cNvSpPr/>
          <p:nvPr/>
        </p:nvSpPr>
        <p:spPr>
          <a:xfrm>
            <a:off x="700535" y="706308"/>
            <a:ext cx="6845144" cy="369332"/>
          </a:xfrm>
          <a:prstGeom prst="rect">
            <a:avLst/>
          </a:prstGeom>
          <a:effectLst>
            <a:reflection stA="56000" dir="5400000" sy="-100000" algn="bl" rotWithShape="0"/>
          </a:effectLst>
        </p:spPr>
        <p:txBody>
          <a:bodyPr wrap="none">
            <a:spAutoFit/>
          </a:bodyPr>
          <a:lstStyle/>
          <a:p>
            <a:r>
              <a:rPr lang="en-US" b="1" dirty="0">
                <a:solidFill>
                  <a:srgbClr val="FFFF00"/>
                </a:solidFill>
                <a:latin typeface="Georgia" panose="02040502050405020303" pitchFamily="18" charset="0"/>
              </a:rPr>
              <a:t>What do you think it means to fear God more than man?</a:t>
            </a:r>
          </a:p>
        </p:txBody>
      </p:sp>
      <p:sp>
        <p:nvSpPr>
          <p:cNvPr id="2" name="Rectangle 1">
            <a:extLst>
              <a:ext uri="{FF2B5EF4-FFF2-40B4-BE49-F238E27FC236}">
                <a16:creationId xmlns:a16="http://schemas.microsoft.com/office/drawing/2014/main" id="{0A61E3D7-C7E7-4F5E-BAA1-577572BDB058}"/>
              </a:ext>
            </a:extLst>
          </p:cNvPr>
          <p:cNvSpPr/>
          <p:nvPr/>
        </p:nvSpPr>
        <p:spPr>
          <a:xfrm>
            <a:off x="2772255" y="2082019"/>
            <a:ext cx="7144548" cy="2433289"/>
          </a:xfrm>
          <a:prstGeom prst="rect">
            <a:avLst/>
          </a:prstGeom>
          <a:gradFill>
            <a:gsLst>
              <a:gs pos="0">
                <a:schemeClr val="dk1">
                  <a:tint val="62000"/>
                  <a:satMod val="180000"/>
                </a:schemeClr>
              </a:gs>
              <a:gs pos="0">
                <a:schemeClr val="dk1">
                  <a:tint val="32000"/>
                  <a:satMod val="250000"/>
                </a:schemeClr>
              </a:gs>
              <a:gs pos="100000">
                <a:schemeClr val="dk1">
                  <a:tint val="23000"/>
                  <a:satMod val="300000"/>
                </a:schemeClr>
              </a:gs>
            </a:gsLst>
          </a:gradFill>
          <a:effectLst>
            <a:outerShdw blurRad="50800" dist="38100" dir="5400000" rotWithShape="0">
              <a:srgbClr val="000000">
                <a:alpha val="35000"/>
              </a:srgbClr>
            </a:outerShdw>
            <a:reflection endPos="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4" name="TextBox 3">
            <a:extLst>
              <a:ext uri="{FF2B5EF4-FFF2-40B4-BE49-F238E27FC236}">
                <a16:creationId xmlns:a16="http://schemas.microsoft.com/office/drawing/2014/main" id="{E08F9443-4D5F-4EB5-A715-D356C4107B1A}"/>
              </a:ext>
            </a:extLst>
          </p:cNvPr>
          <p:cNvSpPr txBox="1"/>
          <p:nvPr/>
        </p:nvSpPr>
        <p:spPr>
          <a:xfrm>
            <a:off x="4216537" y="2082019"/>
            <a:ext cx="5700265" cy="1815882"/>
          </a:xfrm>
          <a:prstGeom prst="rect">
            <a:avLst/>
          </a:prstGeom>
          <a:noFill/>
        </p:spPr>
        <p:txBody>
          <a:bodyPr wrap="square" rtlCol="0">
            <a:spAutoFit/>
          </a:bodyPr>
          <a:lstStyle/>
          <a:p>
            <a:r>
              <a:rPr lang="en-US" sz="1400" dirty="0">
                <a:solidFill>
                  <a:schemeClr val="accent6">
                    <a:lumMod val="50000"/>
                  </a:schemeClr>
                </a:solidFill>
                <a:latin typeface="Georgia" panose="02040502050405020303" pitchFamily="18" charset="0"/>
              </a:rPr>
              <a:t>“There are many places in the scriptures that counsel mankind to fear God. In our day we generally interpret the word </a:t>
            </a:r>
            <a:r>
              <a:rPr lang="en-US" sz="1400" i="1" u="sng" dirty="0">
                <a:solidFill>
                  <a:schemeClr val="accent6">
                    <a:lumMod val="50000"/>
                  </a:schemeClr>
                </a:solidFill>
                <a:latin typeface="Georgia" panose="02040502050405020303" pitchFamily="18" charset="0"/>
              </a:rPr>
              <a:t>fear</a:t>
            </a:r>
            <a:r>
              <a:rPr lang="en-US" sz="1400" i="1" dirty="0">
                <a:solidFill>
                  <a:schemeClr val="accent6">
                    <a:lumMod val="50000"/>
                  </a:schemeClr>
                </a:solidFill>
                <a:latin typeface="Georgia" panose="02040502050405020303" pitchFamily="18" charset="0"/>
              </a:rPr>
              <a:t> </a:t>
            </a:r>
            <a:r>
              <a:rPr lang="en-US" sz="1400" dirty="0">
                <a:solidFill>
                  <a:schemeClr val="accent6">
                    <a:lumMod val="50000"/>
                  </a:schemeClr>
                </a:solidFill>
                <a:latin typeface="Georgia" panose="02040502050405020303" pitchFamily="18" charset="0"/>
              </a:rPr>
              <a:t>as “respect” or “reverence” or “love”; that is, the fear of God means the love of God or respect for Him and His law. That may often be a correct reading, but I wonder if sometimes </a:t>
            </a:r>
            <a:r>
              <a:rPr lang="en-US" sz="1400" i="1" u="sng" dirty="0">
                <a:solidFill>
                  <a:schemeClr val="accent6">
                    <a:lumMod val="50000"/>
                  </a:schemeClr>
                </a:solidFill>
                <a:latin typeface="Georgia" panose="02040502050405020303" pitchFamily="18" charset="0"/>
              </a:rPr>
              <a:t>fear</a:t>
            </a:r>
            <a:r>
              <a:rPr lang="en-US" sz="1400" dirty="0">
                <a:solidFill>
                  <a:schemeClr val="accent6">
                    <a:lumMod val="50000"/>
                  </a:schemeClr>
                </a:solidFill>
                <a:latin typeface="Georgia" panose="02040502050405020303" pitchFamily="18" charset="0"/>
              </a:rPr>
              <a:t> doesn’t really mean </a:t>
            </a:r>
            <a:r>
              <a:rPr lang="en-US" sz="1400" i="1" u="sng" dirty="0">
                <a:solidFill>
                  <a:schemeClr val="accent6">
                    <a:lumMod val="50000"/>
                  </a:schemeClr>
                </a:solidFill>
                <a:latin typeface="Georgia" panose="02040502050405020303" pitchFamily="18" charset="0"/>
              </a:rPr>
              <a:t>fear</a:t>
            </a:r>
            <a:r>
              <a:rPr lang="en-US" sz="1400" dirty="0">
                <a:solidFill>
                  <a:schemeClr val="accent6">
                    <a:lumMod val="50000"/>
                  </a:schemeClr>
                </a:solidFill>
                <a:latin typeface="Georgia" panose="02040502050405020303" pitchFamily="18" charset="0"/>
              </a:rPr>
              <a:t>, as when the prophets speak of fearing to offend God by breaking His commandments.… </a:t>
            </a:r>
          </a:p>
          <a:p>
            <a:r>
              <a:rPr lang="en-US" sz="1400" dirty="0">
                <a:solidFill>
                  <a:schemeClr val="accent6">
                    <a:lumMod val="50000"/>
                  </a:schemeClr>
                </a:solidFill>
                <a:latin typeface="Georgia" panose="02040502050405020303" pitchFamily="18" charset="0"/>
              </a:rPr>
              <a:t>“…We should so love and reverence Him that we fear doing anything</a:t>
            </a:r>
          </a:p>
        </p:txBody>
      </p:sp>
      <p:sp>
        <p:nvSpPr>
          <p:cNvPr id="6" name="Rectangle 5">
            <a:extLst>
              <a:ext uri="{FF2B5EF4-FFF2-40B4-BE49-F238E27FC236}">
                <a16:creationId xmlns:a16="http://schemas.microsoft.com/office/drawing/2014/main" id="{816A5260-8B1A-4F5A-81BF-04F16A15F20E}"/>
              </a:ext>
            </a:extLst>
          </p:cNvPr>
          <p:cNvSpPr/>
          <p:nvPr/>
        </p:nvSpPr>
        <p:spPr>
          <a:xfrm>
            <a:off x="2837904" y="3776644"/>
            <a:ext cx="7078898" cy="738664"/>
          </a:xfrm>
          <a:prstGeom prst="rect">
            <a:avLst/>
          </a:prstGeom>
        </p:spPr>
        <p:txBody>
          <a:bodyPr wrap="square">
            <a:spAutoFit/>
          </a:bodyPr>
          <a:lstStyle/>
          <a:p>
            <a:r>
              <a:rPr lang="en-US" sz="1400" dirty="0">
                <a:solidFill>
                  <a:schemeClr val="accent6">
                    <a:lumMod val="50000"/>
                  </a:schemeClr>
                </a:solidFill>
                <a:latin typeface="Georgia" panose="02040502050405020303" pitchFamily="18" charset="0"/>
              </a:rPr>
              <a:t>wrong in His sight, whatever may be the opinions of or pressure from others” (“A Sense of the Sacred” [CES fireside for young adults, Nov. 7, 2004], 6–7,LDS.org; see alsospeeches.byu.edu)</a:t>
            </a:r>
            <a:endParaRPr lang="en-US" sz="1400" dirty="0"/>
          </a:p>
        </p:txBody>
      </p:sp>
      <p:sp>
        <p:nvSpPr>
          <p:cNvPr id="8" name="Rectangle 7">
            <a:extLst>
              <a:ext uri="{FF2B5EF4-FFF2-40B4-BE49-F238E27FC236}">
                <a16:creationId xmlns:a16="http://schemas.microsoft.com/office/drawing/2014/main" id="{8F7CB9CB-C0EE-4AE9-9564-7C5CB2B79F43}"/>
              </a:ext>
            </a:extLst>
          </p:cNvPr>
          <p:cNvSpPr/>
          <p:nvPr/>
        </p:nvSpPr>
        <p:spPr>
          <a:xfrm>
            <a:off x="663940" y="4872586"/>
            <a:ext cx="8145194" cy="369332"/>
          </a:xfrm>
          <a:prstGeom prst="rect">
            <a:avLst/>
          </a:prstGeom>
        </p:spPr>
        <p:txBody>
          <a:bodyPr wrap="square">
            <a:spAutoFit/>
          </a:bodyPr>
          <a:lstStyle/>
          <a:p>
            <a:r>
              <a:rPr lang="en-US" dirty="0">
                <a:solidFill>
                  <a:srgbClr val="FFFF00"/>
                </a:solidFill>
              </a:rPr>
              <a:t>According to Elder Christofferson, what does it mean to fear God?</a:t>
            </a:r>
          </a:p>
        </p:txBody>
      </p:sp>
      <p:sp>
        <p:nvSpPr>
          <p:cNvPr id="9" name="Rectangle 8">
            <a:extLst>
              <a:ext uri="{FF2B5EF4-FFF2-40B4-BE49-F238E27FC236}">
                <a16:creationId xmlns:a16="http://schemas.microsoft.com/office/drawing/2014/main" id="{EF7B7DD5-B45B-47F1-905E-34A3F4698876}"/>
              </a:ext>
            </a:extLst>
          </p:cNvPr>
          <p:cNvSpPr/>
          <p:nvPr/>
        </p:nvSpPr>
        <p:spPr>
          <a:xfrm>
            <a:off x="663940" y="5438415"/>
            <a:ext cx="9760220" cy="646331"/>
          </a:xfrm>
          <a:prstGeom prst="rect">
            <a:avLst/>
          </a:prstGeom>
          <a:effectLst>
            <a:reflection stA="45000" endPos="0" dist="50800" dir="5400000" sy="-100000" algn="bl" rotWithShape="0"/>
          </a:effectLst>
        </p:spPr>
        <p:txBody>
          <a:bodyPr wrap="square">
            <a:spAutoFit/>
          </a:bodyPr>
          <a:lstStyle/>
          <a:p>
            <a:r>
              <a:rPr lang="en-US" dirty="0">
                <a:solidFill>
                  <a:srgbClr val="FFFF00"/>
                </a:solidFill>
              </a:rPr>
              <a:t>How can fearing God, as Elder Christofferson explained, help us make right decisions even when we feel peer pressure?</a:t>
            </a:r>
          </a:p>
        </p:txBody>
      </p:sp>
      <p:pic>
        <p:nvPicPr>
          <p:cNvPr id="11" name="Picture 10">
            <a:extLst>
              <a:ext uri="{FF2B5EF4-FFF2-40B4-BE49-F238E27FC236}">
                <a16:creationId xmlns:a16="http://schemas.microsoft.com/office/drawing/2014/main" id="{56475745-8F0C-43DD-85ED-0FC825CE7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911" y="2164290"/>
            <a:ext cx="1283523" cy="1602808"/>
          </a:xfrm>
          <a:prstGeom prst="rect">
            <a:avLst/>
          </a:prstGeom>
        </p:spPr>
      </p:pic>
    </p:spTree>
    <p:extLst>
      <p:ext uri="{BB962C8B-B14F-4D97-AF65-F5344CB8AC3E}">
        <p14:creationId xmlns:p14="http://schemas.microsoft.com/office/powerpoint/2010/main" val="41559909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750" fill="hold"/>
                                        <p:tgtEl>
                                          <p:spTgt spid="8"/>
                                        </p:tgtEl>
                                        <p:attrNameLst>
                                          <p:attrName>ppt_w</p:attrName>
                                        </p:attrNameLst>
                                      </p:cBhvr>
                                      <p:tavLst>
                                        <p:tav tm="0">
                                          <p:val>
                                            <p:fltVal val="0"/>
                                          </p:val>
                                        </p:tav>
                                        <p:tav tm="100000">
                                          <p:val>
                                            <p:strVal val="#ppt_w"/>
                                          </p:val>
                                        </p:tav>
                                      </p:tavLst>
                                    </p:anim>
                                    <p:anim calcmode="lin" valueType="num">
                                      <p:cBhvr>
                                        <p:cTn id="30" dur="75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750" fill="hold"/>
                                        <p:tgtEl>
                                          <p:spTgt spid="9"/>
                                        </p:tgtEl>
                                        <p:attrNameLst>
                                          <p:attrName>ppt_w</p:attrName>
                                        </p:attrNameLst>
                                      </p:cBhvr>
                                      <p:tavLst>
                                        <p:tav tm="0">
                                          <p:val>
                                            <p:fltVal val="0"/>
                                          </p:val>
                                        </p:tav>
                                        <p:tav tm="100000">
                                          <p:val>
                                            <p:strVal val="#ppt_w"/>
                                          </p:val>
                                        </p:tav>
                                      </p:tavLst>
                                    </p:anim>
                                    <p:anim calcmode="lin" valueType="num">
                                      <p:cBhvr>
                                        <p:cTn id="36"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698</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Bahnschrift SemiBold SemiConden</vt:lpstr>
      <vt:lpstr>Bahnschrift SemiLight SemiConde</vt:lpstr>
      <vt:lpstr>Calibri</vt:lpstr>
      <vt:lpstr>Cambria</vt:lpstr>
      <vt:lpstr>Century Gothic</vt:lpstr>
      <vt:lpstr>Georgia</vt:lpstr>
      <vt:lpstr>Palatino</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292</cp:revision>
  <dcterms:created xsi:type="dcterms:W3CDTF">2018-08-29T04:26:39Z</dcterms:created>
  <dcterms:modified xsi:type="dcterms:W3CDTF">2018-09-08T02:34:35Z</dcterms:modified>
</cp:coreProperties>
</file>