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6" r:id="rId3"/>
    <p:sldId id="281" r:id="rId4"/>
    <p:sldId id="259" r:id="rId5"/>
    <p:sldId id="260" r:id="rId6"/>
    <p:sldId id="261" r:id="rId7"/>
    <p:sldId id="262" r:id="rId8"/>
    <p:sldId id="280" r:id="rId9"/>
    <p:sldId id="264" r:id="rId10"/>
    <p:sldId id="265" r:id="rId11"/>
    <p:sldId id="266" r:id="rId12"/>
    <p:sldId id="268" r:id="rId13"/>
    <p:sldId id="267" r:id="rId14"/>
    <p:sldId id="270" r:id="rId15"/>
    <p:sldId id="273" r:id="rId16"/>
    <p:sldId id="269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1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4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2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94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718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71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52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87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3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2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4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2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6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5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1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2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42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criptures/pgp/moses/6.57?lang=eng" TargetMode="External"/><Relationship Id="rId2" Type="http://schemas.openxmlformats.org/officeDocument/2006/relationships/hyperlink" Target="https://www.lds.org/scriptures/dc-testament/dc/20.19-20?lang=e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criptures/dc-testament/dc/76.40-42?lang=e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criptures/dc-testament/dc/25.13-15?lang=eng" TargetMode="External"/><Relationship Id="rId2" Type="http://schemas.openxmlformats.org/officeDocument/2006/relationships/hyperlink" Target="https://www.lds.org/scriptures/dc-testament/dc/18.22-23?lang=e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criptures/dc-testament/dc/130.22?lang=eng" TargetMode="External"/><Relationship Id="rId2" Type="http://schemas.openxmlformats.org/officeDocument/2006/relationships/hyperlink" Target="https://www.lds.org/scriptures/dc-testament/dc/93.33-34?lang=e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www.lds.org/scriptures/bofm/alma/11.42-44?lang=e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criptures/pgp/moses/1.3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criptures/pgp/abr/3.22-28?lang=eng" TargetMode="External"/><Relationship Id="rId2" Type="http://schemas.openxmlformats.org/officeDocument/2006/relationships/hyperlink" Target="https://www.lds.org/scriptures/dc-testament/dc/138.55-56?lang=e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html1-f.scribdassets.com/8wio8d6utc4g5ese/images/1-6d60390e3c.jpg">
            <a:extLst>
              <a:ext uri="{FF2B5EF4-FFF2-40B4-BE49-F238E27FC236}">
                <a16:creationId xmlns:a16="http://schemas.microsoft.com/office/drawing/2014/main" id="{8714432E-B465-4713-8EDA-28D97892E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58" y="0"/>
            <a:ext cx="6545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D6C131-35FA-4983-AC31-35AE48DD7274}"/>
              </a:ext>
            </a:extLst>
          </p:cNvPr>
          <p:cNvSpPr txBox="1"/>
          <p:nvPr/>
        </p:nvSpPr>
        <p:spPr>
          <a:xfrm>
            <a:off x="749063" y="2584174"/>
            <a:ext cx="4797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SemiConden" panose="020B0502040204020203" pitchFamily="34" charset="0"/>
              </a:rPr>
              <a:t>SEMINARY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A2AE8-AC07-4174-B245-A147523FB9B5}"/>
              </a:ext>
            </a:extLst>
          </p:cNvPr>
          <p:cNvSpPr txBox="1"/>
          <p:nvPr/>
        </p:nvSpPr>
        <p:spPr>
          <a:xfrm>
            <a:off x="6268278" y="5247862"/>
            <a:ext cx="4969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Doctrine and Covenants </a:t>
            </a:r>
          </a:p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and Church History</a:t>
            </a:r>
          </a:p>
        </p:txBody>
      </p:sp>
    </p:spTree>
    <p:extLst>
      <p:ext uri="{BB962C8B-B14F-4D97-AF65-F5344CB8AC3E}">
        <p14:creationId xmlns:p14="http://schemas.microsoft.com/office/powerpoint/2010/main" val="277629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E06C4619-B87C-4990-894C-991B263FA4F5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54DEE-3EBD-46E8-A387-4E3A2533C83C}"/>
              </a:ext>
            </a:extLst>
          </p:cNvPr>
          <p:cNvSpPr txBox="1"/>
          <p:nvPr/>
        </p:nvSpPr>
        <p:spPr>
          <a:xfrm>
            <a:off x="3456778" y="1314907"/>
            <a:ext cx="79936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president Spencer W. Kimball: </a:t>
            </a:r>
            <a:r>
              <a:rPr lang="en-US" sz="4000" b="1" i="1" dirty="0"/>
              <a:t>“God has given us a plan. He has sent us all to earth to obtain bodies and to gain experience and growth”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676EA-46BA-4EFC-B4D9-9F4278D30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" y="1465031"/>
            <a:ext cx="2548759" cy="3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E135BC9B-F593-46F9-A575-B4259E60DA21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F1AEB-E299-41E2-8B73-7AB3FDD4D589}"/>
              </a:ext>
            </a:extLst>
          </p:cNvPr>
          <p:cNvSpPr txBox="1"/>
          <p:nvPr/>
        </p:nvSpPr>
        <p:spPr>
          <a:xfrm>
            <a:off x="1050878" y="1132764"/>
            <a:ext cx="6550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What role do the challenges of temptation, sickness, sorrow, pain, discouragement, disability, and other mortal difficulties play in our efforts to receive eternal life?</a:t>
            </a:r>
          </a:p>
          <a:p>
            <a:r>
              <a:rPr lang="en-US" dirty="0">
                <a:hlinkClick r:id="rId2"/>
              </a:rPr>
              <a:t>D&amp;C 20:19-20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8C4A8-B149-43EC-B700-E4594D0E102E}"/>
              </a:ext>
            </a:extLst>
          </p:cNvPr>
          <p:cNvSpPr txBox="1"/>
          <p:nvPr/>
        </p:nvSpPr>
        <p:spPr>
          <a:xfrm>
            <a:off x="1050878" y="2811439"/>
            <a:ext cx="6550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What are some obstacles we face in mortality that can prevent us from receiving eternal life?</a:t>
            </a:r>
          </a:p>
          <a:p>
            <a:r>
              <a:rPr lang="en-US" dirty="0">
                <a:hlinkClick r:id="rId3"/>
              </a:rPr>
              <a:t>Moses 6:57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AC0E4-C814-446B-A4A0-67977A7AF3AD}"/>
              </a:ext>
            </a:extLst>
          </p:cNvPr>
          <p:cNvSpPr txBox="1"/>
          <p:nvPr/>
        </p:nvSpPr>
        <p:spPr>
          <a:xfrm>
            <a:off x="1050877" y="4288767"/>
            <a:ext cx="8305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Remember: </a:t>
            </a:r>
            <a:r>
              <a:rPr lang="en-US" sz="2400" dirty="0"/>
              <a:t>Sin prevents us from becoming like Heavenly Father and returning to live with Him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829ED564-C807-469D-BFCE-A63D373BA9F1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FD8FEF-F66E-4FC9-9A7F-E5C0BBF69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4" y="1497087"/>
            <a:ext cx="3141566" cy="392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87F507-8A99-4417-B917-0B4EB5F8E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14" y="1497087"/>
            <a:ext cx="3396555" cy="392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812B28E1-3A75-44AB-B14B-0ED1EBD39ABC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39B0BC-E420-4D6A-902E-0BFAD043952A}"/>
              </a:ext>
            </a:extLst>
          </p:cNvPr>
          <p:cNvSpPr/>
          <p:nvPr/>
        </p:nvSpPr>
        <p:spPr>
          <a:xfrm>
            <a:off x="2040855" y="1472097"/>
            <a:ext cx="7584930" cy="1931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9AEC58-7F55-48D0-9195-E77D6066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176" y="734757"/>
            <a:ext cx="5424846" cy="1230308"/>
          </a:xfrm>
        </p:spPr>
        <p:txBody>
          <a:bodyPr/>
          <a:lstStyle/>
          <a:p>
            <a:r>
              <a:rPr lang="en-US" sz="4400" b="1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" panose="020B0502040204020203" pitchFamily="34" charset="0"/>
              </a:rPr>
              <a:t>The Plan of Salvation</a:t>
            </a:r>
            <a:b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Light" panose="020B0502040204020203" pitchFamily="34" charset="0"/>
              </a:rPr>
            </a:b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D3BF22-C27F-4EE1-90C1-2C324527F744}"/>
              </a:ext>
            </a:extLst>
          </p:cNvPr>
          <p:cNvSpPr/>
          <p:nvPr/>
        </p:nvSpPr>
        <p:spPr>
          <a:xfrm>
            <a:off x="2458143" y="1850196"/>
            <a:ext cx="1311965" cy="119351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02CF2-5246-46BC-944E-A3A0C9EFD912}"/>
              </a:ext>
            </a:extLst>
          </p:cNvPr>
          <p:cNvSpPr txBox="1"/>
          <p:nvPr/>
        </p:nvSpPr>
        <p:spPr>
          <a:xfrm>
            <a:off x="2473557" y="2191476"/>
            <a:ext cx="128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Pre- Earth Life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281E56-CDC1-4706-BC32-76071CF29219}"/>
              </a:ext>
            </a:extLst>
          </p:cNvPr>
          <p:cNvSpPr/>
          <p:nvPr/>
        </p:nvSpPr>
        <p:spPr>
          <a:xfrm>
            <a:off x="2031715" y="4543512"/>
            <a:ext cx="7537144" cy="1931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905AD2-BBEC-4CDD-86F1-EC289321151B}"/>
              </a:ext>
            </a:extLst>
          </p:cNvPr>
          <p:cNvSpPr/>
          <p:nvPr/>
        </p:nvSpPr>
        <p:spPr>
          <a:xfrm>
            <a:off x="2473557" y="5117636"/>
            <a:ext cx="1449087" cy="7836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Mortality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2BCD2EE-A8D6-42D5-8D70-EA6CD6C63E9C}"/>
              </a:ext>
            </a:extLst>
          </p:cNvPr>
          <p:cNvSpPr/>
          <p:nvPr/>
        </p:nvSpPr>
        <p:spPr>
          <a:xfrm>
            <a:off x="3009255" y="3120935"/>
            <a:ext cx="211024" cy="193188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538ACB-63BF-41CB-AEB1-B030D2E8BAC2}"/>
              </a:ext>
            </a:extLst>
          </p:cNvPr>
          <p:cNvSpPr txBox="1"/>
          <p:nvPr/>
        </p:nvSpPr>
        <p:spPr>
          <a:xfrm>
            <a:off x="4043944" y="5637244"/>
            <a:ext cx="122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Sin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FF953B2-709F-4382-949E-36653FB248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33053" y="2240740"/>
            <a:ext cx="272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</a:rPr>
              <a:t>The presence of God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FC97C9-A682-4014-AB60-141751C08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44" y="3680957"/>
            <a:ext cx="974463" cy="12168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C7AA08-DA8D-4EF9-B6EA-D9A23F2BD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24" y="3679657"/>
            <a:ext cx="1054682" cy="12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23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35BB-C4D0-4A11-84BF-75C10F16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338090"/>
            <a:ext cx="9404723" cy="1071282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these verses, why does sin prevent us from becoming like Heavenly Father and receiving eternal life?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6D48C-0316-4457-B549-A2DF19F6B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44" y="2232193"/>
            <a:ext cx="8946541" cy="54450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No unclean thing can dwell in the presence of God.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D04FB259-D882-4101-87AF-F3025A95A195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13CBD-A9D3-4443-96CF-7CE8A7D2C0BB}"/>
              </a:ext>
            </a:extLst>
          </p:cNvPr>
          <p:cNvSpPr txBox="1"/>
          <p:nvPr/>
        </p:nvSpPr>
        <p:spPr>
          <a:xfrm>
            <a:off x="967408" y="2883295"/>
            <a:ext cx="257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Read: </a:t>
            </a:r>
            <a:r>
              <a:rPr lang="en-US" dirty="0">
                <a:hlinkClick r:id="rId2"/>
              </a:rPr>
              <a:t>D&amp;C 76:40–42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F8100-7FF2-4484-8B9D-08DFA1901811}"/>
              </a:ext>
            </a:extLst>
          </p:cNvPr>
          <p:cNvSpPr txBox="1"/>
          <p:nvPr/>
        </p:nvSpPr>
        <p:spPr>
          <a:xfrm>
            <a:off x="646111" y="3664020"/>
            <a:ext cx="852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What makes it possible for us to overcome sin?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81B64C-C89C-4F3E-91DB-DE21A796C06C}"/>
              </a:ext>
            </a:extLst>
          </p:cNvPr>
          <p:cNvSpPr txBox="1">
            <a:spLocks/>
          </p:cNvSpPr>
          <p:nvPr/>
        </p:nvSpPr>
        <p:spPr>
          <a:xfrm>
            <a:off x="679244" y="4165588"/>
            <a:ext cx="8946541" cy="54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Jesus Christ suffered and was crucified for the sins of all people.</a:t>
            </a:r>
          </a:p>
        </p:txBody>
      </p:sp>
    </p:spTree>
    <p:extLst>
      <p:ext uri="{BB962C8B-B14F-4D97-AF65-F5344CB8AC3E}">
        <p14:creationId xmlns:p14="http://schemas.microsoft.com/office/powerpoint/2010/main" val="251094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DD90-7A50-4D9E-AD9D-A8429F8A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835698"/>
            <a:ext cx="9404723" cy="766172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D&amp;C 18:22–23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	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D&amp;C 25:13,15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FD86D-6EE0-4A0D-865C-B03A8B938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739897"/>
            <a:ext cx="9862862" cy="968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What must we do to come unto Jesus Christ and receive the blessings of His atoning sacrifice?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6F1CE8-EA27-4FEF-86F0-77BAFEBC54DB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87BA3-7591-46EF-A7AF-CB7EADE48854}"/>
              </a:ext>
            </a:extLst>
          </p:cNvPr>
          <p:cNvSpPr txBox="1"/>
          <p:nvPr/>
        </p:nvSpPr>
        <p:spPr>
          <a:xfrm>
            <a:off x="805138" y="2708475"/>
            <a:ext cx="103096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in Jesus Chris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baptized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Receiving the Holy Ghost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Enduring in faith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covenants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Obeying the commandments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65EDA-DB4C-464F-8E92-908235D356FC}"/>
              </a:ext>
            </a:extLst>
          </p:cNvPr>
          <p:cNvSpPr txBox="1"/>
          <p:nvPr/>
        </p:nvSpPr>
        <p:spPr>
          <a:xfrm>
            <a:off x="728871" y="5231298"/>
            <a:ext cx="9992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has God helped you through the Holy Ghost in your daily efforts to live the gospel?</a:t>
            </a:r>
          </a:p>
        </p:txBody>
      </p:sp>
    </p:spTree>
    <p:extLst>
      <p:ext uri="{BB962C8B-B14F-4D97-AF65-F5344CB8AC3E}">
        <p14:creationId xmlns:p14="http://schemas.microsoft.com/office/powerpoint/2010/main" val="15835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76583982-4FDF-4F2A-8502-B51284CC52B9}"/>
              </a:ext>
            </a:extLst>
          </p:cNvPr>
          <p:cNvSpPr/>
          <p:nvPr/>
        </p:nvSpPr>
        <p:spPr>
          <a:xfrm>
            <a:off x="2031715" y="4543512"/>
            <a:ext cx="7537144" cy="1931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AFF5E1-24AE-4ED4-B217-F13C0E7B5C41}"/>
              </a:ext>
            </a:extLst>
          </p:cNvPr>
          <p:cNvSpPr/>
          <p:nvPr/>
        </p:nvSpPr>
        <p:spPr>
          <a:xfrm>
            <a:off x="2040855" y="1472097"/>
            <a:ext cx="7584930" cy="1931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1E0CBE89-889B-461C-9E20-40B2D2A29DC2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D2CB16-2D9F-4BFB-BB02-69AA0A8A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176" y="734757"/>
            <a:ext cx="5424846" cy="1230308"/>
          </a:xfrm>
        </p:spPr>
        <p:txBody>
          <a:bodyPr/>
          <a:lstStyle/>
          <a:p>
            <a:r>
              <a:rPr lang="en-US" sz="4400" b="1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" panose="020B0502040204020203" pitchFamily="34" charset="0"/>
              </a:rPr>
              <a:t>The Plan of Salvation</a:t>
            </a:r>
            <a:b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Light" panose="020B0502040204020203" pitchFamily="34" charset="0"/>
              </a:rPr>
            </a:b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421EA7-8023-4A6B-A940-007703C168D3}"/>
              </a:ext>
            </a:extLst>
          </p:cNvPr>
          <p:cNvSpPr/>
          <p:nvPr/>
        </p:nvSpPr>
        <p:spPr>
          <a:xfrm>
            <a:off x="2458143" y="1850196"/>
            <a:ext cx="1311965" cy="119351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1CC41B-04CA-4EB9-803E-6E1D642179DD}"/>
              </a:ext>
            </a:extLst>
          </p:cNvPr>
          <p:cNvSpPr txBox="1"/>
          <p:nvPr/>
        </p:nvSpPr>
        <p:spPr>
          <a:xfrm>
            <a:off x="2473557" y="2191476"/>
            <a:ext cx="128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Pre- Earth Life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BEC137-3B98-40BF-8C67-5F60481ED12F}"/>
              </a:ext>
            </a:extLst>
          </p:cNvPr>
          <p:cNvSpPr/>
          <p:nvPr/>
        </p:nvSpPr>
        <p:spPr>
          <a:xfrm>
            <a:off x="2473557" y="5117636"/>
            <a:ext cx="1449087" cy="7836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Mortality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DCE54167-3F39-44D3-A4F2-245D032D1F87}"/>
              </a:ext>
            </a:extLst>
          </p:cNvPr>
          <p:cNvSpPr/>
          <p:nvPr/>
        </p:nvSpPr>
        <p:spPr>
          <a:xfrm>
            <a:off x="3009255" y="3120935"/>
            <a:ext cx="211024" cy="193188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B4BD7C-33A8-4FB8-A642-82397A74892A}"/>
              </a:ext>
            </a:extLst>
          </p:cNvPr>
          <p:cNvSpPr txBox="1"/>
          <p:nvPr/>
        </p:nvSpPr>
        <p:spPr>
          <a:xfrm>
            <a:off x="4043944" y="5637244"/>
            <a:ext cx="122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Sin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EB06A322-9BF8-417E-8C93-B82E02BB69B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33053" y="2269768"/>
            <a:ext cx="272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</a:rPr>
              <a:t>The presence of God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D21B2E-9E22-4946-9BD3-77A32702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16" y="3918311"/>
            <a:ext cx="784391" cy="9795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DA5A78-4C28-4C6D-B15F-538B06DFB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24" y="3918311"/>
            <a:ext cx="848057" cy="979513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4716F4-6037-45A2-8031-A91CEE142DFA}"/>
              </a:ext>
            </a:extLst>
          </p:cNvPr>
          <p:cNvCxnSpPr>
            <a:cxnSpLocks/>
          </p:cNvCxnSpPr>
          <p:nvPr/>
        </p:nvCxnSpPr>
        <p:spPr>
          <a:xfrm flipV="1">
            <a:off x="4234016" y="5635068"/>
            <a:ext cx="3929323" cy="217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1DEB762-A521-4880-92EC-9E99B4DE3133}"/>
              </a:ext>
            </a:extLst>
          </p:cNvPr>
          <p:cNvSpPr txBox="1"/>
          <p:nvPr/>
        </p:nvSpPr>
        <p:spPr>
          <a:xfrm>
            <a:off x="5453329" y="5668022"/>
            <a:ext cx="182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Physical Death</a:t>
            </a:r>
          </a:p>
        </p:txBody>
      </p:sp>
    </p:spTree>
    <p:extLst>
      <p:ext uri="{BB962C8B-B14F-4D97-AF65-F5344CB8AC3E}">
        <p14:creationId xmlns:p14="http://schemas.microsoft.com/office/powerpoint/2010/main" val="28805360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E224-00A8-45B4-B157-C5B1134B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55914"/>
            <a:ext cx="9404723" cy="1400530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D&amp;C 93:33-34 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D&amp;C 130:22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CBDC1-6EA3-489F-BAF5-2FA7A1FE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658294"/>
            <a:ext cx="8946541" cy="796299"/>
          </a:xfrm>
        </p:spPr>
        <p:txBody>
          <a:bodyPr/>
          <a:lstStyle/>
          <a:p>
            <a:pPr marL="400050" lvl="1" indent="0">
              <a:buNone/>
            </a:pPr>
            <a:r>
              <a:rPr lang="en-US" b="1" dirty="0"/>
              <a:t>According to these verses, what has Jesus Christ done to ensure that we can overcome physical death? 	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9B4AC041-971C-4249-AE51-D57FF077ACCC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FC74D-A149-4B6F-811B-F5DAB63072E2}"/>
              </a:ext>
            </a:extLst>
          </p:cNvPr>
          <p:cNvSpPr txBox="1"/>
          <p:nvPr/>
        </p:nvSpPr>
        <p:spPr>
          <a:xfrm>
            <a:off x="1729025" y="3987452"/>
            <a:ext cx="3619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hlinkClick r:id="rId4"/>
              </a:rPr>
              <a:t>Alma 11:42–44 </a:t>
            </a:r>
            <a:br>
              <a:rPr lang="es-ES" sz="3000" dirty="0"/>
            </a:br>
            <a:br>
              <a:rPr lang="es-ES" sz="3000" dirty="0"/>
            </a:br>
            <a:br>
              <a:rPr lang="es-ES" sz="3000" dirty="0"/>
            </a:br>
            <a:r>
              <a:rPr lang="en-US" dirty="0"/>
              <a:t>			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BE0F99-6F3F-4D09-94D2-0280E3B86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87" y="2661353"/>
            <a:ext cx="3396555" cy="392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43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6A2C47A3-5249-4FFD-A691-6CBEE4EE3A53}"/>
              </a:ext>
            </a:extLst>
          </p:cNvPr>
          <p:cNvSpPr/>
          <p:nvPr/>
        </p:nvSpPr>
        <p:spPr>
          <a:xfrm>
            <a:off x="2040855" y="1472097"/>
            <a:ext cx="7584930" cy="1931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AF9570-92B5-4FD0-A039-8687A8626E98}"/>
              </a:ext>
            </a:extLst>
          </p:cNvPr>
          <p:cNvSpPr/>
          <p:nvPr/>
        </p:nvSpPr>
        <p:spPr>
          <a:xfrm>
            <a:off x="2031715" y="4543512"/>
            <a:ext cx="7537144" cy="1931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9BAEC0C5-8E08-40A0-ABD3-DE5B7F3F84F0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B0D43D-6162-453F-9E17-DF6D173C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176" y="734757"/>
            <a:ext cx="5424846" cy="1230308"/>
          </a:xfrm>
        </p:spPr>
        <p:txBody>
          <a:bodyPr/>
          <a:lstStyle/>
          <a:p>
            <a:r>
              <a:rPr lang="en-US" sz="4400" b="1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" panose="020B0502040204020203" pitchFamily="34" charset="0"/>
              </a:rPr>
              <a:t>The Plan of Salvation</a:t>
            </a:r>
            <a:b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Light" panose="020B0502040204020203" pitchFamily="34" charset="0"/>
              </a:rPr>
            </a:b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241067-9A1A-41A0-9224-010C77DFB1E4}"/>
              </a:ext>
            </a:extLst>
          </p:cNvPr>
          <p:cNvCxnSpPr>
            <a:cxnSpLocks/>
          </p:cNvCxnSpPr>
          <p:nvPr/>
        </p:nvCxnSpPr>
        <p:spPr>
          <a:xfrm>
            <a:off x="4240696" y="5807343"/>
            <a:ext cx="3922643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011F331-0C89-4977-A664-8399313016DC}"/>
              </a:ext>
            </a:extLst>
          </p:cNvPr>
          <p:cNvSpPr txBox="1"/>
          <p:nvPr/>
        </p:nvSpPr>
        <p:spPr>
          <a:xfrm>
            <a:off x="5833320" y="5807343"/>
            <a:ext cx="182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Physical Death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CB33D0-9358-4743-8B85-9EAED0BA876A}"/>
              </a:ext>
            </a:extLst>
          </p:cNvPr>
          <p:cNvSpPr txBox="1"/>
          <p:nvPr/>
        </p:nvSpPr>
        <p:spPr>
          <a:xfrm>
            <a:off x="4240696" y="3403982"/>
            <a:ext cx="364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Atonement of Jesus Christ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9BD7E6-1613-4A58-8C04-C0D20D5DF5EA}"/>
              </a:ext>
            </a:extLst>
          </p:cNvPr>
          <p:cNvSpPr/>
          <p:nvPr/>
        </p:nvSpPr>
        <p:spPr>
          <a:xfrm>
            <a:off x="2458143" y="1850196"/>
            <a:ext cx="1311965" cy="119351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7AB228-9A38-4DBB-B02D-00D9561125F0}"/>
              </a:ext>
            </a:extLst>
          </p:cNvPr>
          <p:cNvSpPr txBox="1"/>
          <p:nvPr/>
        </p:nvSpPr>
        <p:spPr>
          <a:xfrm>
            <a:off x="2473557" y="2191476"/>
            <a:ext cx="128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Pre- Earth Life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0B985D-7470-490A-A898-51BB6D0DADE6}"/>
              </a:ext>
            </a:extLst>
          </p:cNvPr>
          <p:cNvSpPr/>
          <p:nvPr/>
        </p:nvSpPr>
        <p:spPr>
          <a:xfrm>
            <a:off x="2473557" y="5117636"/>
            <a:ext cx="1449087" cy="7836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Mortality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AF8A038E-B8F8-4223-85AC-704BB18063F9}"/>
              </a:ext>
            </a:extLst>
          </p:cNvPr>
          <p:cNvSpPr/>
          <p:nvPr/>
        </p:nvSpPr>
        <p:spPr>
          <a:xfrm>
            <a:off x="3009255" y="3120935"/>
            <a:ext cx="211024" cy="193188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9A987C-43FB-4121-97E6-77F4E0F13A9C}"/>
              </a:ext>
            </a:extLst>
          </p:cNvPr>
          <p:cNvSpPr txBox="1"/>
          <p:nvPr/>
        </p:nvSpPr>
        <p:spPr>
          <a:xfrm>
            <a:off x="4043944" y="5809520"/>
            <a:ext cx="122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Sin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4243CD15-194A-41D3-A2D3-FF27ECB40AFC}"/>
              </a:ext>
            </a:extLst>
          </p:cNvPr>
          <p:cNvSpPr txBox="1">
            <a:spLocks/>
          </p:cNvSpPr>
          <p:nvPr/>
        </p:nvSpPr>
        <p:spPr>
          <a:xfrm>
            <a:off x="4733053" y="2240740"/>
            <a:ext cx="272619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b="1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</a:rPr>
              <a:t>The presence of God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8C722-47A7-4F11-B844-DF0F11BD1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42" y="3768039"/>
            <a:ext cx="904729" cy="11297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12F9688-06B4-4058-B7BB-945A59553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54" y="3768039"/>
            <a:ext cx="978163" cy="1129786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691DBCD-84D2-4806-A9D6-B2C4C4FCE886}"/>
              </a:ext>
            </a:extLst>
          </p:cNvPr>
          <p:cNvSpPr/>
          <p:nvPr/>
        </p:nvSpPr>
        <p:spPr>
          <a:xfrm>
            <a:off x="7884908" y="1856824"/>
            <a:ext cx="1311965" cy="119351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2D313D-76CA-4350-934E-01A597774DBF}"/>
              </a:ext>
            </a:extLst>
          </p:cNvPr>
          <p:cNvSpPr txBox="1"/>
          <p:nvPr/>
        </p:nvSpPr>
        <p:spPr>
          <a:xfrm>
            <a:off x="7900322" y="2198104"/>
            <a:ext cx="128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Eternal life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65E865CA-6BED-40AF-95ED-5AB184EE47A8}"/>
              </a:ext>
            </a:extLst>
          </p:cNvPr>
          <p:cNvSpPr/>
          <p:nvPr/>
        </p:nvSpPr>
        <p:spPr>
          <a:xfrm rot="10800000">
            <a:off x="8502017" y="3120934"/>
            <a:ext cx="211024" cy="193188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Content Placeholder 6">
            <a:extLst>
              <a:ext uri="{FF2B5EF4-FFF2-40B4-BE49-F238E27FC236}">
                <a16:creationId xmlns:a16="http://schemas.microsoft.com/office/drawing/2014/main" id="{6B725316-F5F9-4F4E-912B-07282F4D5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74" y="3740789"/>
            <a:ext cx="978163" cy="1157036"/>
          </a:xfr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2A1F3DB-FD7F-4B38-8194-567042F302D6}"/>
              </a:ext>
            </a:extLst>
          </p:cNvPr>
          <p:cNvSpPr txBox="1"/>
          <p:nvPr/>
        </p:nvSpPr>
        <p:spPr>
          <a:xfrm rot="2235648">
            <a:off x="3932810" y="5445034"/>
            <a:ext cx="795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41138C-D148-472E-A0BB-4EE16D8C83A1}"/>
              </a:ext>
            </a:extLst>
          </p:cNvPr>
          <p:cNvSpPr txBox="1"/>
          <p:nvPr/>
        </p:nvSpPr>
        <p:spPr>
          <a:xfrm rot="2429787">
            <a:off x="3892403" y="5171537"/>
            <a:ext cx="1413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Repentance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A289A7-0B9E-4349-B0A3-6FA05300A5AB}"/>
              </a:ext>
            </a:extLst>
          </p:cNvPr>
          <p:cNvSpPr txBox="1"/>
          <p:nvPr/>
        </p:nvSpPr>
        <p:spPr>
          <a:xfrm rot="2325024">
            <a:off x="4724688" y="5288072"/>
            <a:ext cx="99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Baptism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C8BA74-DF7D-4D01-9DCE-4349E46D5D42}"/>
              </a:ext>
            </a:extLst>
          </p:cNvPr>
          <p:cNvSpPr txBox="1"/>
          <p:nvPr/>
        </p:nvSpPr>
        <p:spPr>
          <a:xfrm rot="2512573">
            <a:off x="4971878" y="5230942"/>
            <a:ext cx="1349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Holy Ghost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2DDEBB-CC02-40D7-A713-7A7B7095E8D1}"/>
              </a:ext>
            </a:extLst>
          </p:cNvPr>
          <p:cNvSpPr txBox="1"/>
          <p:nvPr/>
        </p:nvSpPr>
        <p:spPr>
          <a:xfrm rot="2350916">
            <a:off x="5477906" y="5218736"/>
            <a:ext cx="1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Obedience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AB3AC6-4D8A-4B34-AB57-2ECAE330720F}"/>
              </a:ext>
            </a:extLst>
          </p:cNvPr>
          <p:cNvSpPr txBox="1"/>
          <p:nvPr/>
        </p:nvSpPr>
        <p:spPr>
          <a:xfrm rot="2332662">
            <a:off x="6092343" y="5246176"/>
            <a:ext cx="1336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Covenants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0E761A-A6F4-4055-9A30-40822B49181E}"/>
              </a:ext>
            </a:extLst>
          </p:cNvPr>
          <p:cNvSpPr txBox="1"/>
          <p:nvPr/>
        </p:nvSpPr>
        <p:spPr>
          <a:xfrm rot="2332662">
            <a:off x="6772153" y="5249541"/>
            <a:ext cx="1338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Endurance</a:t>
            </a:r>
          </a:p>
        </p:txBody>
      </p:sp>
    </p:spTree>
    <p:extLst>
      <p:ext uri="{BB962C8B-B14F-4D97-AF65-F5344CB8AC3E}">
        <p14:creationId xmlns:p14="http://schemas.microsoft.com/office/powerpoint/2010/main" val="14517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 animBg="1"/>
      <p:bldP spid="34" grpId="0"/>
      <p:bldP spid="35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688C5C-F18A-4259-B714-47D19358F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051" y="1596901"/>
            <a:ext cx="5974714" cy="335941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60D550-DCF4-421B-9952-0EB127C0F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066" y="420493"/>
            <a:ext cx="2001079" cy="470481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12E8C-9B81-4461-8E0A-6F0E44629D23}"/>
              </a:ext>
            </a:extLst>
          </p:cNvPr>
          <p:cNvSpPr txBox="1"/>
          <p:nvPr/>
        </p:nvSpPr>
        <p:spPr>
          <a:xfrm>
            <a:off x="1372607" y="1876223"/>
            <a:ext cx="83147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" panose="020B0502040204020203" pitchFamily="34" charset="0"/>
              </a:rPr>
              <a:t>The Plan of Salvation</a:t>
            </a:r>
            <a:endParaRPr lang="en-US" sz="8800" b="1" dirty="0">
              <a:solidFill>
                <a:schemeClr val="accent3">
                  <a:lumMod val="60000"/>
                  <a:lumOff val="40000"/>
                </a:schemeClr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1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A8EBBD-D55F-4859-8FB0-68F4D84E9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6" y="2754718"/>
            <a:ext cx="9029436" cy="921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Read the following: </a:t>
            </a:r>
            <a:r>
              <a:rPr lang="en-US" dirty="0">
                <a:hlinkClick r:id="rId2"/>
              </a:rPr>
              <a:t>Moses 1:39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16287-5F6E-421B-A81A-BAAE78F8DA4A}"/>
              </a:ext>
            </a:extLst>
          </p:cNvPr>
          <p:cNvSpPr txBox="1"/>
          <p:nvPr/>
        </p:nvSpPr>
        <p:spPr>
          <a:xfrm>
            <a:off x="870856" y="1277257"/>
            <a:ext cx="8882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 SemiBold Condensed" panose="020B0502040204020203" pitchFamily="34" charset="0"/>
              </a:rPr>
              <a:t>Heavenly Father’s Plan of Happiness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F9D98F-05DF-4B29-9A75-A6D745E3D694}"/>
              </a:ext>
            </a:extLst>
          </p:cNvPr>
          <p:cNvSpPr txBox="1"/>
          <p:nvPr/>
        </p:nvSpPr>
        <p:spPr>
          <a:xfrm>
            <a:off x="993913" y="4005943"/>
            <a:ext cx="9124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 of Heavenly Father’s plan is to provide a way for us to receive immortality and eternal life.</a:t>
            </a:r>
          </a:p>
        </p:txBody>
      </p:sp>
    </p:spTree>
    <p:extLst>
      <p:ext uri="{BB962C8B-B14F-4D97-AF65-F5344CB8AC3E}">
        <p14:creationId xmlns:p14="http://schemas.microsoft.com/office/powerpoint/2010/main" val="329769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B37E-C58A-44DA-AEEA-B4FC0CB9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 between immortality and eternal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4878-D733-4851-80B1-DEE4CF73B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854" y="2055582"/>
            <a:ext cx="3236459" cy="462332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b="1" u="sng" dirty="0"/>
              <a:t>Immortality:</a:t>
            </a: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AECB93E9-5FC5-4D02-8DE3-56FE90A05D2E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8B02F-1F02-46F8-BD44-FACDCBC0699C}"/>
              </a:ext>
            </a:extLst>
          </p:cNvPr>
          <p:cNvSpPr txBox="1"/>
          <p:nvPr/>
        </p:nvSpPr>
        <p:spPr>
          <a:xfrm>
            <a:off x="5754913" y="205558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u="sng" dirty="0"/>
              <a:t>Eternal life:</a:t>
            </a:r>
          </a:p>
          <a:p>
            <a:endParaRPr lang="en-US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08C99E-A2C8-4B0D-A35B-D2150056FC85}"/>
              </a:ext>
            </a:extLst>
          </p:cNvPr>
          <p:cNvSpPr txBox="1"/>
          <p:nvPr/>
        </p:nvSpPr>
        <p:spPr>
          <a:xfrm>
            <a:off x="1400854" y="3008243"/>
            <a:ext cx="28492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Is living forever in a resurrected state; through the Atonement of Jesus Christ, everyone will receive this gift.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17ABD-21A1-493E-84B2-889FD905C7D8}"/>
              </a:ext>
            </a:extLst>
          </p:cNvPr>
          <p:cNvSpPr txBox="1"/>
          <p:nvPr/>
        </p:nvSpPr>
        <p:spPr>
          <a:xfrm>
            <a:off x="5754912" y="2980609"/>
            <a:ext cx="28492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Is living in God’s presence forever with our families; this gift is also available through the Atonement of Jesus Christ, </a:t>
            </a:r>
            <a:r>
              <a:rPr lang="en-US" b="1" i="1" dirty="0">
                <a:solidFill>
                  <a:schemeClr val="tx1">
                    <a:lumMod val="95000"/>
                  </a:schemeClr>
                </a:solidFill>
              </a:rPr>
              <a:t>but only to those who obey the laws and ordinances of the gospel.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7647-6958-48C9-95D0-DAECACDE8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229" y="2296967"/>
            <a:ext cx="8663541" cy="2264066"/>
          </a:xfrm>
        </p:spPr>
        <p:txBody>
          <a:bodyPr/>
          <a:lstStyle/>
          <a:p>
            <a:pPr algn="ctr"/>
            <a:r>
              <a:rPr lang="en-US" sz="4000" dirty="0"/>
              <a:t>What are some of the blessings given to those who receive eternal life?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93D93FA0-74FA-4BFB-97B0-E4ABE260286A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48103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05CD-0B1F-46C8-8CE1-93390D1B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825" y="1115795"/>
            <a:ext cx="5424846" cy="1230308"/>
          </a:xfrm>
        </p:spPr>
        <p:txBody>
          <a:bodyPr/>
          <a:lstStyle/>
          <a:p>
            <a:r>
              <a:rPr lang="en-US" sz="4400" b="1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" panose="020B0502040204020203" pitchFamily="34" charset="0"/>
              </a:rPr>
              <a:t>The Plan of Salvation</a:t>
            </a:r>
            <a:b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Light" panose="020B0502040204020203" pitchFamily="34" charset="0"/>
              </a:rPr>
            </a:br>
            <a:endParaRPr lang="en-US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7D2B18D4-7734-4245-B71D-99FAAB5D5EA2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9B62C5-2A12-4647-9188-887552A3DC52}"/>
              </a:ext>
            </a:extLst>
          </p:cNvPr>
          <p:cNvSpPr/>
          <p:nvPr/>
        </p:nvSpPr>
        <p:spPr>
          <a:xfrm>
            <a:off x="1298712" y="2219522"/>
            <a:ext cx="8327073" cy="3180522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50800" dir="4620000" algn="ctr" rotWithShape="0">
                  <a:srgbClr val="92D050"/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07F5A5-FDBE-4BBE-947B-11CBA10FEBB8}"/>
              </a:ext>
            </a:extLst>
          </p:cNvPr>
          <p:cNvSpPr/>
          <p:nvPr/>
        </p:nvSpPr>
        <p:spPr>
          <a:xfrm>
            <a:off x="1431234" y="3012671"/>
            <a:ext cx="1683026" cy="1577009"/>
          </a:xfrm>
          <a:prstGeom prst="ellipse">
            <a:avLst/>
          </a:prstGeom>
          <a:ln w="57150"/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E7760-AE7F-4F09-AD75-06192D42B9B3}"/>
              </a:ext>
            </a:extLst>
          </p:cNvPr>
          <p:cNvSpPr txBox="1"/>
          <p:nvPr/>
        </p:nvSpPr>
        <p:spPr>
          <a:xfrm>
            <a:off x="1616764" y="3486617"/>
            <a:ext cx="131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Pre- Earth Life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EBCAEF9-A822-4B05-A0F8-5DF77119FC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05911" y="3570342"/>
            <a:ext cx="272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</a:rPr>
              <a:t>The Presence of God</a:t>
            </a:r>
          </a:p>
        </p:txBody>
      </p:sp>
    </p:spTree>
    <p:extLst>
      <p:ext uri="{BB962C8B-B14F-4D97-AF65-F5344CB8AC3E}">
        <p14:creationId xmlns:p14="http://schemas.microsoft.com/office/powerpoint/2010/main" val="142912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FFA3-58E5-4140-9C1C-3EE950D9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28" y="892315"/>
            <a:ext cx="9404723" cy="1850886"/>
          </a:xfrm>
        </p:spPr>
        <p:txBody>
          <a:bodyPr/>
          <a:lstStyle/>
          <a:p>
            <a:r>
              <a:rPr lang="en-US" sz="3200" dirty="0"/>
              <a:t>There we learned about Heavenly Father’s plan for our happiness and how following that plan would help us fulfill His purposes for us.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96CE26E1-1364-4006-BF13-8AE28D19DC14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C2675-C8FC-4587-9C0F-2F17750E9E32}"/>
              </a:ext>
            </a:extLst>
          </p:cNvPr>
          <p:cNvSpPr txBox="1"/>
          <p:nvPr/>
        </p:nvSpPr>
        <p:spPr>
          <a:xfrm>
            <a:off x="742657" y="2798416"/>
            <a:ext cx="2928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Let´s see: </a:t>
            </a:r>
          </a:p>
          <a:p>
            <a:r>
              <a:rPr lang="en-US" dirty="0">
                <a:hlinkClick r:id="rId2"/>
              </a:rPr>
              <a:t>D&amp;C 138:55-56</a:t>
            </a:r>
            <a:endParaRPr lang="en-US" dirty="0"/>
          </a:p>
          <a:p>
            <a:r>
              <a:rPr lang="en-US" dirty="0">
                <a:hlinkClick r:id="rId3"/>
              </a:rPr>
              <a:t>Abraham 3:22-28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08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>
            <a:extLst>
              <a:ext uri="{FF2B5EF4-FFF2-40B4-BE49-F238E27FC236}">
                <a16:creationId xmlns:a16="http://schemas.microsoft.com/office/drawing/2014/main" id="{DBB3373D-6EBB-4973-B091-7E1810A15337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ED319-D137-4B88-B72D-6DE8A20A8285}"/>
              </a:ext>
            </a:extLst>
          </p:cNvPr>
          <p:cNvSpPr txBox="1"/>
          <p:nvPr/>
        </p:nvSpPr>
        <p:spPr>
          <a:xfrm>
            <a:off x="1391478" y="1601210"/>
            <a:ext cx="67453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 the pre-earth life, what did Heavenly Father present to us to help us receive immortality and eternal life?</a:t>
            </a:r>
          </a:p>
          <a:p>
            <a:endParaRPr lang="en-US" dirty="0"/>
          </a:p>
          <a:p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E0DFE0-F67A-4959-B4D3-01BF967E7E04}"/>
              </a:ext>
            </a:extLst>
          </p:cNvPr>
          <p:cNvSpPr txBox="1"/>
          <p:nvPr/>
        </p:nvSpPr>
        <p:spPr>
          <a:xfrm>
            <a:off x="1444487" y="3779463"/>
            <a:ext cx="6692348" cy="64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How were we different from our Heavenly Father in the pre-earth life?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485B4C-C44D-41A3-9957-078C9ED73C51}"/>
              </a:ext>
            </a:extLst>
          </p:cNvPr>
          <p:cNvSpPr txBox="1"/>
          <p:nvPr/>
        </p:nvSpPr>
        <p:spPr>
          <a:xfrm>
            <a:off x="1683026" y="2451652"/>
            <a:ext cx="6453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He had a perfected body and character. We did not.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38672-A128-4678-A5A3-487D430906AE}"/>
              </a:ext>
            </a:extLst>
          </p:cNvPr>
          <p:cNvSpPr txBox="1"/>
          <p:nvPr/>
        </p:nvSpPr>
        <p:spPr>
          <a:xfrm>
            <a:off x="1152939" y="4668080"/>
            <a:ext cx="669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The plan of salvation.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C2F358-5C36-4799-9276-9E1637BDEC10}"/>
              </a:ext>
            </a:extLst>
          </p:cNvPr>
          <p:cNvSpPr txBox="1"/>
          <p:nvPr/>
        </p:nvSpPr>
        <p:spPr>
          <a:xfrm>
            <a:off x="3933055" y="715619"/>
            <a:ext cx="293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Questions: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99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E7A21691-7D0D-44D9-AA59-44BA44158941}"/>
              </a:ext>
            </a:extLst>
          </p:cNvPr>
          <p:cNvSpPr txBox="1">
            <a:spLocks/>
          </p:cNvSpPr>
          <p:nvPr/>
        </p:nvSpPr>
        <p:spPr>
          <a:xfrm>
            <a:off x="9625785" y="421833"/>
            <a:ext cx="2001079" cy="47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763B27-1B67-4C86-9745-8F29054F93B3}"/>
              </a:ext>
            </a:extLst>
          </p:cNvPr>
          <p:cNvSpPr/>
          <p:nvPr/>
        </p:nvSpPr>
        <p:spPr>
          <a:xfrm>
            <a:off x="806086" y="849244"/>
            <a:ext cx="4906107" cy="1931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1984AD-4B5E-415E-BFAC-C19EBE72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36" y="41919"/>
            <a:ext cx="5424846" cy="1230308"/>
          </a:xfrm>
        </p:spPr>
        <p:txBody>
          <a:bodyPr/>
          <a:lstStyle/>
          <a:p>
            <a:r>
              <a:rPr lang="en-US" sz="4400" b="1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" panose="020B0502040204020203" pitchFamily="34" charset="0"/>
              </a:rPr>
              <a:t>The Plan of Salvation</a:t>
            </a:r>
            <a:b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Light" panose="020B0502040204020203" pitchFamily="34" charset="0"/>
              </a:rPr>
            </a:b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31479B2-0175-414F-BC8B-DFD0D3BDE0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12703" y="1617887"/>
            <a:ext cx="272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Bahnschrift SemiCondensed" panose="020B0502040204020203" pitchFamily="34" charset="0"/>
              </a:rPr>
              <a:t>The presence of God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4FE6BB-45CE-430E-ADDE-ED7AB2F89677}"/>
              </a:ext>
            </a:extLst>
          </p:cNvPr>
          <p:cNvSpPr/>
          <p:nvPr/>
        </p:nvSpPr>
        <p:spPr>
          <a:xfrm>
            <a:off x="1053412" y="1227343"/>
            <a:ext cx="1311965" cy="119351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85D07-279B-4F67-8FA4-B28B47F23624}"/>
              </a:ext>
            </a:extLst>
          </p:cNvPr>
          <p:cNvSpPr txBox="1"/>
          <p:nvPr/>
        </p:nvSpPr>
        <p:spPr>
          <a:xfrm>
            <a:off x="1068826" y="1568623"/>
            <a:ext cx="128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Pre- Earth Life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2DE7D4-17A9-4CC5-A962-C7C4DB60989D}"/>
              </a:ext>
            </a:extLst>
          </p:cNvPr>
          <p:cNvSpPr/>
          <p:nvPr/>
        </p:nvSpPr>
        <p:spPr>
          <a:xfrm>
            <a:off x="806086" y="3936999"/>
            <a:ext cx="4906107" cy="1931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0B21B5-813F-4802-B19A-3F048090A8E5}"/>
              </a:ext>
            </a:extLst>
          </p:cNvPr>
          <p:cNvSpPr/>
          <p:nvPr/>
        </p:nvSpPr>
        <p:spPr>
          <a:xfrm>
            <a:off x="1068826" y="4494783"/>
            <a:ext cx="1449087" cy="7836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Mortality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B51891F-1C30-421A-B28F-5492A16C5C61}"/>
              </a:ext>
            </a:extLst>
          </p:cNvPr>
          <p:cNvSpPr/>
          <p:nvPr/>
        </p:nvSpPr>
        <p:spPr>
          <a:xfrm>
            <a:off x="1604524" y="2498082"/>
            <a:ext cx="211024" cy="193188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FAFDBC-A567-4C5F-837C-613EA406D8CA}"/>
              </a:ext>
            </a:extLst>
          </p:cNvPr>
          <p:cNvSpPr txBox="1"/>
          <p:nvPr/>
        </p:nvSpPr>
        <p:spPr>
          <a:xfrm>
            <a:off x="6096000" y="3008193"/>
            <a:ext cx="528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we need to leave God’s presence in order to become more like Him?</a:t>
            </a:r>
          </a:p>
        </p:txBody>
      </p:sp>
    </p:spTree>
    <p:extLst>
      <p:ext uri="{BB962C8B-B14F-4D97-AF65-F5344CB8AC3E}">
        <p14:creationId xmlns:p14="http://schemas.microsoft.com/office/powerpoint/2010/main" val="128763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  <p:bldP spid="10" grpId="0" animBg="1"/>
      <p:bldP spid="11" grpId="0"/>
      <p:bldP spid="13" grpId="0" animBg="1"/>
      <p:bldP spid="15" grpId="0" animBg="1"/>
      <p:bldP spid="12" grpId="0" animBg="1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594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Bahnschrift SemiBold Condensed</vt:lpstr>
      <vt:lpstr>Bahnschrift SemiBold SemiConden</vt:lpstr>
      <vt:lpstr>Bahnschrift SemiCondensed</vt:lpstr>
      <vt:lpstr>Bahnschrift SemiLight</vt:lpstr>
      <vt:lpstr>Calibri</vt:lpstr>
      <vt:lpstr>Century Gothic</vt:lpstr>
      <vt:lpstr>Wingdings</vt:lpstr>
      <vt:lpstr>Wingdings 3</vt:lpstr>
      <vt:lpstr>Ion</vt:lpstr>
      <vt:lpstr>PowerPoint Presentation</vt:lpstr>
      <vt:lpstr>   </vt:lpstr>
      <vt:lpstr>PowerPoint Presentation</vt:lpstr>
      <vt:lpstr>What is the difference between immortality and eternal life?</vt:lpstr>
      <vt:lpstr>What are some of the blessings given to those who receive eternal life?</vt:lpstr>
      <vt:lpstr>The Plan of Salvation </vt:lpstr>
      <vt:lpstr>There we learned about Heavenly Father’s plan for our happiness and how following that plan would help us fulfill His purposes for us.</vt:lpstr>
      <vt:lpstr>PowerPoint Presentation</vt:lpstr>
      <vt:lpstr>The Plan of Salvation </vt:lpstr>
      <vt:lpstr>PowerPoint Presentation</vt:lpstr>
      <vt:lpstr>PowerPoint Presentation</vt:lpstr>
      <vt:lpstr>PowerPoint Presentation</vt:lpstr>
      <vt:lpstr>The Plan of Salvation </vt:lpstr>
      <vt:lpstr>According to these verses, why does sin prevent us from becoming like Heavenly Father and receiving eternal life? </vt:lpstr>
      <vt:lpstr>D&amp;C 18:22–23   D&amp;C 25:13,15</vt:lpstr>
      <vt:lpstr>The Plan of Salvation </vt:lpstr>
      <vt:lpstr>D&amp;C 93:33-34  D&amp;C 130:22</vt:lpstr>
      <vt:lpstr>The Plan of Salvation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Ronald Esquerra</cp:lastModifiedBy>
  <cp:revision>119</cp:revision>
  <dcterms:created xsi:type="dcterms:W3CDTF">2018-08-29T04:26:39Z</dcterms:created>
  <dcterms:modified xsi:type="dcterms:W3CDTF">2018-09-08T01:14:56Z</dcterms:modified>
</cp:coreProperties>
</file>