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8/25/2017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2.xml"/><Relationship Id="rId1" Type="http://schemas.openxmlformats.org/officeDocument/2006/relationships/vmlDrawing" Target="../drawings/vmlDrawing2.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431636" y="288530"/>
            <a:ext cx="3682053" cy="1569660"/>
          </a:xfrm>
          <a:prstGeom prst="rect">
            <a:avLst/>
          </a:prstGeom>
          <a:noFill/>
        </p:spPr>
        <p:txBody>
          <a:bodyPr wrap="square" lIns="91440" tIns="45720" rIns="91440" bIns="45720">
            <a:spAutoFit/>
          </a:bodyPr>
          <a:lstStyle/>
          <a:p>
            <a:pPr algn="ctr"/>
            <a:r>
              <a:rPr lang="es-ES" sz="96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Hope</a:t>
            </a:r>
            <a:endParaRPr lang="es-ES" sz="9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ángulo 5"/>
          <p:cNvSpPr/>
          <p:nvPr/>
        </p:nvSpPr>
        <p:spPr>
          <a:xfrm>
            <a:off x="490701" y="2178144"/>
            <a:ext cx="6579800" cy="1631216"/>
          </a:xfrm>
          <a:prstGeom prst="rect">
            <a:avLst/>
          </a:prstGeom>
        </p:spPr>
        <p:txBody>
          <a:bodyPr wrap="square">
            <a:spAutoFit/>
          </a:bodyPr>
          <a:lstStyle/>
          <a:p>
            <a:pPr algn="just"/>
            <a:r>
              <a:rPr lang="en-US" sz="2000" dirty="0"/>
              <a:t>Hope is an abiding trust that the Lord will fulfill His promises to you. It is manifest in confidence, optimism, enthusiasm, and patient perseverance. It is believing and expecting that something will occur. </a:t>
            </a:r>
            <a:endParaRPr lang="es-MX" sz="2000"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3689" y="2514500"/>
            <a:ext cx="3044646" cy="4080453"/>
          </a:xfrm>
          <a:prstGeom prst="rect">
            <a:avLst/>
          </a:prstGeom>
        </p:spPr>
      </p:pic>
    </p:spTree>
    <p:extLst>
      <p:ext uri="{BB962C8B-B14F-4D97-AF65-F5344CB8AC3E}">
        <p14:creationId xmlns:p14="http://schemas.microsoft.com/office/powerpoint/2010/main" val="2844115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45713" y="787431"/>
            <a:ext cx="6096000" cy="1754326"/>
          </a:xfrm>
          <a:prstGeom prst="rect">
            <a:avLst/>
          </a:prstGeom>
        </p:spPr>
        <p:txBody>
          <a:bodyPr>
            <a:spAutoFit/>
          </a:bodyPr>
          <a:lstStyle/>
          <a:p>
            <a:pPr algn="just"/>
            <a:r>
              <a:rPr lang="en-US" dirty="0"/>
              <a:t>When you have hope, you work through trials and difficulties with the confidence and assurance that all things will work together for your good. Hope helps you conquer discouragement. The scriptures often describe hope in Jesus Christ as the assurance that you will inherit eternal life in the celestial kingdom.</a:t>
            </a:r>
            <a:endParaRPr lang="es-MX"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6775" y="3135549"/>
            <a:ext cx="4769812" cy="3174093"/>
          </a:xfrm>
          <a:prstGeom prst="rect">
            <a:avLst/>
          </a:prstGeom>
        </p:spPr>
      </p:pic>
    </p:spTree>
    <p:extLst>
      <p:ext uri="{BB962C8B-B14F-4D97-AF65-F5344CB8AC3E}">
        <p14:creationId xmlns:p14="http://schemas.microsoft.com/office/powerpoint/2010/main" val="3268891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1029" name="ShockwaveFlash1" r:id="rId2" imgW="9466200" imgH="5551560"/>
        </mc:Choice>
        <mc:Fallback>
          <p:control name="ShockwaveFlash1" r:id="rId2" imgW="9466200" imgH="5551560">
            <p:pic>
              <p:nvPicPr>
                <p:cNvPr id="5" name="ShockwaveFlash1"/>
                <p:cNvPicPr>
                  <a:picLocks/>
                </p:cNvPicPr>
                <p:nvPr/>
              </p:nvPicPr>
              <p:blipFill>
                <a:blip r:embed="rId4"/>
                <a:stretch>
                  <a:fillRect/>
                </a:stretch>
              </p:blipFill>
              <p:spPr>
                <a:xfrm>
                  <a:off x="824114" y="618185"/>
                  <a:ext cx="9466106" cy="5551175"/>
                </a:xfrm>
                <a:prstGeom prst="rect">
                  <a:avLst/>
                </a:prstGeom>
              </p:spPr>
            </p:pic>
          </p:control>
        </mc:Fallback>
      </mc:AlternateContent>
    </p:controls>
    <p:extLst>
      <p:ext uri="{BB962C8B-B14F-4D97-AF65-F5344CB8AC3E}">
        <p14:creationId xmlns:p14="http://schemas.microsoft.com/office/powerpoint/2010/main" val="383235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457776" y="466859"/>
            <a:ext cx="7790088" cy="3615267"/>
          </a:xfrm>
        </p:spPr>
        <p:txBody>
          <a:bodyPr>
            <a:normAutofit/>
          </a:bodyPr>
          <a:lstStyle/>
          <a:p>
            <a:pPr marL="0" indent="0" algn="just" fontAlgn="base">
              <a:buNone/>
            </a:pPr>
            <a:r>
              <a:rPr lang="en-US" dirty="0">
                <a:solidFill>
                  <a:schemeClr val="tx1"/>
                </a:solidFill>
              </a:rPr>
              <a:t>President James E. Faust taught:</a:t>
            </a:r>
          </a:p>
          <a:p>
            <a:pPr marL="0" indent="0" algn="just" fontAlgn="base">
              <a:buNone/>
            </a:pPr>
            <a:r>
              <a:rPr lang="en-US" dirty="0">
                <a:solidFill>
                  <a:schemeClr val="tx1"/>
                </a:solidFill>
              </a:rPr>
              <a:t>“Being blessed with hope, let us, as disciples, reach out to all who, for whatever reason, have ‘moved away from the hope of the gospel</a:t>
            </a:r>
            <a:r>
              <a:rPr lang="en-US" dirty="0" smtClean="0">
                <a:solidFill>
                  <a:schemeClr val="tx1"/>
                </a:solidFill>
              </a:rPr>
              <a:t>’(</a:t>
            </a:r>
            <a:r>
              <a:rPr lang="en-US" b="1" dirty="0" smtClean="0">
                <a:solidFill>
                  <a:schemeClr val="accent1">
                    <a:lumMod val="50000"/>
                  </a:schemeClr>
                </a:solidFill>
              </a:rPr>
              <a:t>Col. 1:23</a:t>
            </a:r>
            <a:r>
              <a:rPr lang="en-US" dirty="0" smtClean="0">
                <a:solidFill>
                  <a:schemeClr val="tx1"/>
                </a:solidFill>
              </a:rPr>
              <a:t>). </a:t>
            </a:r>
            <a:r>
              <a:rPr lang="en-US" dirty="0">
                <a:solidFill>
                  <a:schemeClr val="tx1"/>
                </a:solidFill>
              </a:rPr>
              <a:t>Let us reach to lift hands which hang hopelessly down.”</a:t>
            </a:r>
          </a:p>
          <a:p>
            <a:pPr marL="0" indent="0" algn="just" fontAlgn="base">
              <a:buNone/>
            </a:pPr>
            <a:r>
              <a:rPr lang="en-US" dirty="0">
                <a:solidFill>
                  <a:schemeClr val="tx1"/>
                </a:solidFill>
              </a:rPr>
              <a:t>–Elder Neal A. Maxwell</a:t>
            </a:r>
          </a:p>
          <a:p>
            <a:pPr marL="0" indent="0" algn="just" fontAlgn="base">
              <a:buNone/>
            </a:pPr>
            <a:r>
              <a:rPr lang="en-US" dirty="0">
                <a:solidFill>
                  <a:schemeClr val="tx1"/>
                </a:solidFill>
              </a:rPr>
              <a:t>“Brightness of Hope,” </a:t>
            </a:r>
            <a:r>
              <a:rPr lang="en-US" i="1" dirty="0">
                <a:solidFill>
                  <a:schemeClr val="tx1"/>
                </a:solidFill>
              </a:rPr>
              <a:t>Ensign,</a:t>
            </a:r>
            <a:r>
              <a:rPr lang="en-US" dirty="0">
                <a:solidFill>
                  <a:schemeClr val="tx1"/>
                </a:solidFill>
              </a:rPr>
              <a:t> Nov. 1994, 36</a:t>
            </a:r>
          </a:p>
          <a:p>
            <a:pPr marL="0" indent="0">
              <a:buNone/>
            </a:pPr>
            <a:endParaRPr lang="es-MX" dirty="0"/>
          </a:p>
        </p:txBody>
      </p:sp>
      <p:sp>
        <p:nvSpPr>
          <p:cNvPr id="4" name="Marcador de contenido 3"/>
          <p:cNvSpPr>
            <a:spLocks noGrp="1"/>
          </p:cNvSpPr>
          <p:nvPr>
            <p:ph sz="half" idx="2"/>
          </p:nvPr>
        </p:nvSpPr>
        <p:spPr>
          <a:xfrm>
            <a:off x="4352820" y="4082126"/>
            <a:ext cx="5769974" cy="1906550"/>
          </a:xfrm>
        </p:spPr>
        <p:txBody>
          <a:bodyPr>
            <a:normAutofit/>
          </a:bodyPr>
          <a:lstStyle/>
          <a:p>
            <a:pPr marL="0" indent="0" algn="just" fontAlgn="base">
              <a:buNone/>
            </a:pPr>
            <a:r>
              <a:rPr lang="en-US" dirty="0">
                <a:solidFill>
                  <a:schemeClr val="tx1"/>
                </a:solidFill>
              </a:rPr>
              <a:t>“Hope is the anchor of our souls. …</a:t>
            </a:r>
          </a:p>
          <a:p>
            <a:pPr marL="0" indent="0" algn="just" fontAlgn="base">
              <a:buNone/>
            </a:pPr>
            <a:r>
              <a:rPr lang="en-US" dirty="0">
                <a:solidFill>
                  <a:schemeClr val="tx1"/>
                </a:solidFill>
              </a:rPr>
              <a:t>“Hope is trust in God’s promises, faith that if we act now, the desired blessings will be fulfilled in the future. </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546831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69800" y="518979"/>
            <a:ext cx="10557546" cy="1200329"/>
          </a:xfrm>
          <a:prstGeom prst="rect">
            <a:avLst/>
          </a:prstGeom>
        </p:spPr>
        <p:txBody>
          <a:bodyPr wrap="square">
            <a:spAutoFit/>
          </a:bodyPr>
          <a:lstStyle/>
          <a:p>
            <a:pPr algn="just"/>
            <a:r>
              <a:rPr lang="en-US" sz="2400" dirty="0"/>
              <a:t>“The unfailing source of our hope is that we are sons and daughters of God and that His Son, the Lord Jesus Christ, saved us from death” (“Hope, an Anchor of the Soul,” </a:t>
            </a:r>
            <a:r>
              <a:rPr lang="en-US" sz="2400" i="1" dirty="0"/>
              <a:t>Ensign,</a:t>
            </a:r>
            <a:r>
              <a:rPr lang="en-US" sz="2400" dirty="0"/>
              <a:t> Nov. 1999, 59–60).</a:t>
            </a:r>
            <a:endParaRPr lang="es-MX" sz="2400" dirty="0"/>
          </a:p>
        </p:txBody>
      </p:sp>
    </p:spTree>
    <p:controls>
      <mc:AlternateContent xmlns:mc="http://schemas.openxmlformats.org/markup-compatibility/2006">
        <mc:Choice xmlns:v="urn:schemas-microsoft-com:vml" Requires="v">
          <p:control spid="2052" name="ShockwaveFlash1" r:id="rId2" imgW="9632880" imgH="4572000"/>
        </mc:Choice>
        <mc:Fallback>
          <p:control name="ShockwaveFlash1" r:id="rId2" imgW="9632880" imgH="4572000">
            <p:pic>
              <p:nvPicPr>
                <p:cNvPr id="4" name="ShockwaveFlash1"/>
                <p:cNvPicPr>
                  <a:picLocks/>
                </p:cNvPicPr>
                <p:nvPr/>
              </p:nvPicPr>
              <p:blipFill>
                <a:blip r:embed="rId4"/>
                <a:stretch>
                  <a:fillRect/>
                </a:stretch>
              </p:blipFill>
              <p:spPr>
                <a:xfrm>
                  <a:off x="876300" y="2060575"/>
                  <a:ext cx="9632950" cy="4572000"/>
                </a:xfrm>
                <a:prstGeom prst="rect">
                  <a:avLst/>
                </a:prstGeom>
              </p:spPr>
            </p:pic>
          </p:control>
        </mc:Fallback>
      </mc:AlternateContent>
    </p:controls>
    <p:extLst>
      <p:ext uri="{BB962C8B-B14F-4D97-AF65-F5344CB8AC3E}">
        <p14:creationId xmlns:p14="http://schemas.microsoft.com/office/powerpoint/2010/main" val="3931670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TotalTime>
  <Words>145</Words>
  <Application>Microsoft Office PowerPoint</Application>
  <PresentationFormat>Panorámica</PresentationFormat>
  <Paragraphs>10</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Century Gothic</vt:lpstr>
      <vt:lpstr>Wingdings 3</vt:lpstr>
      <vt:lpstr>Sector</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Marielny Lobo</dc:creator>
  <cp:lastModifiedBy>Marielny Lobo</cp:lastModifiedBy>
  <cp:revision>4</cp:revision>
  <dcterms:created xsi:type="dcterms:W3CDTF">2017-08-22T14:48:46Z</dcterms:created>
  <dcterms:modified xsi:type="dcterms:W3CDTF">2017-08-25T18:35:10Z</dcterms:modified>
</cp:coreProperties>
</file>