
<file path=[Content_Types].xml><?xml version="1.0" encoding="utf-8"?>
<Types xmlns="http://schemas.openxmlformats.org/package/2006/content-types">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225B1F1C-6AA3-48D0-8A26-43ADB990E792}" type="datetimeFigureOut">
              <a:rPr lang="es-MX" smtClean="0"/>
              <a:t>29/08/2017</a:t>
            </a:fld>
            <a:endParaRPr lang="es-MX"/>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s-MX"/>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5261859E-F4D0-4C5F-A014-C59AE3D121E4}" type="slidenum">
              <a:rPr lang="es-MX" smtClean="0"/>
              <a:t>‹Nº›</a:t>
            </a:fld>
            <a:endParaRPr lang="es-MX"/>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76657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21099886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9864219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22132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3163994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25B1F1C-6AA3-48D0-8A26-43ADB990E792}" type="datetimeFigureOut">
              <a:rPr lang="es-MX" smtClean="0"/>
              <a:t>29/08/2017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905615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225B1F1C-6AA3-48D0-8A26-43ADB990E792}" type="datetimeFigureOut">
              <a:rPr lang="es-MX" smtClean="0"/>
              <a:t>29/08/2017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110663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5B1F1C-6AA3-48D0-8A26-43ADB990E792}" type="datetimeFigureOut">
              <a:rPr lang="es-MX" smtClean="0"/>
              <a:t>29/08/2017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2614900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5B1F1C-6AA3-48D0-8A26-43ADB990E792}" type="datetimeFigureOut">
              <a:rPr lang="es-MX" smtClean="0"/>
              <a:t>29/08/2017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59906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25B1F1C-6AA3-48D0-8A26-43ADB990E792}" type="datetimeFigureOut">
              <a:rPr lang="es-MX" smtClean="0"/>
              <a:t>29/08/2017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3822574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25B1F1C-6AA3-48D0-8A26-43ADB990E792}" type="datetimeFigureOut">
              <a:rPr lang="es-MX" smtClean="0"/>
              <a:t>29/08/2017</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317744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154737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25B1F1C-6AA3-48D0-8A26-43ADB990E792}" type="datetimeFigureOut">
              <a:rPr lang="es-MX" smtClean="0"/>
              <a:t>29/08/2017</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00069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25B1F1C-6AA3-48D0-8A26-43ADB990E792}" type="datetimeFigureOut">
              <a:rPr lang="es-MX" smtClean="0"/>
              <a:t>29/08/2017</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287910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B1F1C-6AA3-48D0-8A26-43ADB990E792}" type="datetimeFigureOut">
              <a:rPr lang="es-MX" smtClean="0"/>
              <a:t>29/08/2017</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615223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425714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25B1F1C-6AA3-48D0-8A26-43ADB990E792}" type="datetimeFigureOut">
              <a:rPr lang="es-MX" smtClean="0"/>
              <a:t>29/08/2017</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261859E-F4D0-4C5F-A014-C59AE3D121E4}" type="slidenum">
              <a:rPr lang="es-MX" smtClean="0"/>
              <a:t>‹Nº›</a:t>
            </a:fld>
            <a:endParaRPr lang="es-MX"/>
          </a:p>
        </p:txBody>
      </p:sp>
    </p:spTree>
    <p:extLst>
      <p:ext uri="{BB962C8B-B14F-4D97-AF65-F5344CB8AC3E}">
        <p14:creationId xmlns:p14="http://schemas.microsoft.com/office/powerpoint/2010/main" val="100777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225B1F1C-6AA3-48D0-8A26-43ADB990E792}" type="datetimeFigureOut">
              <a:rPr lang="es-MX" smtClean="0"/>
              <a:t>29/08/2017</a:t>
            </a:fld>
            <a:endParaRPr lang="es-MX"/>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s-MX"/>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5261859E-F4D0-4C5F-A014-C59AE3D121E4}" type="slidenum">
              <a:rPr lang="es-MX" smtClean="0"/>
              <a:t>‹Nº›</a:t>
            </a:fld>
            <a:endParaRPr lang="es-MX"/>
          </a:p>
        </p:txBody>
      </p:sp>
    </p:spTree>
    <p:extLst>
      <p:ext uri="{BB962C8B-B14F-4D97-AF65-F5344CB8AC3E}">
        <p14:creationId xmlns:p14="http://schemas.microsoft.com/office/powerpoint/2010/main" val="6392263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2.xml"/><Relationship Id="rId1" Type="http://schemas.openxmlformats.org/officeDocument/2006/relationships/vmlDrawing" Target="../drawings/vmlDrawing2.vml"/><Relationship Id="rId4" Type="http://schemas.openxmlformats.org/officeDocument/2006/relationships/image" Target="../media/image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496767" y="497282"/>
            <a:ext cx="5206783" cy="1393730"/>
          </a:xfrm>
        </p:spPr>
        <p:txBody>
          <a:bodyPr>
            <a:noAutofit/>
          </a:bodyPr>
          <a:lstStyle/>
          <a:p>
            <a:r>
              <a:rPr lang="es-MX" sz="9600" dirty="0" err="1" smtClean="0"/>
              <a:t>Patience</a:t>
            </a:r>
            <a:endParaRPr lang="es-MX" sz="9600" dirty="0"/>
          </a:p>
        </p:txBody>
      </p:sp>
      <p:sp>
        <p:nvSpPr>
          <p:cNvPr id="4" name="Rectángulo 3"/>
          <p:cNvSpPr/>
          <p:nvPr/>
        </p:nvSpPr>
        <p:spPr>
          <a:xfrm>
            <a:off x="496767" y="2014093"/>
            <a:ext cx="7126310" cy="707886"/>
          </a:xfrm>
          <a:prstGeom prst="rect">
            <a:avLst/>
          </a:prstGeom>
        </p:spPr>
        <p:txBody>
          <a:bodyPr wrap="square">
            <a:spAutoFit/>
          </a:bodyPr>
          <a:lstStyle/>
          <a:p>
            <a:pPr algn="just"/>
            <a:r>
              <a:rPr lang="en-US" sz="2000" b="0" i="0" dirty="0" smtClean="0">
                <a:effectLst/>
                <a:latin typeface="Mongolian Baiti" panose="03000500000000000000" pitchFamily="66" charset="0"/>
                <a:cs typeface="Mongolian Baiti" panose="03000500000000000000" pitchFamily="66" charset="0"/>
              </a:rPr>
              <a:t>Patience is the capacity to endure delay, trouble, opposition, or suffering without becoming angry, frustrated, or anxious. </a:t>
            </a:r>
            <a:endParaRPr lang="es-MX" sz="2000" dirty="0">
              <a:latin typeface="Mongolian Baiti" panose="03000500000000000000" pitchFamily="66" charset="0"/>
              <a:cs typeface="Mongolian Baiti" panose="03000500000000000000" pitchFamily="66" charset="0"/>
            </a:endParaRPr>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3550" y="2949262"/>
            <a:ext cx="4148263" cy="2323027"/>
          </a:xfrm>
          <a:prstGeom prst="rect">
            <a:avLst/>
          </a:prstGeom>
        </p:spPr>
      </p:pic>
    </p:spTree>
    <p:extLst>
      <p:ext uri="{BB962C8B-B14F-4D97-AF65-F5344CB8AC3E}">
        <p14:creationId xmlns:p14="http://schemas.microsoft.com/office/powerpoint/2010/main" val="42674048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19954" y="887294"/>
            <a:ext cx="7680101" cy="1938992"/>
          </a:xfrm>
          <a:prstGeom prst="rect">
            <a:avLst/>
          </a:prstGeom>
        </p:spPr>
        <p:txBody>
          <a:bodyPr wrap="square">
            <a:spAutoFit/>
          </a:bodyPr>
          <a:lstStyle/>
          <a:p>
            <a:pPr algn="just"/>
            <a:r>
              <a:rPr lang="en-US" sz="2400" dirty="0">
                <a:latin typeface="Mongolian Baiti" panose="03000500000000000000" pitchFamily="66" charset="0"/>
                <a:cs typeface="Mongolian Baiti" panose="03000500000000000000" pitchFamily="66" charset="0"/>
              </a:rPr>
              <a:t>It is the ability to do God’s will and accept His timing. When you are patient, you hold up under pressure and are able to face adversity calmly and hopefully. Patience is related to hope and faith—you must wait for the Lord’s promised blessings to be fulfilled.</a:t>
            </a:r>
            <a:endParaRPr lang="es-MX" sz="2400"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6384" y="2553816"/>
            <a:ext cx="4036252" cy="2857122"/>
          </a:xfrm>
          <a:prstGeom prst="rect">
            <a:avLst/>
          </a:prstGeom>
        </p:spPr>
      </p:pic>
    </p:spTree>
    <p:extLst>
      <p:ext uri="{BB962C8B-B14F-4D97-AF65-F5344CB8AC3E}">
        <p14:creationId xmlns:p14="http://schemas.microsoft.com/office/powerpoint/2010/main" val="227443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32834" y="381850"/>
            <a:ext cx="9959662" cy="1200329"/>
          </a:xfrm>
          <a:prstGeom prst="rect">
            <a:avLst/>
          </a:prstGeom>
        </p:spPr>
        <p:txBody>
          <a:bodyPr wrap="square">
            <a:spAutoFit/>
          </a:bodyPr>
          <a:lstStyle/>
          <a:p>
            <a:pPr algn="just"/>
            <a:r>
              <a:rPr lang="en-US" sz="2400" b="0" i="0" dirty="0" smtClean="0">
                <a:effectLst/>
                <a:latin typeface="Mongolian Baiti" panose="03000500000000000000" pitchFamily="66" charset="0"/>
                <a:cs typeface="Mongolian Baiti" panose="03000500000000000000" pitchFamily="66" charset="0"/>
              </a:rPr>
              <a:t>You need patience in your everyday experiences and relationships, especially with your companion. You must be patient with all people, yourself included, as you work to overcome faults and weaknesses.</a:t>
            </a:r>
            <a:endParaRPr lang="es-MX" sz="2400" dirty="0">
              <a:latin typeface="Mongolian Baiti" panose="03000500000000000000" pitchFamily="66" charset="0"/>
              <a:cs typeface="Mongolian Baiti" panose="03000500000000000000" pitchFamily="66" charset="0"/>
            </a:endParaRPr>
          </a:p>
        </p:txBody>
      </p:sp>
    </p:spTree>
    <p:controls>
      <mc:AlternateContent xmlns:mc="http://schemas.openxmlformats.org/markup-compatibility/2006">
        <mc:Choice xmlns:v="urn:schemas-microsoft-com:vml" Requires="v">
          <p:control spid="1030" name="ShockwaveFlash1" r:id="rId2" imgW="9658440" imgH="3813120"/>
        </mc:Choice>
        <mc:Fallback>
          <p:control name="ShockwaveFlash1" r:id="rId2" imgW="9658440" imgH="3813120">
            <p:pic>
              <p:nvPicPr>
                <p:cNvPr id="5" name="ShockwaveFlash1"/>
                <p:cNvPicPr>
                  <a:picLocks/>
                </p:cNvPicPr>
                <p:nvPr/>
              </p:nvPicPr>
              <p:blipFill>
                <a:blip r:embed="rId4"/>
                <a:stretch>
                  <a:fillRect/>
                </a:stretch>
              </p:blipFill>
              <p:spPr>
                <a:xfrm>
                  <a:off x="1133475" y="1751013"/>
                  <a:ext cx="9658350" cy="3813175"/>
                </a:xfrm>
                <a:prstGeom prst="rect">
                  <a:avLst/>
                </a:prstGeom>
              </p:spPr>
            </p:pic>
          </p:control>
        </mc:Fallback>
      </mc:AlternateContent>
    </p:controls>
    <p:extLst>
      <p:ext uri="{BB962C8B-B14F-4D97-AF65-F5344CB8AC3E}">
        <p14:creationId xmlns:p14="http://schemas.microsoft.com/office/powerpoint/2010/main" val="6677137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15414" y="639222"/>
            <a:ext cx="8658896" cy="3416320"/>
          </a:xfrm>
          <a:prstGeom prst="rect">
            <a:avLst/>
          </a:prstGeom>
        </p:spPr>
        <p:txBody>
          <a:bodyPr wrap="square">
            <a:spAutoFit/>
          </a:bodyPr>
          <a:lstStyle/>
          <a:p>
            <a:pPr algn="just" fontAlgn="base"/>
            <a:r>
              <a:rPr lang="en-US" sz="2400" b="0" i="0" dirty="0" smtClean="0">
                <a:effectLst/>
                <a:latin typeface="Mongolian Baiti" panose="03000500000000000000" pitchFamily="66" charset="0"/>
                <a:cs typeface="Mongolian Baiti" panose="03000500000000000000" pitchFamily="66" charset="0"/>
              </a:rPr>
              <a:t>“Life is full of difficulties, some minor and others of a more serious nature. There seems to be an unending supply of challenges for one and all. Our problem is that we often expect instantaneous solutions to such challenges, forgetting that frequently the heavenly virtue of patience is required.”</a:t>
            </a:r>
          </a:p>
          <a:p>
            <a:pPr algn="just" fontAlgn="base"/>
            <a:endParaRPr lang="en-US" sz="2400" b="0" i="0" dirty="0" smtClean="0">
              <a:effectLst/>
              <a:latin typeface="Mongolian Baiti" panose="03000500000000000000" pitchFamily="66" charset="0"/>
              <a:cs typeface="Mongolian Baiti" panose="03000500000000000000" pitchFamily="66" charset="0"/>
            </a:endParaRPr>
          </a:p>
          <a:p>
            <a:pPr algn="just" fontAlgn="base"/>
            <a:r>
              <a:rPr lang="en-US" sz="2400" b="1" i="0" dirty="0" smtClean="0">
                <a:effectLst/>
                <a:latin typeface="Mongolian Baiti" panose="03000500000000000000" pitchFamily="66" charset="0"/>
                <a:cs typeface="Mongolian Baiti" panose="03000500000000000000" pitchFamily="66" charset="0"/>
              </a:rPr>
              <a:t>–President Thomas S. Monson</a:t>
            </a:r>
          </a:p>
          <a:p>
            <a:pPr algn="just" fontAlgn="base"/>
            <a:endParaRPr lang="en-US" sz="2400" b="1" i="0" dirty="0" smtClean="0">
              <a:effectLst/>
              <a:latin typeface="Mongolian Baiti" panose="03000500000000000000" pitchFamily="66" charset="0"/>
              <a:cs typeface="Mongolian Baiti" panose="03000500000000000000" pitchFamily="66" charset="0"/>
            </a:endParaRPr>
          </a:p>
          <a:p>
            <a:pPr algn="just" fontAlgn="base"/>
            <a:r>
              <a:rPr lang="en-US" sz="2400" b="1" i="0" dirty="0" smtClean="0">
                <a:effectLst/>
                <a:latin typeface="Mongolian Baiti" panose="03000500000000000000" pitchFamily="66" charset="0"/>
                <a:cs typeface="Mongolian Baiti" panose="03000500000000000000" pitchFamily="66" charset="0"/>
              </a:rPr>
              <a:t>“Patience—a Heavenly Virtue,” </a:t>
            </a:r>
            <a:r>
              <a:rPr lang="en-US" sz="2400" b="1" i="1" dirty="0" smtClean="0">
                <a:effectLst/>
                <a:latin typeface="Mongolian Baiti" panose="03000500000000000000" pitchFamily="66" charset="0"/>
                <a:cs typeface="Mongolian Baiti" panose="03000500000000000000" pitchFamily="66" charset="0"/>
              </a:rPr>
              <a:t>Ensign,</a:t>
            </a:r>
            <a:r>
              <a:rPr lang="en-US" sz="2400" b="1" i="0" dirty="0" smtClean="0">
                <a:effectLst/>
                <a:latin typeface="Mongolian Baiti" panose="03000500000000000000" pitchFamily="66" charset="0"/>
                <a:cs typeface="Mongolian Baiti" panose="03000500000000000000" pitchFamily="66" charset="0"/>
              </a:rPr>
              <a:t> Nov. 1995, 59</a:t>
            </a:r>
            <a:endParaRPr lang="en-US" sz="2400" b="1" i="0" dirty="0">
              <a:effectLst/>
              <a:latin typeface="Mongolian Baiti" panose="03000500000000000000" pitchFamily="66" charset="0"/>
              <a:cs typeface="Mongolian Baiti" panose="03000500000000000000" pitchFamily="66" charset="0"/>
            </a:endParaRPr>
          </a:p>
        </p:txBody>
      </p:sp>
    </p:spTree>
    <p:extLst>
      <p:ext uri="{BB962C8B-B14F-4D97-AF65-F5344CB8AC3E}">
        <p14:creationId xmlns:p14="http://schemas.microsoft.com/office/powerpoint/2010/main" val="2854999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ontrols>
      <mc:AlternateContent xmlns:mc="http://schemas.openxmlformats.org/markup-compatibility/2006">
        <mc:Choice xmlns:v="urn:schemas-microsoft-com:vml" Requires="v">
          <p:control spid="2054" name="ShockwaveFlash1" r:id="rId2" imgW="10728360" imgH="4997520"/>
        </mc:Choice>
        <mc:Fallback>
          <p:control name="ShockwaveFlash1" r:id="rId2" imgW="10728360" imgH="4997520">
            <p:pic>
              <p:nvPicPr>
                <p:cNvPr id="2" name="ShockwaveFlash1"/>
                <p:cNvPicPr>
                  <a:picLocks/>
                </p:cNvPicPr>
                <p:nvPr/>
              </p:nvPicPr>
              <p:blipFill>
                <a:blip r:embed="rId4"/>
                <a:stretch>
                  <a:fillRect/>
                </a:stretch>
              </p:blipFill>
              <p:spPr>
                <a:xfrm>
                  <a:off x="489643" y="308646"/>
                  <a:ext cx="10728325" cy="4997450"/>
                </a:xfrm>
                <a:prstGeom prst="rect">
                  <a:avLst/>
                </a:prstGeom>
              </p:spPr>
            </p:pic>
          </p:control>
        </mc:Fallback>
      </mc:AlternateContent>
    </p:controls>
    <p:extLst>
      <p:ext uri="{BB962C8B-B14F-4D97-AF65-F5344CB8AC3E}">
        <p14:creationId xmlns:p14="http://schemas.microsoft.com/office/powerpoint/2010/main" val="19950998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TM03457496[[fn=Parallax]]</Template>
  <TotalTime>26</TotalTime>
  <Words>168</Words>
  <Application>Microsoft Office PowerPoint</Application>
  <PresentationFormat>Panorámica</PresentationFormat>
  <Paragraphs>9</Paragraphs>
  <Slides>5</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5</vt:i4>
      </vt:variant>
    </vt:vector>
  </HeadingPairs>
  <TitlesOfParts>
    <vt:vector size="9" baseType="lpstr">
      <vt:lpstr>Arial</vt:lpstr>
      <vt:lpstr>Impact</vt:lpstr>
      <vt:lpstr>Mongolian Baiti</vt:lpstr>
      <vt:lpstr>Evento principal</vt:lpstr>
      <vt:lpstr>Patience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Patience</dc:title>
  <dc:creator>Marielny Lobo</dc:creator>
  <cp:lastModifiedBy>Marielny Lobo</cp:lastModifiedBy>
  <cp:revision>6</cp:revision>
  <dcterms:created xsi:type="dcterms:W3CDTF">2017-08-22T15:34:33Z</dcterms:created>
  <dcterms:modified xsi:type="dcterms:W3CDTF">2017-08-29T13:16:46Z</dcterms:modified>
</cp:coreProperties>
</file>