
<file path=[Content_Types].xml><?xml version="1.0" encoding="utf-8"?>
<Types xmlns="http://schemas.openxmlformats.org/package/2006/content-types">
  <Default Extension="png" ContentType="image/png"/>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57"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016A266-3F81-44F2-A06F-626BB5C991B5}" type="datetimeFigureOut">
              <a:rPr lang="es-MX" smtClean="0"/>
              <a:t>29/08/2017</a:t>
            </a:fld>
            <a:endParaRPr lang="es-MX"/>
          </a:p>
        </p:txBody>
      </p:sp>
      <p:sp>
        <p:nvSpPr>
          <p:cNvPr id="5" name="Footer Placeholder 4"/>
          <p:cNvSpPr>
            <a:spLocks noGrp="1"/>
          </p:cNvSpPr>
          <p:nvPr>
            <p:ph type="ftr" sz="quarter" idx="11"/>
          </p:nvPr>
        </p:nvSpPr>
        <p:spPr>
          <a:xfrm>
            <a:off x="1371600" y="4323845"/>
            <a:ext cx="6400800" cy="365125"/>
          </a:xfrm>
        </p:spPr>
        <p:txBody>
          <a:bodyPr/>
          <a:lstStyle/>
          <a:p>
            <a:endParaRPr lang="es-MX"/>
          </a:p>
        </p:txBody>
      </p:sp>
      <p:sp>
        <p:nvSpPr>
          <p:cNvPr id="6" name="Slide Number Placeholder 5"/>
          <p:cNvSpPr>
            <a:spLocks noGrp="1"/>
          </p:cNvSpPr>
          <p:nvPr>
            <p:ph type="sldNum" sz="quarter" idx="12"/>
          </p:nvPr>
        </p:nvSpPr>
        <p:spPr>
          <a:xfrm>
            <a:off x="8077200" y="1430866"/>
            <a:ext cx="2743200" cy="365125"/>
          </a:xfrm>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2902137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016A266-3F81-44F2-A06F-626BB5C991B5}"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310987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016A266-3F81-44F2-A06F-626BB5C991B5}" type="datetimeFigureOut">
              <a:rPr lang="es-MX" smtClean="0"/>
              <a:t>29/08/2017</a:t>
            </a:fld>
            <a:endParaRPr lang="es-MX"/>
          </a:p>
        </p:txBody>
      </p:sp>
      <p:sp>
        <p:nvSpPr>
          <p:cNvPr id="6" name="Footer Placeholder 5"/>
          <p:cNvSpPr>
            <a:spLocks noGrp="1"/>
          </p:cNvSpPr>
          <p:nvPr>
            <p:ph type="ftr" sz="quarter" idx="11"/>
          </p:nvPr>
        </p:nvSpPr>
        <p:spPr>
          <a:xfrm>
            <a:off x="685800" y="379941"/>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135481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016A266-3F81-44F2-A06F-626BB5C991B5}" type="datetimeFigureOut">
              <a:rPr lang="es-MX" smtClean="0"/>
              <a:t>29/08/2017</a:t>
            </a:fld>
            <a:endParaRPr lang="es-MX"/>
          </a:p>
        </p:txBody>
      </p:sp>
      <p:sp>
        <p:nvSpPr>
          <p:cNvPr id="6" name="Footer Placeholder 5"/>
          <p:cNvSpPr>
            <a:spLocks noGrp="1"/>
          </p:cNvSpPr>
          <p:nvPr>
            <p:ph type="ftr" sz="quarter" idx="11"/>
          </p:nvPr>
        </p:nvSpPr>
        <p:spPr>
          <a:xfrm>
            <a:off x="685800" y="379941"/>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0AA706FC-94C2-478E-917E-6B1B83511805}" type="slidenum">
              <a:rPr lang="es-MX" smtClean="0"/>
              <a:t>‹Nº›</a:t>
            </a:fld>
            <a:endParaRPr lang="es-MX"/>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1735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016A266-3F81-44F2-A06F-626BB5C991B5}" type="datetimeFigureOut">
              <a:rPr lang="es-MX" smtClean="0"/>
              <a:t>29/08/2017</a:t>
            </a:fld>
            <a:endParaRPr lang="es-MX"/>
          </a:p>
        </p:txBody>
      </p:sp>
      <p:sp>
        <p:nvSpPr>
          <p:cNvPr id="6" name="Footer Placeholder 5"/>
          <p:cNvSpPr>
            <a:spLocks noGrp="1"/>
          </p:cNvSpPr>
          <p:nvPr>
            <p:ph type="ftr" sz="quarter" idx="11"/>
          </p:nvPr>
        </p:nvSpPr>
        <p:spPr>
          <a:xfrm>
            <a:off x="685800" y="378883"/>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2651796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0016A266-3F81-44F2-A06F-626BB5C991B5}" type="datetimeFigureOut">
              <a:rPr lang="es-MX" smtClean="0"/>
              <a:t>29/08/2017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2059445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0016A266-3F81-44F2-A06F-626BB5C991B5}" type="datetimeFigureOut">
              <a:rPr lang="es-MX" smtClean="0"/>
              <a:t>29/08/2017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907196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016A266-3F81-44F2-A06F-626BB5C991B5}"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2946098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016A266-3F81-44F2-A06F-626BB5C991B5}" type="datetimeFigureOut">
              <a:rPr lang="es-MX" smtClean="0"/>
              <a:t>29/08/2017</a:t>
            </a:fld>
            <a:endParaRPr lang="es-MX"/>
          </a:p>
        </p:txBody>
      </p:sp>
      <p:sp>
        <p:nvSpPr>
          <p:cNvPr id="5" name="Footer Placeholder 4"/>
          <p:cNvSpPr>
            <a:spLocks noGrp="1"/>
          </p:cNvSpPr>
          <p:nvPr>
            <p:ph type="ftr" sz="quarter" idx="11"/>
          </p:nvPr>
        </p:nvSpPr>
        <p:spPr>
          <a:xfrm>
            <a:off x="685800" y="381000"/>
            <a:ext cx="6991492" cy="365125"/>
          </a:xfrm>
        </p:spPr>
        <p:txBody>
          <a:bodyPr/>
          <a:lstStyle/>
          <a:p>
            <a:endParaRPr lang="es-MX"/>
          </a:p>
        </p:txBody>
      </p:sp>
      <p:sp>
        <p:nvSpPr>
          <p:cNvPr id="6" name="Slide Number Placeholder 5"/>
          <p:cNvSpPr>
            <a:spLocks noGrp="1"/>
          </p:cNvSpPr>
          <p:nvPr>
            <p:ph type="sldNum" sz="quarter" idx="12"/>
          </p:nvPr>
        </p:nvSpPr>
        <p:spPr>
          <a:xfrm>
            <a:off x="10862452" y="381000"/>
            <a:ext cx="643748" cy="365125"/>
          </a:xfrm>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132023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016A266-3F81-44F2-A06F-626BB5C991B5}" type="datetimeFigureOut">
              <a:rPr lang="es-MX" smtClean="0"/>
              <a:t>29/08/2017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92794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016A266-3F81-44F2-A06F-626BB5C991B5}" type="datetimeFigureOut">
              <a:rPr lang="es-MX" smtClean="0"/>
              <a:t>29/08/2017</a:t>
            </a:fld>
            <a:endParaRPr lang="es-MX"/>
          </a:p>
        </p:txBody>
      </p:sp>
      <p:sp>
        <p:nvSpPr>
          <p:cNvPr id="5" name="Footer Placeholder 4"/>
          <p:cNvSpPr>
            <a:spLocks noGrp="1"/>
          </p:cNvSpPr>
          <p:nvPr>
            <p:ph type="ftr" sz="quarter" idx="11"/>
          </p:nvPr>
        </p:nvSpPr>
        <p:spPr>
          <a:xfrm>
            <a:off x="685800" y="381001"/>
            <a:ext cx="6991492" cy="364065"/>
          </a:xfrm>
        </p:spPr>
        <p:txBody>
          <a:bodyPr/>
          <a:lstStyle/>
          <a:p>
            <a:endParaRPr lang="es-MX"/>
          </a:p>
        </p:txBody>
      </p:sp>
      <p:sp>
        <p:nvSpPr>
          <p:cNvPr id="6" name="Slide Number Placeholder 5"/>
          <p:cNvSpPr>
            <a:spLocks noGrp="1"/>
          </p:cNvSpPr>
          <p:nvPr>
            <p:ph type="sldNum" sz="quarter" idx="12"/>
          </p:nvPr>
        </p:nvSpPr>
        <p:spPr>
          <a:xfrm>
            <a:off x="10862452" y="381000"/>
            <a:ext cx="643748" cy="365125"/>
          </a:xfrm>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28357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016A266-3F81-44F2-A06F-626BB5C991B5}"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417934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016A266-3F81-44F2-A06F-626BB5C991B5}" type="datetimeFigureOut">
              <a:rPr lang="es-MX" smtClean="0"/>
              <a:t>29/08/2017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204973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016A266-3F81-44F2-A06F-626BB5C991B5}" type="datetimeFigureOut">
              <a:rPr lang="es-MX" smtClean="0"/>
              <a:t>29/08/2017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218082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6A266-3F81-44F2-A06F-626BB5C991B5}" type="datetimeFigureOut">
              <a:rPr lang="es-MX" smtClean="0"/>
              <a:t>29/08/2017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204273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016A266-3F81-44F2-A06F-626BB5C991B5}"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40890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016A266-3F81-44F2-A06F-626BB5C991B5}" type="datetimeFigureOut">
              <a:rPr lang="es-MX" smtClean="0"/>
              <a:t>29/08/2017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AA706FC-94C2-478E-917E-6B1B83511805}" type="slidenum">
              <a:rPr lang="es-MX" smtClean="0"/>
              <a:t>‹Nº›</a:t>
            </a:fld>
            <a:endParaRPr lang="es-MX"/>
          </a:p>
        </p:txBody>
      </p:sp>
    </p:spTree>
    <p:extLst>
      <p:ext uri="{BB962C8B-B14F-4D97-AF65-F5344CB8AC3E}">
        <p14:creationId xmlns:p14="http://schemas.microsoft.com/office/powerpoint/2010/main" val="133981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16A266-3F81-44F2-A06F-626BB5C991B5}" type="datetimeFigureOut">
              <a:rPr lang="es-MX" smtClean="0"/>
              <a:t>29/08/2017</a:t>
            </a:fld>
            <a:endParaRPr lang="es-MX"/>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AA706FC-94C2-478E-917E-6B1B83511805}" type="slidenum">
              <a:rPr lang="es-MX" smtClean="0"/>
              <a:t>‹Nº›</a:t>
            </a:fld>
            <a:endParaRPr lang="es-MX"/>
          </a:p>
        </p:txBody>
      </p:sp>
    </p:spTree>
    <p:extLst>
      <p:ext uri="{BB962C8B-B14F-4D97-AF65-F5344CB8AC3E}">
        <p14:creationId xmlns:p14="http://schemas.microsoft.com/office/powerpoint/2010/main" val="287517502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ds.org/scriptures/dc-testament/dc/131.6?lang=eng#5" TargetMode="External"/><Relationship Id="rId2" Type="http://schemas.openxmlformats.org/officeDocument/2006/relationships/hyperlink" Target="https://www.lds.org/scriptures/dc-testament/dc/88.118?lang=eng#117" TargetMode="Externa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www.lds.org/scriptures/bofm/2-ne/4.15-16?lang=eng#14"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490083" y="443076"/>
            <a:ext cx="5264583" cy="1200329"/>
          </a:xfrm>
          <a:prstGeom prst="rect">
            <a:avLst/>
          </a:prstGeom>
          <a:noFill/>
        </p:spPr>
        <p:txBody>
          <a:bodyPr wrap="none" lIns="91440" tIns="45720" rIns="91440" bIns="45720">
            <a:spAutoFit/>
          </a:bodyPr>
          <a:lstStyle/>
          <a:p>
            <a:pPr algn="ctr"/>
            <a:r>
              <a:rPr lang="es-ES" sz="7200" b="1" dirty="0" err="1" smtClean="0">
                <a:ln w="22225">
                  <a:solidFill>
                    <a:schemeClr val="accent2"/>
                  </a:solidFill>
                  <a:prstDash val="solid"/>
                </a:ln>
                <a:solidFill>
                  <a:schemeClr val="accent2">
                    <a:lumMod val="40000"/>
                    <a:lumOff val="60000"/>
                  </a:schemeClr>
                </a:solidFill>
              </a:rPr>
              <a:t>K</a:t>
            </a:r>
            <a:r>
              <a:rPr lang="es-ES" sz="7200" b="1" cap="none" spc="0" dirty="0" err="1" smtClean="0">
                <a:ln w="22225">
                  <a:solidFill>
                    <a:schemeClr val="accent2"/>
                  </a:solidFill>
                  <a:prstDash val="solid"/>
                </a:ln>
                <a:solidFill>
                  <a:schemeClr val="accent2">
                    <a:lumMod val="40000"/>
                    <a:lumOff val="60000"/>
                  </a:schemeClr>
                </a:solidFill>
                <a:effectLst/>
              </a:rPr>
              <a:t>nowledge</a:t>
            </a:r>
            <a:endParaRPr lang="es-ES" sz="7200" b="1" cap="none" spc="0" dirty="0">
              <a:ln w="22225">
                <a:solidFill>
                  <a:schemeClr val="accent2"/>
                </a:solidFill>
                <a:prstDash val="solid"/>
              </a:ln>
              <a:solidFill>
                <a:schemeClr val="accent2">
                  <a:lumMod val="40000"/>
                  <a:lumOff val="60000"/>
                </a:schemeClr>
              </a:solidFill>
              <a:effectLst/>
            </a:endParaRPr>
          </a:p>
        </p:txBody>
      </p:sp>
      <p:sp>
        <p:nvSpPr>
          <p:cNvPr id="5" name="Rectángulo 4"/>
          <p:cNvSpPr/>
          <p:nvPr/>
        </p:nvSpPr>
        <p:spPr>
          <a:xfrm>
            <a:off x="1580616" y="1933445"/>
            <a:ext cx="9174050" cy="1569660"/>
          </a:xfrm>
          <a:prstGeom prst="rect">
            <a:avLst/>
          </a:prstGeom>
        </p:spPr>
        <p:txBody>
          <a:bodyPr wrap="square">
            <a:spAutoFit/>
          </a:bodyPr>
          <a:lstStyle/>
          <a:p>
            <a:pPr algn="just"/>
            <a:r>
              <a:rPr lang="en-US" sz="2400" b="0" i="0" dirty="0" smtClean="0">
                <a:solidFill>
                  <a:srgbClr val="333333"/>
                </a:solidFill>
                <a:effectLst/>
                <a:latin typeface="Mongolian Baiti" panose="03000500000000000000" pitchFamily="66" charset="0"/>
                <a:cs typeface="Mongolian Baiti" panose="03000500000000000000" pitchFamily="66" charset="0"/>
              </a:rPr>
              <a:t>The Lord commanded, “Seek learning, even by study and also by faith” (</a:t>
            </a:r>
            <a:r>
              <a:rPr lang="en-US" sz="2400" b="0" i="0" u="none" strike="noStrike" dirty="0" smtClean="0">
                <a:solidFill>
                  <a:srgbClr val="0091BC"/>
                </a:solidFill>
                <a:effectLst/>
                <a:latin typeface="Mongolian Baiti" panose="03000500000000000000" pitchFamily="66" charset="0"/>
                <a:cs typeface="Mongolian Baiti" panose="03000500000000000000" pitchFamily="66" charset="0"/>
                <a:hlinkClick r:id="rId2"/>
              </a:rPr>
              <a:t>D&amp;C 88:118</a:t>
            </a:r>
            <a:r>
              <a:rPr lang="en-US" sz="2400" b="0" i="0" dirty="0" smtClean="0">
                <a:solidFill>
                  <a:srgbClr val="333333"/>
                </a:solidFill>
                <a:effectLst/>
                <a:latin typeface="Mongolian Baiti" panose="03000500000000000000" pitchFamily="66" charset="0"/>
                <a:cs typeface="Mongolian Baiti" panose="03000500000000000000" pitchFamily="66" charset="0"/>
              </a:rPr>
              <a:t>). He also warned, “It is impossible for a man to be saved in ignorance” (</a:t>
            </a:r>
            <a:r>
              <a:rPr lang="en-US" sz="2400" b="0" i="0" u="none" strike="noStrike" dirty="0" smtClean="0">
                <a:solidFill>
                  <a:srgbClr val="0091BC"/>
                </a:solidFill>
                <a:effectLst/>
                <a:latin typeface="Mongolian Baiti" panose="03000500000000000000" pitchFamily="66" charset="0"/>
                <a:cs typeface="Mongolian Baiti" panose="03000500000000000000" pitchFamily="66" charset="0"/>
                <a:hlinkClick r:id="rId3"/>
              </a:rPr>
              <a:t>D&amp;C 131:6</a:t>
            </a:r>
            <a:r>
              <a:rPr lang="en-US" sz="2400" b="0" i="0" dirty="0" smtClean="0">
                <a:solidFill>
                  <a:srgbClr val="333333"/>
                </a:solidFill>
                <a:effectLst/>
                <a:latin typeface="Mongolian Baiti" panose="03000500000000000000" pitchFamily="66" charset="0"/>
                <a:cs typeface="Mongolian Baiti" panose="03000500000000000000" pitchFamily="66" charset="0"/>
              </a:rPr>
              <a:t>). Seek knowledge, especially spiritual knowledge. </a:t>
            </a:r>
            <a:endParaRPr lang="es-MX" sz="2400" dirty="0">
              <a:latin typeface="Mongolian Baiti" panose="03000500000000000000" pitchFamily="66" charset="0"/>
              <a:cs typeface="Mongolian Baiti" panose="03000500000000000000" pitchFamily="66" charset="0"/>
            </a:endParaRPr>
          </a:p>
        </p:txBody>
      </p:sp>
      <p:pic>
        <p:nvPicPr>
          <p:cNvPr id="2" name="Imagen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9990" y="3324197"/>
            <a:ext cx="4610827" cy="2731757"/>
          </a:xfrm>
          <a:prstGeom prst="rect">
            <a:avLst/>
          </a:prstGeom>
        </p:spPr>
      </p:pic>
    </p:spTree>
    <p:extLst>
      <p:ext uri="{BB962C8B-B14F-4D97-AF65-F5344CB8AC3E}">
        <p14:creationId xmlns:p14="http://schemas.microsoft.com/office/powerpoint/2010/main" val="1441045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89655" y="1119113"/>
            <a:ext cx="9637691" cy="1938992"/>
          </a:xfrm>
          <a:prstGeom prst="rect">
            <a:avLst/>
          </a:prstGeom>
        </p:spPr>
        <p:txBody>
          <a:bodyPr wrap="square">
            <a:spAutoFit/>
          </a:bodyPr>
          <a:lstStyle/>
          <a:p>
            <a:pPr algn="just"/>
            <a:r>
              <a:rPr lang="en-US" sz="2400" dirty="0">
                <a:solidFill>
                  <a:srgbClr val="333333"/>
                </a:solidFill>
                <a:latin typeface="Mongolian Baiti" panose="03000500000000000000" pitchFamily="66" charset="0"/>
                <a:cs typeface="Mongolian Baiti" panose="03000500000000000000" pitchFamily="66" charset="0"/>
              </a:rPr>
              <a:t>Study the scriptures every day, and also study the words of the living prophets. Through study and prayer, seek help for your specific questions, challenges, and opportunities. Give special attention to scripture passages you can use as you teach and as you answer questions about the restored gospel.</a:t>
            </a:r>
            <a:endParaRPr lang="es-MX" sz="2400" dirty="0">
              <a:latin typeface="Mongolian Baiti" panose="03000500000000000000" pitchFamily="66" charset="0"/>
              <a:cs typeface="Mongolian Baiti" panose="03000500000000000000" pitchFamily="66" charset="0"/>
            </a:endParaRPr>
          </a:p>
        </p:txBody>
      </p:sp>
    </p:spTree>
    <p:controls>
      <mc:AlternateContent xmlns:mc="http://schemas.openxmlformats.org/markup-compatibility/2006">
        <mc:Choice xmlns:v="urn:schemas-microsoft-com:vml" Requires="v">
          <p:control spid="2051" name="ShockwaveFlash1" r:id="rId2" imgW="5062680" imgH="3375000"/>
        </mc:Choice>
        <mc:Fallback>
          <p:control name="ShockwaveFlash1" r:id="rId2" imgW="5062680" imgH="3375000">
            <p:pic>
              <p:nvPicPr>
                <p:cNvPr id="5" name="ShockwaveFlash1"/>
                <p:cNvPicPr>
                  <a:picLocks/>
                </p:cNvPicPr>
                <p:nvPr/>
              </p:nvPicPr>
              <p:blipFill>
                <a:blip r:embed="rId4"/>
                <a:stretch>
                  <a:fillRect/>
                </a:stretch>
              </p:blipFill>
              <p:spPr>
                <a:xfrm>
                  <a:off x="4159474" y="2846232"/>
                  <a:ext cx="5061800" cy="3374600"/>
                </a:xfrm>
                <a:prstGeom prst="rect">
                  <a:avLst/>
                </a:prstGeom>
              </p:spPr>
            </p:pic>
          </p:control>
        </mc:Fallback>
      </mc:AlternateContent>
    </p:controls>
    <p:extLst>
      <p:ext uri="{BB962C8B-B14F-4D97-AF65-F5344CB8AC3E}">
        <p14:creationId xmlns:p14="http://schemas.microsoft.com/office/powerpoint/2010/main" val="203670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03289" y="674484"/>
            <a:ext cx="9624812" cy="1569660"/>
          </a:xfrm>
          <a:prstGeom prst="rect">
            <a:avLst/>
          </a:prstGeom>
        </p:spPr>
        <p:txBody>
          <a:bodyPr wrap="square">
            <a:spAutoFit/>
          </a:bodyPr>
          <a:lstStyle/>
          <a:p>
            <a:pPr algn="just"/>
            <a:r>
              <a:rPr lang="en-US" sz="2400" b="0" i="0" dirty="0" smtClean="0">
                <a:solidFill>
                  <a:srgbClr val="333333"/>
                </a:solidFill>
                <a:effectLst/>
                <a:latin typeface="Mongolian Baiti" panose="03000500000000000000" pitchFamily="66" charset="0"/>
                <a:cs typeface="Mongolian Baiti" panose="03000500000000000000" pitchFamily="66" charset="0"/>
              </a:rPr>
              <a:t>Think about how you can apply gospel principles in your life. As you study diligently, prayerfully, and with pure intent, the Holy Ghost will enlighten your mind, teach you, and help you understand the meaning of the scriptures and the teachings of living prophets. </a:t>
            </a:r>
            <a:endParaRPr lang="es-MX" sz="2400" dirty="0">
              <a:latin typeface="Mongolian Baiti" panose="03000500000000000000" pitchFamily="66" charset="0"/>
              <a:cs typeface="Mongolian Baiti" panose="03000500000000000000" pitchFamily="66"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9834" y="2665927"/>
            <a:ext cx="6591722" cy="2989039"/>
          </a:xfrm>
          <a:prstGeom prst="rect">
            <a:avLst/>
          </a:prstGeom>
        </p:spPr>
      </p:pic>
    </p:spTree>
    <p:extLst>
      <p:ext uri="{BB962C8B-B14F-4D97-AF65-F5344CB8AC3E}">
        <p14:creationId xmlns:p14="http://schemas.microsoft.com/office/powerpoint/2010/main" val="2657259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92687" y="1081826"/>
            <a:ext cx="6392214" cy="3046988"/>
          </a:xfrm>
          <a:prstGeom prst="rect">
            <a:avLst/>
          </a:prstGeom>
        </p:spPr>
        <p:txBody>
          <a:bodyPr wrap="square">
            <a:spAutoFit/>
          </a:bodyPr>
          <a:lstStyle/>
          <a:p>
            <a:pPr algn="just"/>
            <a:r>
              <a:rPr lang="en-US" sz="2400" dirty="0">
                <a:solidFill>
                  <a:srgbClr val="333333"/>
                </a:solidFill>
                <a:latin typeface="Mongolian Baiti" panose="03000500000000000000" pitchFamily="66" charset="0"/>
                <a:cs typeface="Mongolian Baiti" panose="03000500000000000000" pitchFamily="66" charset="0"/>
              </a:rPr>
              <a:t>You can also gain knowledge by watching and listening to others, especially Church leaders. Like Nephi, you can say: “My soul </a:t>
            </a:r>
            <a:r>
              <a:rPr lang="en-US" sz="2400" dirty="0" err="1">
                <a:solidFill>
                  <a:srgbClr val="333333"/>
                </a:solidFill>
                <a:latin typeface="Mongolian Baiti" panose="03000500000000000000" pitchFamily="66" charset="0"/>
                <a:cs typeface="Mongolian Baiti" panose="03000500000000000000" pitchFamily="66" charset="0"/>
              </a:rPr>
              <a:t>delighteth</a:t>
            </a:r>
            <a:r>
              <a:rPr lang="en-US" sz="2400" dirty="0">
                <a:solidFill>
                  <a:srgbClr val="333333"/>
                </a:solidFill>
                <a:latin typeface="Mongolian Baiti" panose="03000500000000000000" pitchFamily="66" charset="0"/>
                <a:cs typeface="Mongolian Baiti" panose="03000500000000000000" pitchFamily="66" charset="0"/>
              </a:rPr>
              <a:t> in the scriptures, and my heart </a:t>
            </a:r>
            <a:r>
              <a:rPr lang="en-US" sz="2400" dirty="0" err="1">
                <a:solidFill>
                  <a:srgbClr val="333333"/>
                </a:solidFill>
                <a:latin typeface="Mongolian Baiti" panose="03000500000000000000" pitchFamily="66" charset="0"/>
                <a:cs typeface="Mongolian Baiti" panose="03000500000000000000" pitchFamily="66" charset="0"/>
              </a:rPr>
              <a:t>pondereth</a:t>
            </a:r>
            <a:r>
              <a:rPr lang="en-US" sz="2400" dirty="0">
                <a:solidFill>
                  <a:srgbClr val="333333"/>
                </a:solidFill>
                <a:latin typeface="Mongolian Baiti" panose="03000500000000000000" pitchFamily="66" charset="0"/>
                <a:cs typeface="Mongolian Baiti" panose="03000500000000000000" pitchFamily="66" charset="0"/>
              </a:rPr>
              <a:t> them. … Behold, my soul </a:t>
            </a:r>
            <a:r>
              <a:rPr lang="en-US" sz="2400" dirty="0" err="1">
                <a:solidFill>
                  <a:srgbClr val="333333"/>
                </a:solidFill>
                <a:latin typeface="Mongolian Baiti" panose="03000500000000000000" pitchFamily="66" charset="0"/>
                <a:cs typeface="Mongolian Baiti" panose="03000500000000000000" pitchFamily="66" charset="0"/>
              </a:rPr>
              <a:t>delighteth</a:t>
            </a:r>
            <a:r>
              <a:rPr lang="en-US" sz="2400" dirty="0">
                <a:solidFill>
                  <a:srgbClr val="333333"/>
                </a:solidFill>
                <a:latin typeface="Mongolian Baiti" panose="03000500000000000000" pitchFamily="66" charset="0"/>
                <a:cs typeface="Mongolian Baiti" panose="03000500000000000000" pitchFamily="66" charset="0"/>
              </a:rPr>
              <a:t> in the things of the Lord; and my heart </a:t>
            </a:r>
            <a:r>
              <a:rPr lang="en-US" sz="2400" dirty="0" err="1">
                <a:solidFill>
                  <a:srgbClr val="333333"/>
                </a:solidFill>
                <a:latin typeface="Mongolian Baiti" panose="03000500000000000000" pitchFamily="66" charset="0"/>
                <a:cs typeface="Mongolian Baiti" panose="03000500000000000000" pitchFamily="66" charset="0"/>
              </a:rPr>
              <a:t>pondereth</a:t>
            </a:r>
            <a:r>
              <a:rPr lang="en-US" sz="2400" dirty="0">
                <a:solidFill>
                  <a:srgbClr val="333333"/>
                </a:solidFill>
                <a:latin typeface="Mongolian Baiti" panose="03000500000000000000" pitchFamily="66" charset="0"/>
                <a:cs typeface="Mongolian Baiti" panose="03000500000000000000" pitchFamily="66" charset="0"/>
              </a:rPr>
              <a:t> continually upon the things which I have seen and heard” (</a:t>
            </a:r>
            <a:r>
              <a:rPr lang="en-US" sz="2400" dirty="0">
                <a:solidFill>
                  <a:srgbClr val="0091BC"/>
                </a:solidFill>
                <a:latin typeface="Mongolian Baiti" panose="03000500000000000000" pitchFamily="66" charset="0"/>
                <a:cs typeface="Mongolian Baiti" panose="03000500000000000000" pitchFamily="66" charset="0"/>
                <a:hlinkClick r:id="rId2"/>
              </a:rPr>
              <a:t>2 Nephi 4:15–16</a:t>
            </a:r>
            <a:r>
              <a:rPr lang="en-US" sz="2400" dirty="0">
                <a:solidFill>
                  <a:srgbClr val="333333"/>
                </a:solidFill>
                <a:latin typeface="Mongolian Baiti" panose="03000500000000000000" pitchFamily="66" charset="0"/>
                <a:cs typeface="Mongolian Baiti" panose="03000500000000000000" pitchFamily="66" charset="0"/>
              </a:rPr>
              <a:t>).</a:t>
            </a:r>
            <a:endParaRPr lang="es-MX" sz="2400" dirty="0">
              <a:latin typeface="Mongolian Baiti" panose="03000500000000000000" pitchFamily="66" charset="0"/>
              <a:cs typeface="Mongolian Baiti" panose="03000500000000000000" pitchFamily="66" charset="0"/>
            </a:endParaRPr>
          </a:p>
        </p:txBody>
      </p:sp>
    </p:spTree>
    <p:extLst>
      <p:ext uri="{BB962C8B-B14F-4D97-AF65-F5344CB8AC3E}">
        <p14:creationId xmlns:p14="http://schemas.microsoft.com/office/powerpoint/2010/main" val="4294713325"/>
      </p:ext>
    </p:extLst>
  </p:cSld>
  <p:clrMapOvr>
    <a:masterClrMapping/>
  </p:clrMapOvr>
</p:sld>
</file>

<file path=ppt/theme/theme1.xml><?xml version="1.0" encoding="utf-8"?>
<a:theme xmlns:a="http://schemas.openxmlformats.org/drawingml/2006/main" name="Estela de condensación">
  <a:themeElements>
    <a:clrScheme name="Estela de condensación">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Estela de condensació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tela de condensació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TM04033937[[fn=Estela de condensación]]</Template>
  <TotalTime>454</TotalTime>
  <Words>222</Words>
  <Application>Microsoft Office PowerPoint</Application>
  <PresentationFormat>Panorámica</PresentationFormat>
  <Paragraphs>5</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Century Gothic</vt:lpstr>
      <vt:lpstr>Mongolian Baiti</vt:lpstr>
      <vt:lpstr>Estela de condensación</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Marielny Lobo</dc:creator>
  <cp:lastModifiedBy>Marielny Lobo</cp:lastModifiedBy>
  <cp:revision>10</cp:revision>
  <dcterms:created xsi:type="dcterms:W3CDTF">2017-08-22T15:25:39Z</dcterms:created>
  <dcterms:modified xsi:type="dcterms:W3CDTF">2017-08-29T13:05:03Z</dcterms:modified>
</cp:coreProperties>
</file>