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ormon.org/beliefs/commandment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scriptures/nt/matt/22.36-39?lang=eng#35"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hyperlink" Target="https://www.lds.org/scriptures/bofm/moro/7.47?lang=eng#4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lds.org/scriptures/bofm/moro/7.48?lang=eng#47"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41886" y="159740"/>
            <a:ext cx="8313494" cy="1323439"/>
          </a:xfrm>
          <a:prstGeom prst="rect">
            <a:avLst/>
          </a:prstGeom>
          <a:noFill/>
        </p:spPr>
        <p:txBody>
          <a:bodyPr wrap="none" lIns="91440" tIns="45720" rIns="91440" bIns="45720">
            <a:spAutoFit/>
          </a:bodyPr>
          <a:lstStyle/>
          <a:p>
            <a:pPr algn="ctr"/>
            <a:r>
              <a:rPr lang="es-ES" sz="8000" b="1" dirty="0" err="1">
                <a:ln w="22225">
                  <a:solidFill>
                    <a:schemeClr val="accent2"/>
                  </a:solidFill>
                  <a:prstDash val="solid"/>
                </a:ln>
                <a:solidFill>
                  <a:schemeClr val="accent2">
                    <a:lumMod val="40000"/>
                    <a:lumOff val="60000"/>
                  </a:schemeClr>
                </a:solidFill>
              </a:rPr>
              <a:t>C</a:t>
            </a:r>
            <a:r>
              <a:rPr lang="es-ES" sz="8000" b="1" cap="none" spc="0" dirty="0" err="1" smtClean="0">
                <a:ln w="22225">
                  <a:solidFill>
                    <a:schemeClr val="accent2"/>
                  </a:solidFill>
                  <a:prstDash val="solid"/>
                </a:ln>
                <a:solidFill>
                  <a:schemeClr val="accent2">
                    <a:lumMod val="40000"/>
                    <a:lumOff val="60000"/>
                  </a:schemeClr>
                </a:solidFill>
                <a:effectLst/>
              </a:rPr>
              <a:t>harity</a:t>
            </a:r>
            <a:r>
              <a:rPr lang="es-ES" sz="8000" b="1" cap="none" spc="0" dirty="0" smtClean="0">
                <a:ln w="22225">
                  <a:solidFill>
                    <a:schemeClr val="accent2"/>
                  </a:solidFill>
                  <a:prstDash val="solid"/>
                </a:ln>
                <a:solidFill>
                  <a:schemeClr val="accent2">
                    <a:lumMod val="40000"/>
                    <a:lumOff val="60000"/>
                  </a:schemeClr>
                </a:solidFill>
                <a:effectLst/>
              </a:rPr>
              <a:t> and </a:t>
            </a:r>
            <a:r>
              <a:rPr lang="es-ES" sz="8000" b="1" cap="none" spc="0" dirty="0" err="1" smtClean="0">
                <a:ln w="22225">
                  <a:solidFill>
                    <a:schemeClr val="accent2"/>
                  </a:solidFill>
                  <a:prstDash val="solid"/>
                </a:ln>
                <a:solidFill>
                  <a:schemeClr val="accent2">
                    <a:lumMod val="40000"/>
                    <a:lumOff val="60000"/>
                  </a:schemeClr>
                </a:solidFill>
                <a:effectLst/>
              </a:rPr>
              <a:t>Love</a:t>
            </a:r>
            <a:endParaRPr lang="es-ES" sz="8000" b="1" cap="none" spc="0" dirty="0">
              <a:ln w="22225">
                <a:solidFill>
                  <a:schemeClr val="accent2"/>
                </a:solidFill>
                <a:prstDash val="solid"/>
              </a:ln>
              <a:solidFill>
                <a:schemeClr val="accent2">
                  <a:lumMod val="40000"/>
                  <a:lumOff val="60000"/>
                </a:schemeClr>
              </a:solidFill>
              <a:effectLst/>
            </a:endParaRPr>
          </a:p>
        </p:txBody>
      </p:sp>
      <p:sp>
        <p:nvSpPr>
          <p:cNvPr id="5" name="Rectángulo 4"/>
          <p:cNvSpPr/>
          <p:nvPr/>
        </p:nvSpPr>
        <p:spPr>
          <a:xfrm>
            <a:off x="1041886" y="2358655"/>
            <a:ext cx="8076356" cy="2554545"/>
          </a:xfrm>
          <a:prstGeom prst="rect">
            <a:avLst/>
          </a:prstGeom>
        </p:spPr>
        <p:txBody>
          <a:bodyPr wrap="square">
            <a:spAutoFit/>
          </a:bodyPr>
          <a:lstStyle/>
          <a:p>
            <a:pPr algn="just"/>
            <a:r>
              <a:rPr lang="en-US" sz="3200" dirty="0">
                <a:solidFill>
                  <a:srgbClr val="333333"/>
                </a:solidFill>
              </a:rPr>
              <a:t>A man once asked Jesus, “Which is the </a:t>
            </a:r>
            <a:r>
              <a:rPr lang="en-US" sz="3200" dirty="0">
                <a:solidFill>
                  <a:srgbClr val="2F393A"/>
                </a:solidFill>
                <a:hlinkClick r:id="rId2"/>
              </a:rPr>
              <a:t>great commandment</a:t>
            </a:r>
            <a:r>
              <a:rPr lang="en-US" sz="3200" dirty="0">
                <a:solidFill>
                  <a:srgbClr val="333333"/>
                </a:solidFill>
              </a:rPr>
              <a:t> in the law?” Jesus replied: “Thou shalt love the Lord thy God with all thy heart, and with all thy soul, and with all thy mind. </a:t>
            </a:r>
            <a:endParaRPr lang="es-MX" sz="3200" dirty="0"/>
          </a:p>
        </p:txBody>
      </p:sp>
    </p:spTree>
    <p:extLst>
      <p:ext uri="{BB962C8B-B14F-4D97-AF65-F5344CB8AC3E}">
        <p14:creationId xmlns:p14="http://schemas.microsoft.com/office/powerpoint/2010/main" val="1933703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5728" y="2640169"/>
            <a:ext cx="5247203" cy="3491775"/>
          </a:xfrm>
        </p:spPr>
      </p:pic>
      <p:sp>
        <p:nvSpPr>
          <p:cNvPr id="4" name="Rectángulo 3"/>
          <p:cNvSpPr/>
          <p:nvPr/>
        </p:nvSpPr>
        <p:spPr>
          <a:xfrm>
            <a:off x="678287" y="739291"/>
            <a:ext cx="6546760" cy="1200329"/>
          </a:xfrm>
          <a:prstGeom prst="rect">
            <a:avLst/>
          </a:prstGeom>
        </p:spPr>
        <p:txBody>
          <a:bodyPr wrap="square">
            <a:spAutoFit/>
          </a:bodyPr>
          <a:lstStyle/>
          <a:p>
            <a:pPr algn="just"/>
            <a:r>
              <a:rPr lang="en-US" sz="2400" dirty="0">
                <a:solidFill>
                  <a:srgbClr val="333333"/>
                </a:solidFill>
              </a:rPr>
              <a:t>This is the first and great commandment. And the second is like unto it, Thou shalt love thy </a:t>
            </a:r>
            <a:r>
              <a:rPr lang="en-US" sz="2400" dirty="0" err="1">
                <a:solidFill>
                  <a:srgbClr val="333333"/>
                </a:solidFill>
              </a:rPr>
              <a:t>neighbour</a:t>
            </a:r>
            <a:r>
              <a:rPr lang="en-US" sz="2400" dirty="0">
                <a:solidFill>
                  <a:srgbClr val="333333"/>
                </a:solidFill>
              </a:rPr>
              <a:t> as thyself” (</a:t>
            </a:r>
            <a:r>
              <a:rPr lang="en-US" sz="2400" dirty="0">
                <a:solidFill>
                  <a:srgbClr val="0091BC"/>
                </a:solidFill>
                <a:hlinkClick r:id="rId3"/>
              </a:rPr>
              <a:t>Matthew 22:36–39</a:t>
            </a:r>
            <a:r>
              <a:rPr lang="en-US" sz="2400" dirty="0">
                <a:solidFill>
                  <a:srgbClr val="333333"/>
                </a:solidFill>
              </a:rPr>
              <a:t>).</a:t>
            </a:r>
            <a:endParaRPr lang="es-MX" sz="2400" dirty="0"/>
          </a:p>
        </p:txBody>
      </p:sp>
    </p:spTree>
    <p:extLst>
      <p:ext uri="{BB962C8B-B14F-4D97-AF65-F5344CB8AC3E}">
        <p14:creationId xmlns:p14="http://schemas.microsoft.com/office/powerpoint/2010/main" val="334239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2378" y="542733"/>
            <a:ext cx="8491470" cy="1631216"/>
          </a:xfrm>
          <a:prstGeom prst="rect">
            <a:avLst/>
          </a:prstGeom>
        </p:spPr>
        <p:txBody>
          <a:bodyPr wrap="square">
            <a:spAutoFit/>
          </a:bodyPr>
          <a:lstStyle/>
          <a:p>
            <a:pPr algn="just"/>
            <a:r>
              <a:rPr lang="en-US" sz="2000" dirty="0">
                <a:solidFill>
                  <a:srgbClr val="333333"/>
                </a:solidFill>
              </a:rPr>
              <a:t>Charity is “the pure love of Christ” (</a:t>
            </a:r>
            <a:r>
              <a:rPr lang="en-US" sz="2000" dirty="0" err="1">
                <a:solidFill>
                  <a:srgbClr val="0091BC"/>
                </a:solidFill>
                <a:hlinkClick r:id="rId4"/>
              </a:rPr>
              <a:t>Moroni</a:t>
            </a:r>
            <a:r>
              <a:rPr lang="en-US" sz="2000" dirty="0">
                <a:solidFill>
                  <a:srgbClr val="0091BC"/>
                </a:solidFill>
                <a:hlinkClick r:id="rId4"/>
              </a:rPr>
              <a:t> 7:47</a:t>
            </a:r>
            <a:r>
              <a:rPr lang="en-US" sz="2000" dirty="0">
                <a:solidFill>
                  <a:srgbClr val="333333"/>
                </a:solidFill>
              </a:rPr>
              <a:t>). It includes God’s eternal love for all His children. We are to seek to develop that kind of love. When you are filled with charity, you obey God’s commandments and do all you can to serve others and help them receive the restored gospel.</a:t>
            </a:r>
            <a:endParaRPr lang="es-MX" sz="2000" dirty="0"/>
          </a:p>
        </p:txBody>
      </p:sp>
    </p:spTree>
    <p:controls>
      <mc:AlternateContent xmlns:mc="http://schemas.openxmlformats.org/markup-compatibility/2006">
        <mc:Choice xmlns:v="urn:schemas-microsoft-com:vml" Requires="v">
          <p:control spid="1027" name="ShockwaveFlash1" r:id="rId2" imgW="8475840" imgH="4684680"/>
        </mc:Choice>
        <mc:Fallback>
          <p:control name="ShockwaveFlash1" r:id="rId2" imgW="8475840" imgH="4684680">
            <p:pic>
              <p:nvPicPr>
                <p:cNvPr id="3" name="ShockwaveFlash1"/>
                <p:cNvPicPr>
                  <a:picLocks/>
                </p:cNvPicPr>
                <p:nvPr/>
              </p:nvPicPr>
              <p:blipFill>
                <a:blip r:embed="rId5"/>
                <a:stretch>
                  <a:fillRect/>
                </a:stretch>
              </p:blipFill>
              <p:spPr>
                <a:xfrm>
                  <a:off x="1737932" y="1980105"/>
                  <a:ext cx="8475663" cy="4684712"/>
                </a:xfrm>
                <a:prstGeom prst="rect">
                  <a:avLst/>
                </a:prstGeom>
              </p:spPr>
            </p:pic>
          </p:control>
        </mc:Fallback>
      </mc:AlternateContent>
    </p:controls>
    <p:extLst>
      <p:ext uri="{BB962C8B-B14F-4D97-AF65-F5344CB8AC3E}">
        <p14:creationId xmlns:p14="http://schemas.microsoft.com/office/powerpoint/2010/main" val="2901042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19954" y="919229"/>
            <a:ext cx="7409645" cy="1631216"/>
          </a:xfrm>
          <a:prstGeom prst="rect">
            <a:avLst/>
          </a:prstGeom>
        </p:spPr>
        <p:txBody>
          <a:bodyPr wrap="square">
            <a:spAutoFit/>
          </a:bodyPr>
          <a:lstStyle/>
          <a:p>
            <a:pPr algn="just"/>
            <a:r>
              <a:rPr lang="en-US" sz="2000" dirty="0">
                <a:solidFill>
                  <a:srgbClr val="333333"/>
                </a:solidFill>
              </a:rPr>
              <a:t>Charity is a gift from God. The prophet Mormon said that we should “pray unto the Father with all the energy of heart, that [we] may be filled with this love” (</a:t>
            </a:r>
            <a:r>
              <a:rPr lang="en-US" sz="2000" dirty="0" err="1">
                <a:solidFill>
                  <a:srgbClr val="0091BC"/>
                </a:solidFill>
                <a:hlinkClick r:id="rId2"/>
              </a:rPr>
              <a:t>Moroni</a:t>
            </a:r>
            <a:r>
              <a:rPr lang="en-US" sz="2000" dirty="0">
                <a:solidFill>
                  <a:srgbClr val="0091BC"/>
                </a:solidFill>
                <a:hlinkClick r:id="rId2"/>
              </a:rPr>
              <a:t> 7:48</a:t>
            </a:r>
            <a:r>
              <a:rPr lang="en-US" sz="2000" dirty="0">
                <a:solidFill>
                  <a:srgbClr val="333333"/>
                </a:solidFill>
              </a:rPr>
              <a:t>). As you follow this counsel and strive to do righteous works, your love for all people will increase, especially those among whom you labor. </a:t>
            </a:r>
            <a:endParaRPr lang="es-MX" sz="2000" dirty="0"/>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1754" y="3173225"/>
            <a:ext cx="5525574" cy="2851338"/>
          </a:xfrm>
          <a:prstGeom prst="rect">
            <a:avLst/>
          </a:prstGeom>
        </p:spPr>
      </p:pic>
    </p:spTree>
    <p:extLst>
      <p:ext uri="{BB962C8B-B14F-4D97-AF65-F5344CB8AC3E}">
        <p14:creationId xmlns:p14="http://schemas.microsoft.com/office/powerpoint/2010/main" val="4035413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26017" y="986744"/>
            <a:ext cx="6096000" cy="4401205"/>
          </a:xfrm>
          <a:prstGeom prst="rect">
            <a:avLst/>
          </a:prstGeom>
        </p:spPr>
        <p:txBody>
          <a:bodyPr>
            <a:spAutoFit/>
          </a:bodyPr>
          <a:lstStyle/>
          <a:p>
            <a:pPr algn="just"/>
            <a:r>
              <a:rPr lang="en-US" sz="2000" dirty="0">
                <a:solidFill>
                  <a:srgbClr val="333333"/>
                </a:solidFill>
              </a:rPr>
              <a:t>You will come to feel a sincere concern for the eternal welfare and happiness of other people. You will see them as children of God with the potential of becoming like our Heavenly Father, and you will labor in their behalf. You will avoid negative feelings such as anger, envy, lust, or covetousness. You will avoid judging others, criticizing them, or saying negative things about them. You will try to understand them and their points of view. You will be patient with them and try to help them when they are struggling or discouraged. Charity, like faith, leads to action. You will develop charity as you look for opportunities to serve others and give of yourself.</a:t>
            </a:r>
            <a:endParaRPr lang="es-MX" sz="2000" dirty="0"/>
          </a:p>
        </p:txBody>
      </p:sp>
    </p:spTree>
    <p:extLst>
      <p:ext uri="{BB962C8B-B14F-4D97-AF65-F5344CB8AC3E}">
        <p14:creationId xmlns:p14="http://schemas.microsoft.com/office/powerpoint/2010/main" val="131524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2051" name="ShockwaveFlash1" r:id="rId2" imgW="8950320" imgH="5911920"/>
        </mc:Choice>
        <mc:Fallback>
          <p:control name="ShockwaveFlash1" r:id="rId2" imgW="8950320" imgH="5911920">
            <p:pic>
              <p:nvPicPr>
                <p:cNvPr id="2" name="ShockwaveFlash1"/>
                <p:cNvPicPr>
                  <a:picLocks/>
                </p:cNvPicPr>
                <p:nvPr/>
              </p:nvPicPr>
              <p:blipFill>
                <a:blip r:embed="rId4"/>
                <a:stretch>
                  <a:fillRect/>
                </a:stretch>
              </p:blipFill>
              <p:spPr>
                <a:xfrm>
                  <a:off x="412750" y="476250"/>
                  <a:ext cx="8950325" cy="5911850"/>
                </a:xfrm>
                <a:prstGeom prst="rect">
                  <a:avLst/>
                </a:prstGeom>
              </p:spPr>
            </p:pic>
          </p:control>
        </mc:Fallback>
      </mc:AlternateContent>
    </p:controls>
    <p:extLst>
      <p:ext uri="{BB962C8B-B14F-4D97-AF65-F5344CB8AC3E}">
        <p14:creationId xmlns:p14="http://schemas.microsoft.com/office/powerpoint/2010/main" val="654847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302</Words>
  <Application>Microsoft Office PowerPoint</Application>
  <PresentationFormat>Panorámica</PresentationFormat>
  <Paragraphs>6</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2</cp:revision>
  <dcterms:created xsi:type="dcterms:W3CDTF">2017-08-22T15:07:39Z</dcterms:created>
  <dcterms:modified xsi:type="dcterms:W3CDTF">2017-08-25T18:58:58Z</dcterms:modified>
</cp:coreProperties>
</file>