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a-ES-valenci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a-ES-valenci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a-ES-valencia"/>
          </a:p>
        </p:txBody>
      </p:sp>
      <p:sp>
        <p:nvSpPr>
          <p:cNvPr id="4" name="Date Placeholder 3"/>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151521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398837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ca-ES-valenci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145548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88092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a-ES-valenci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5" name="Footer Placeholder 4"/>
          <p:cNvSpPr>
            <a:spLocks noGrp="1"/>
          </p:cNvSpPr>
          <p:nvPr>
            <p:ph type="ftr" sz="quarter" idx="11"/>
          </p:nvPr>
        </p:nvSpPr>
        <p:spPr/>
        <p:txBody>
          <a:bodyPr/>
          <a:lstStyle/>
          <a:p>
            <a:endParaRPr lang="ca-ES-valencia"/>
          </a:p>
        </p:txBody>
      </p:sp>
      <p:sp>
        <p:nvSpPr>
          <p:cNvPr id="6" name="Slide Number Placeholder 5"/>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191338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5" name="Date Placeholder 4"/>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2104642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ca-ES-valenci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7" name="Date Placeholder 6"/>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8" name="Footer Placeholder 7"/>
          <p:cNvSpPr>
            <a:spLocks noGrp="1"/>
          </p:cNvSpPr>
          <p:nvPr>
            <p:ph type="ftr" sz="quarter" idx="11"/>
          </p:nvPr>
        </p:nvSpPr>
        <p:spPr/>
        <p:txBody>
          <a:bodyPr/>
          <a:lstStyle/>
          <a:p>
            <a:endParaRPr lang="ca-ES-valencia"/>
          </a:p>
        </p:txBody>
      </p:sp>
      <p:sp>
        <p:nvSpPr>
          <p:cNvPr id="9" name="Slide Number Placeholder 8"/>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139572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a-ES-valencia"/>
          </a:p>
        </p:txBody>
      </p:sp>
      <p:sp>
        <p:nvSpPr>
          <p:cNvPr id="3" name="Date Placeholder 2"/>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4" name="Footer Placeholder 3"/>
          <p:cNvSpPr>
            <a:spLocks noGrp="1"/>
          </p:cNvSpPr>
          <p:nvPr>
            <p:ph type="ftr" sz="quarter" idx="11"/>
          </p:nvPr>
        </p:nvSpPr>
        <p:spPr/>
        <p:txBody>
          <a:bodyPr/>
          <a:lstStyle/>
          <a:p>
            <a:endParaRPr lang="ca-ES-valencia"/>
          </a:p>
        </p:txBody>
      </p:sp>
      <p:sp>
        <p:nvSpPr>
          <p:cNvPr id="5" name="Slide Number Placeholder 4"/>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273097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3" name="Footer Placeholder 2"/>
          <p:cNvSpPr>
            <a:spLocks noGrp="1"/>
          </p:cNvSpPr>
          <p:nvPr>
            <p:ph type="ftr" sz="quarter" idx="11"/>
          </p:nvPr>
        </p:nvSpPr>
        <p:spPr/>
        <p:txBody>
          <a:bodyPr/>
          <a:lstStyle/>
          <a:p>
            <a:endParaRPr lang="ca-ES-valencia"/>
          </a:p>
        </p:txBody>
      </p:sp>
      <p:sp>
        <p:nvSpPr>
          <p:cNvPr id="4" name="Slide Number Placeholder 3"/>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78717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a-ES-valenci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95448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a-ES-valenci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valenci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84C7DD-2F2D-4257-8215-3900354A1B60}" type="datetimeFigureOut">
              <a:rPr lang="ca-ES-valencia" smtClean="0"/>
              <a:t>19/09/16</a:t>
            </a:fld>
            <a:endParaRPr lang="ca-ES-valencia"/>
          </a:p>
        </p:txBody>
      </p:sp>
      <p:sp>
        <p:nvSpPr>
          <p:cNvPr id="6" name="Footer Placeholder 5"/>
          <p:cNvSpPr>
            <a:spLocks noGrp="1"/>
          </p:cNvSpPr>
          <p:nvPr>
            <p:ph type="ftr" sz="quarter" idx="11"/>
          </p:nvPr>
        </p:nvSpPr>
        <p:spPr/>
        <p:txBody>
          <a:bodyPr/>
          <a:lstStyle/>
          <a:p>
            <a:endParaRPr lang="ca-ES-valencia"/>
          </a:p>
        </p:txBody>
      </p:sp>
      <p:sp>
        <p:nvSpPr>
          <p:cNvPr id="7" name="Slide Number Placeholder 6"/>
          <p:cNvSpPr>
            <a:spLocks noGrp="1"/>
          </p:cNvSpPr>
          <p:nvPr>
            <p:ph type="sldNum" sz="quarter" idx="12"/>
          </p:nvPr>
        </p:nvSpPr>
        <p:spPr/>
        <p:txBody>
          <a:body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2644577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a-ES-valenci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a-ES-valenci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4C7DD-2F2D-4257-8215-3900354A1B60}" type="datetimeFigureOut">
              <a:rPr lang="ca-ES-valencia" smtClean="0"/>
              <a:t>19/09/16</a:t>
            </a:fld>
            <a:endParaRPr lang="ca-ES-valenci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valenci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C7E80-80FC-415F-AFD8-68F8B68264B4}" type="slidenum">
              <a:rPr lang="ca-ES-valencia" smtClean="0"/>
              <a:t>‹#›</a:t>
            </a:fld>
            <a:endParaRPr lang="ca-ES-valencia"/>
          </a:p>
        </p:txBody>
      </p:sp>
    </p:spTree>
    <p:extLst>
      <p:ext uri="{BB962C8B-B14F-4D97-AF65-F5344CB8AC3E}">
        <p14:creationId xmlns:p14="http://schemas.microsoft.com/office/powerpoint/2010/main" val="1636778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valenci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ds.org/scriptures/dc-testament/dc/97.21?lang=eng#2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www.lds.org/scriptures/pgp/moses/7.18?lang=eng#1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ormon.org/beliefs/jesus-christ"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269"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24000" y="695741"/>
            <a:ext cx="9144000" cy="2270193"/>
          </a:xfrm>
        </p:spPr>
        <p:txBody>
          <a:bodyPr>
            <a:normAutofit fontScale="90000"/>
          </a:bodyPr>
          <a:lstStyle/>
          <a:p>
            <a:r>
              <a:rPr lang="en-US" dirty="0"/>
              <a:t>Chapter 4: The Pioneer Heritage of Faith and Sacrifice</a:t>
            </a:r>
            <a:br>
              <a:rPr lang="en-US" dirty="0"/>
            </a:br>
            <a:endParaRPr lang="ca-ES-valencia" dirty="0"/>
          </a:p>
        </p:txBody>
      </p:sp>
      <p:sp>
        <p:nvSpPr>
          <p:cNvPr id="3" name="Subtitle 2"/>
          <p:cNvSpPr>
            <a:spLocks noGrp="1"/>
          </p:cNvSpPr>
          <p:nvPr>
            <p:ph type="subTitle" idx="1"/>
          </p:nvPr>
        </p:nvSpPr>
        <p:spPr>
          <a:xfrm>
            <a:off x="1524000" y="2965934"/>
            <a:ext cx="9144000" cy="1655762"/>
          </a:xfrm>
        </p:spPr>
        <p:txBody>
          <a:bodyPr>
            <a:normAutofit/>
          </a:bodyPr>
          <a:lstStyle/>
          <a:p>
            <a:r>
              <a:rPr lang="en-US" sz="2800" dirty="0"/>
              <a:t>“Whether you have pioneer ancestry or came into the Church only yesterday, you are a part of this whole grand picture of which those men and women dreamed. … They laid the foundation. Ours is the duty to build on it.”</a:t>
            </a:r>
            <a:endParaRPr lang="ca-ES-valencia" sz="2800" dirty="0"/>
          </a:p>
        </p:txBody>
      </p:sp>
    </p:spTree>
    <p:extLst>
      <p:ext uri="{BB962C8B-B14F-4D97-AF65-F5344CB8AC3E}">
        <p14:creationId xmlns:p14="http://schemas.microsoft.com/office/powerpoint/2010/main" val="1264115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dirty="0"/>
              <a:t>From the Life of Gordon B. Hinckley</a:t>
            </a:r>
            <a:br>
              <a:rPr lang="en-US" dirty="0"/>
            </a:br>
            <a:endParaRPr lang="ca-ES-valencia" dirty="0"/>
          </a:p>
        </p:txBody>
      </p:sp>
      <p:pic>
        <p:nvPicPr>
          <p:cNvPr id="6146" name="Picture 2" descr="pioneers leaving Nauvoo"/>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9728" y="1690688"/>
            <a:ext cx="2934654" cy="458764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227443" y="3079331"/>
            <a:ext cx="6096000" cy="1384995"/>
          </a:xfrm>
          <a:prstGeom prst="rect">
            <a:avLst/>
          </a:prstGeom>
        </p:spPr>
        <p:txBody>
          <a:bodyPr>
            <a:spAutoFit/>
          </a:bodyPr>
          <a:lstStyle/>
          <a:p>
            <a:pPr algn="ctr"/>
            <a:r>
              <a:rPr lang="en-US" sz="2800" b="0" i="0" dirty="0">
                <a:solidFill>
                  <a:srgbClr val="333333"/>
                </a:solidFill>
                <a:effectLst/>
                <a:latin typeface="Open Sans"/>
              </a:rPr>
              <a:t>“The power that moved our gospel forebears was the power of faith in God.”</a:t>
            </a:r>
            <a:endParaRPr lang="ca-ES-valencia" sz="2800" dirty="0"/>
          </a:p>
        </p:txBody>
      </p:sp>
    </p:spTree>
    <p:extLst>
      <p:ext uri="{BB962C8B-B14F-4D97-AF65-F5344CB8AC3E}">
        <p14:creationId xmlns:p14="http://schemas.microsoft.com/office/powerpoint/2010/main" val="99008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696429"/>
            <a:ext cx="10515600" cy="1325563"/>
          </a:xfrm>
        </p:spPr>
        <p:txBody>
          <a:bodyPr>
            <a:normAutofit fontScale="90000"/>
          </a:bodyPr>
          <a:lstStyle/>
          <a:p>
            <a:pPr algn="ctr"/>
            <a:r>
              <a:rPr lang="en-US" dirty="0"/>
              <a:t>With vision, labor, and confidence in the power of God working through them, the early Latter-day Saint pioneers brought their faith to reality.</a:t>
            </a:r>
            <a:br>
              <a:rPr lang="en-US" dirty="0"/>
            </a:br>
            <a:endParaRPr lang="ca-ES-valencia" dirty="0"/>
          </a:p>
        </p:txBody>
      </p:sp>
      <p:sp>
        <p:nvSpPr>
          <p:cNvPr id="3" name="Content Placeholder 2"/>
          <p:cNvSpPr>
            <a:spLocks noGrp="1"/>
          </p:cNvSpPr>
          <p:nvPr>
            <p:ph idx="1"/>
          </p:nvPr>
        </p:nvSpPr>
        <p:spPr>
          <a:xfrm>
            <a:off x="838200" y="2135601"/>
            <a:ext cx="10515600" cy="1817343"/>
          </a:xfrm>
        </p:spPr>
        <p:txBody>
          <a:bodyPr/>
          <a:lstStyle/>
          <a:p>
            <a:pPr marL="0" indent="0" algn="ctr">
              <a:buNone/>
            </a:pPr>
            <a:r>
              <a:rPr lang="en-US" dirty="0"/>
              <a:t>It was by faith that a small band of early converts [in the eastern United States] moved from New York to Ohio and from Ohio to Missouri and from Missouri to Illinois in their search for peace and freedom to worship God according to the dictates of conscience.</a:t>
            </a:r>
            <a:endParaRPr lang="ca-ES-valencia" dirty="0"/>
          </a:p>
        </p:txBody>
      </p:sp>
      <p:sp>
        <p:nvSpPr>
          <p:cNvPr id="5" name="Rectangle 4"/>
          <p:cNvSpPr/>
          <p:nvPr/>
        </p:nvSpPr>
        <p:spPr>
          <a:xfrm>
            <a:off x="2835966" y="3952944"/>
            <a:ext cx="6096000" cy="1754326"/>
          </a:xfrm>
          <a:prstGeom prst="rect">
            <a:avLst/>
          </a:prstGeom>
        </p:spPr>
        <p:txBody>
          <a:bodyPr>
            <a:spAutoFit/>
          </a:bodyPr>
          <a:lstStyle/>
          <a:p>
            <a:pPr algn="ctr"/>
            <a:r>
              <a:rPr lang="en-US" b="1" i="0" dirty="0">
                <a:solidFill>
                  <a:srgbClr val="333333"/>
                </a:solidFill>
                <a:effectLst/>
                <a:latin typeface="Open Sans"/>
              </a:rPr>
              <a:t>Behind us is a glorious history. It is bespangled with heroism, tenacity to principle, and unflagging fidelity. It is the product of faith. Before us is a great future. It begins today. We cannot pause. We cannot slow down. We cannot slacken our pace or shorten our stride.</a:t>
            </a:r>
            <a:endParaRPr lang="ca-ES-valencia" b="1" dirty="0"/>
          </a:p>
        </p:txBody>
      </p:sp>
      <p:sp>
        <p:nvSpPr>
          <p:cNvPr id="6" name="Rectangle 5"/>
          <p:cNvSpPr/>
          <p:nvPr/>
        </p:nvSpPr>
        <p:spPr>
          <a:xfrm>
            <a:off x="3207026" y="5959469"/>
            <a:ext cx="6096000" cy="646331"/>
          </a:xfrm>
          <a:prstGeom prst="rect">
            <a:avLst/>
          </a:prstGeom>
        </p:spPr>
        <p:txBody>
          <a:bodyPr>
            <a:spAutoFit/>
          </a:bodyPr>
          <a:lstStyle/>
          <a:p>
            <a:pPr algn="ctr"/>
            <a:r>
              <a:rPr lang="en-US" b="0" i="0" dirty="0">
                <a:solidFill>
                  <a:srgbClr val="333333"/>
                </a:solidFill>
                <a:effectLst/>
                <a:highlight>
                  <a:srgbClr val="FFFF00"/>
                </a:highlight>
                <a:latin typeface="Open Sans"/>
              </a:rPr>
              <a:t>Why was faith essential for the pioneers who wanted to gather in the Salt Lake Valley?</a:t>
            </a:r>
            <a:endParaRPr lang="ca-ES-valencia" dirty="0">
              <a:highlight>
                <a:srgbClr val="FFFF00"/>
              </a:highlight>
            </a:endParaRPr>
          </a:p>
        </p:txBody>
      </p:sp>
    </p:spTree>
    <p:extLst>
      <p:ext uri="{BB962C8B-B14F-4D97-AF65-F5344CB8AC3E}">
        <p14:creationId xmlns:p14="http://schemas.microsoft.com/office/powerpoint/2010/main" val="333417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pPr algn="ctr"/>
            <a:r>
              <a:rPr lang="en-US" dirty="0"/>
              <a:t>Early Latter-day Saint pioneers looked to the future with a grand dream of Zion.</a:t>
            </a:r>
            <a:br>
              <a:rPr lang="en-US" dirty="0"/>
            </a:br>
            <a:endParaRPr lang="ca-ES-valencia" dirty="0"/>
          </a:p>
        </p:txBody>
      </p:sp>
      <p:sp>
        <p:nvSpPr>
          <p:cNvPr id="3" name="Content Placeholder 2"/>
          <p:cNvSpPr>
            <a:spLocks noGrp="1"/>
          </p:cNvSpPr>
          <p:nvPr>
            <p:ph idx="1"/>
          </p:nvPr>
        </p:nvSpPr>
        <p:spPr>
          <a:xfrm>
            <a:off x="838200" y="1825625"/>
            <a:ext cx="10515600" cy="3382479"/>
          </a:xfrm>
        </p:spPr>
        <p:txBody>
          <a:bodyPr/>
          <a:lstStyle/>
          <a:p>
            <a:pPr marL="0" indent="0" algn="ctr">
              <a:buNone/>
            </a:pPr>
            <a:r>
              <a:rPr lang="en-US" dirty="0"/>
              <a:t>It is proper that we pause to pay reverent respect to those who laid the foundation of this great work. … Their grand objective was Zion [see </a:t>
            </a:r>
            <a:r>
              <a:rPr lang="en-US" dirty="0">
                <a:hlinkClick r:id="rId3"/>
              </a:rPr>
              <a:t>D&amp;C 97:21</a:t>
            </a:r>
            <a:r>
              <a:rPr lang="en-US" dirty="0"/>
              <a:t>; </a:t>
            </a:r>
            <a:r>
              <a:rPr lang="en-US" dirty="0">
                <a:hlinkClick r:id="rId4"/>
              </a:rPr>
              <a:t>Moses 7:18</a:t>
            </a:r>
            <a:r>
              <a:rPr lang="en-US" dirty="0"/>
              <a:t>]. They sang about it. They dreamed of it. It was their great hope. Their epic journey must stand forever as an incomparable undertaking. The movement of tens of thousands to [the] West was fraught with every imaginable hazard, including death, whose grim reality was familiar to every wagon train and every handcart company.</a:t>
            </a:r>
            <a:endParaRPr lang="ca-ES-valencia" dirty="0"/>
          </a:p>
        </p:txBody>
      </p:sp>
      <p:sp>
        <p:nvSpPr>
          <p:cNvPr id="5" name="Rectangle 4"/>
          <p:cNvSpPr/>
          <p:nvPr/>
        </p:nvSpPr>
        <p:spPr>
          <a:xfrm>
            <a:off x="3048000" y="5088979"/>
            <a:ext cx="6096000" cy="1477328"/>
          </a:xfrm>
          <a:prstGeom prst="rect">
            <a:avLst/>
          </a:prstGeom>
        </p:spPr>
        <p:txBody>
          <a:bodyPr>
            <a:spAutoFit/>
          </a:bodyPr>
          <a:lstStyle/>
          <a:p>
            <a:pPr algn="ctr"/>
            <a:r>
              <a:rPr lang="en-US" b="0" i="0" dirty="0">
                <a:solidFill>
                  <a:srgbClr val="333333"/>
                </a:solidFill>
                <a:effectLst/>
                <a:highlight>
                  <a:srgbClr val="FFFF00"/>
                </a:highlight>
                <a:latin typeface="Open Sans"/>
              </a:rPr>
              <a:t>President Hinckley taught that the early pioneers looked to the future, with Zion as their “grand objective,” “great hope,” and “dream” . Why do you think this was such a powerful motivating force for the early pioneers? What similar hopes motivate us today?</a:t>
            </a:r>
            <a:endParaRPr lang="ca-ES-valencia" dirty="0">
              <a:highlight>
                <a:srgbClr val="FFFF00"/>
              </a:highlight>
            </a:endParaRPr>
          </a:p>
        </p:txBody>
      </p:sp>
    </p:spTree>
    <p:extLst>
      <p:ext uri="{BB962C8B-B14F-4D97-AF65-F5344CB8AC3E}">
        <p14:creationId xmlns:p14="http://schemas.microsoft.com/office/powerpoint/2010/main" val="299533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828951"/>
            <a:ext cx="10515600" cy="1325563"/>
          </a:xfrm>
        </p:spPr>
        <p:txBody>
          <a:bodyPr>
            <a:normAutofit fontScale="90000"/>
          </a:bodyPr>
          <a:lstStyle/>
          <a:p>
            <a:pPr algn="ctr"/>
            <a:r>
              <a:rPr lang="en-US" dirty="0"/>
              <a:t>The rescue of the Willie and Martin handcart pioneers speaks of the very essence of the gospel of </a:t>
            </a:r>
            <a:r>
              <a:rPr lang="en-US" dirty="0">
                <a:hlinkClick r:id="rId3"/>
              </a:rPr>
              <a:t>Jesus Christ</a:t>
            </a:r>
            <a:r>
              <a:rPr lang="en-US" dirty="0"/>
              <a:t>.</a:t>
            </a:r>
            <a:br>
              <a:rPr lang="en-US" dirty="0"/>
            </a:br>
            <a:endParaRPr lang="ca-ES-valencia" dirty="0"/>
          </a:p>
        </p:txBody>
      </p:sp>
      <p:pic>
        <p:nvPicPr>
          <p:cNvPr id="3074" name="Picture 2" descr="handcart rescue"/>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38200" y="2563219"/>
            <a:ext cx="4286250" cy="36480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257800" y="3491948"/>
            <a:ext cx="6096000" cy="1384995"/>
          </a:xfrm>
          <a:prstGeom prst="rect">
            <a:avLst/>
          </a:prstGeom>
        </p:spPr>
        <p:txBody>
          <a:bodyPr>
            <a:spAutoFit/>
          </a:bodyPr>
          <a:lstStyle/>
          <a:p>
            <a:pPr algn="ctr"/>
            <a:r>
              <a:rPr lang="en-US" b="0" i="0" dirty="0">
                <a:solidFill>
                  <a:srgbClr val="333333"/>
                </a:solidFill>
                <a:effectLst/>
                <a:latin typeface="Open Sans"/>
              </a:rPr>
              <a:t>“</a:t>
            </a:r>
            <a:r>
              <a:rPr lang="en-US" sz="2800" b="1" i="0" dirty="0">
                <a:solidFill>
                  <a:srgbClr val="333333"/>
                </a:solidFill>
                <a:effectLst/>
                <a:latin typeface="Open Sans"/>
              </a:rPr>
              <a:t>When the rescuers reached the beleaguered Saints, they were like angels from heaven.”</a:t>
            </a:r>
            <a:endParaRPr lang="ca-ES-valencia" sz="2800" b="1" dirty="0"/>
          </a:p>
        </p:txBody>
      </p:sp>
    </p:spTree>
    <p:extLst>
      <p:ext uri="{BB962C8B-B14F-4D97-AF65-F5344CB8AC3E}">
        <p14:creationId xmlns:p14="http://schemas.microsoft.com/office/powerpoint/2010/main" val="1727857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dirty="0"/>
              <a:t>Each of us is a pioneer.</a:t>
            </a:r>
            <a:br>
              <a:rPr lang="en-US" dirty="0"/>
            </a:br>
            <a:endParaRPr lang="ca-ES-valencia" dirty="0"/>
          </a:p>
        </p:txBody>
      </p:sp>
      <p:sp>
        <p:nvSpPr>
          <p:cNvPr id="3" name="Content Placeholder 2"/>
          <p:cNvSpPr>
            <a:spLocks noGrp="1"/>
          </p:cNvSpPr>
          <p:nvPr>
            <p:ph idx="1"/>
          </p:nvPr>
        </p:nvSpPr>
        <p:spPr>
          <a:xfrm>
            <a:off x="838200" y="1253331"/>
            <a:ext cx="10515600" cy="4351338"/>
          </a:xfrm>
        </p:spPr>
        <p:txBody>
          <a:bodyPr/>
          <a:lstStyle/>
          <a:p>
            <a:pPr marL="0" indent="0" algn="ctr">
              <a:buNone/>
            </a:pPr>
            <a:r>
              <a:rPr lang="en-US" dirty="0"/>
              <a:t>It is good to look to the past to gain appreciation for the present and perspective for the future. It is good to look upon the virtues of those who have gone before, to gain strength for whatever lies ahead. It is good to reflect upon the work of those who labored so hard and gained so little in this world, but out of whose dreams and early plans, so well nurtured, has come a great harvest of which we are the beneficiaries. Their tremendous example can become a compelling motivation for us all, for each of us is a pioneer in his own life, often in his own family, and many of us pioneer daily in trying to establish a gospel foothold in distant parts of the world.</a:t>
            </a:r>
            <a:endParaRPr lang="ca-ES-valencia" dirty="0"/>
          </a:p>
        </p:txBody>
      </p:sp>
      <p:sp>
        <p:nvSpPr>
          <p:cNvPr id="5" name="Rectangle 4"/>
          <p:cNvSpPr/>
          <p:nvPr/>
        </p:nvSpPr>
        <p:spPr>
          <a:xfrm>
            <a:off x="2902226" y="5604669"/>
            <a:ext cx="6096000" cy="646331"/>
          </a:xfrm>
          <a:prstGeom prst="rect">
            <a:avLst/>
          </a:prstGeom>
        </p:spPr>
        <p:txBody>
          <a:bodyPr>
            <a:spAutoFit/>
          </a:bodyPr>
          <a:lstStyle/>
          <a:p>
            <a:pPr algn="ctr" fontAlgn="base"/>
            <a:r>
              <a:rPr lang="en-US" b="0" i="0" dirty="0">
                <a:solidFill>
                  <a:srgbClr val="333333"/>
                </a:solidFill>
                <a:effectLst/>
                <a:latin typeface="Open Sans"/>
              </a:rPr>
              <a:t> </a:t>
            </a:r>
            <a:r>
              <a:rPr lang="en-US" b="0" i="0" dirty="0">
                <a:solidFill>
                  <a:srgbClr val="333333"/>
                </a:solidFill>
                <a:effectLst/>
                <a:highlight>
                  <a:srgbClr val="FFFF00"/>
                </a:highlight>
                <a:latin typeface="Open Sans"/>
              </a:rPr>
              <a:t>How does looking to the past help you “gain appreciation for the present and perspective for the future”?</a:t>
            </a:r>
          </a:p>
        </p:txBody>
      </p:sp>
    </p:spTree>
    <p:extLst>
      <p:ext uri="{BB962C8B-B14F-4D97-AF65-F5344CB8AC3E}">
        <p14:creationId xmlns:p14="http://schemas.microsoft.com/office/powerpoint/2010/main" val="3674228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fondos claros para power 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838200" y="749438"/>
            <a:ext cx="10515600" cy="1325563"/>
          </a:xfrm>
        </p:spPr>
        <p:txBody>
          <a:bodyPr>
            <a:normAutofit fontScale="90000"/>
          </a:bodyPr>
          <a:lstStyle/>
          <a:p>
            <a:pPr algn="ctr"/>
            <a:r>
              <a:rPr lang="en-US" dirty="0"/>
              <a:t>We honor the sacrifices and heritage of the pioneers by following their example and building on their foundation.</a:t>
            </a:r>
            <a:br>
              <a:rPr lang="en-US" dirty="0"/>
            </a:br>
            <a:endParaRPr lang="ca-ES-valencia" dirty="0"/>
          </a:p>
        </p:txBody>
      </p:sp>
      <p:sp>
        <p:nvSpPr>
          <p:cNvPr id="3" name="Content Placeholder 2"/>
          <p:cNvSpPr>
            <a:spLocks noGrp="1"/>
          </p:cNvSpPr>
          <p:nvPr>
            <p:ph idx="1"/>
          </p:nvPr>
        </p:nvSpPr>
        <p:spPr>
          <a:xfrm>
            <a:off x="970722" y="2251627"/>
            <a:ext cx="10515600" cy="1476582"/>
          </a:xfrm>
        </p:spPr>
        <p:txBody>
          <a:bodyPr/>
          <a:lstStyle/>
          <a:p>
            <a:pPr marL="0" indent="0" algn="ctr">
              <a:buNone/>
            </a:pPr>
            <a:r>
              <a:rPr lang="en-US" dirty="0"/>
              <a:t>We stand today as the recipients of [the pioneers’] great effort. I hope we are thankful. I hope we carry in our hearts a deep sense of gratitude for all that they have done for us.</a:t>
            </a:r>
            <a:endParaRPr lang="ca-ES-valencia" dirty="0"/>
          </a:p>
        </p:txBody>
      </p:sp>
      <p:sp>
        <p:nvSpPr>
          <p:cNvPr id="5" name="Rectangle 4"/>
          <p:cNvSpPr/>
          <p:nvPr/>
        </p:nvSpPr>
        <p:spPr>
          <a:xfrm>
            <a:off x="3458098" y="5108438"/>
            <a:ext cx="5275803" cy="369332"/>
          </a:xfrm>
          <a:prstGeom prst="rect">
            <a:avLst/>
          </a:prstGeom>
        </p:spPr>
        <p:txBody>
          <a:bodyPr wrap="none">
            <a:spAutoFit/>
          </a:bodyPr>
          <a:lstStyle/>
          <a:p>
            <a:r>
              <a:rPr lang="en-US" b="0" i="0" dirty="0">
                <a:solidFill>
                  <a:srgbClr val="333333"/>
                </a:solidFill>
                <a:effectLst/>
                <a:highlight>
                  <a:srgbClr val="FFFF00"/>
                </a:highlight>
                <a:latin typeface="Open Sans"/>
              </a:rPr>
              <a:t>Why is it good for us to honor the early pioneers? </a:t>
            </a:r>
            <a:endParaRPr lang="ca-ES-valencia" dirty="0">
              <a:highlight>
                <a:srgbClr val="FFFF00"/>
              </a:highlight>
            </a:endParaRPr>
          </a:p>
        </p:txBody>
      </p:sp>
    </p:spTree>
    <p:extLst>
      <p:ext uri="{BB962C8B-B14F-4D97-AF65-F5344CB8AC3E}">
        <p14:creationId xmlns:p14="http://schemas.microsoft.com/office/powerpoint/2010/main" val="1902295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579</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Open Sans</vt:lpstr>
      <vt:lpstr>Office Theme</vt:lpstr>
      <vt:lpstr>Chapter 4: The Pioneer Heritage of Faith and Sacrifice </vt:lpstr>
      <vt:lpstr>From the Life of Gordon B. Hinckley </vt:lpstr>
      <vt:lpstr>With vision, labor, and confidence in the power of God working through them, the early Latter-day Saint pioneers brought their faith to reality. </vt:lpstr>
      <vt:lpstr>Early Latter-day Saint pioneers looked to the future with a grand dream of Zion. </vt:lpstr>
      <vt:lpstr>The rescue of the Willie and Martin handcart pioneers speaks of the very essence of the gospel of Jesus Christ. </vt:lpstr>
      <vt:lpstr>Each of us is a pioneer. </vt:lpstr>
      <vt:lpstr>We honor the sacrifices and heritage of the pioneers by following their example and building on their foundation.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The Pioneer Heritage of Faith and Sacrifice </dc:title>
  <dc:creator>Bradshaw Law Group</dc:creator>
  <cp:lastModifiedBy>Bradshaw Law Group</cp:lastModifiedBy>
  <cp:revision>2</cp:revision>
  <dcterms:created xsi:type="dcterms:W3CDTF">2016-09-19T20:30:17Z</dcterms:created>
  <dcterms:modified xsi:type="dcterms:W3CDTF">2016-09-19T20:37:45Z</dcterms:modified>
</cp:coreProperties>
</file>