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a-ES-valenci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a-ES-valencia"/>
          </a:p>
        </p:txBody>
      </p:sp>
      <p:sp>
        <p:nvSpPr>
          <p:cNvPr id="4" name="Date Placeholder 3"/>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227759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93917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ca-ES-valenci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96676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264480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a-ES-valenci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19563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Date Placeholder 4"/>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89971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ca-ES-valenci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7" name="Date Placeholder 6"/>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8" name="Footer Placeholder 7"/>
          <p:cNvSpPr>
            <a:spLocks noGrp="1"/>
          </p:cNvSpPr>
          <p:nvPr>
            <p:ph type="ftr" sz="quarter" idx="11"/>
          </p:nvPr>
        </p:nvSpPr>
        <p:spPr/>
        <p:txBody>
          <a:bodyPr/>
          <a:lstStyle/>
          <a:p>
            <a:endParaRPr lang="ca-ES-valencia"/>
          </a:p>
        </p:txBody>
      </p:sp>
      <p:sp>
        <p:nvSpPr>
          <p:cNvPr id="9" name="Slide Number Placeholder 8"/>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378767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Date Placeholder 2"/>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4" name="Footer Placeholder 3"/>
          <p:cNvSpPr>
            <a:spLocks noGrp="1"/>
          </p:cNvSpPr>
          <p:nvPr>
            <p:ph type="ftr" sz="quarter" idx="11"/>
          </p:nvPr>
        </p:nvSpPr>
        <p:spPr/>
        <p:txBody>
          <a:bodyPr/>
          <a:lstStyle/>
          <a:p>
            <a:endParaRPr lang="ca-ES-valencia"/>
          </a:p>
        </p:txBody>
      </p:sp>
      <p:sp>
        <p:nvSpPr>
          <p:cNvPr id="5" name="Slide Number Placeholder 4"/>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2191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3" name="Footer Placeholder 2"/>
          <p:cNvSpPr>
            <a:spLocks noGrp="1"/>
          </p:cNvSpPr>
          <p:nvPr>
            <p:ph type="ftr" sz="quarter" idx="11"/>
          </p:nvPr>
        </p:nvSpPr>
        <p:spPr/>
        <p:txBody>
          <a:bodyPr/>
          <a:lstStyle/>
          <a:p>
            <a:endParaRPr lang="ca-ES-valencia"/>
          </a:p>
        </p:txBody>
      </p:sp>
      <p:sp>
        <p:nvSpPr>
          <p:cNvPr id="4" name="Slide Number Placeholder 3"/>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54126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412893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9FC9B7-E7B1-43E0-82DB-D909A5DC55CE}"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3742568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a-ES-valenci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FC9B7-E7B1-43E0-82DB-D909A5DC55CE}" type="datetimeFigureOut">
              <a:rPr lang="ca-ES-valencia" smtClean="0"/>
              <a:t>19/09/16</a:t>
            </a:fld>
            <a:endParaRPr lang="ca-ES-valenci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valenci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C1449-54A7-44CD-B082-1F2B2A450E3F}" type="slidenum">
              <a:rPr lang="ca-ES-valencia" smtClean="0"/>
              <a:t>‹#›</a:t>
            </a:fld>
            <a:endParaRPr lang="ca-ES-valencia"/>
          </a:p>
        </p:txBody>
      </p:sp>
    </p:spTree>
    <p:extLst>
      <p:ext uri="{BB962C8B-B14F-4D97-AF65-F5344CB8AC3E}">
        <p14:creationId xmlns:p14="http://schemas.microsoft.com/office/powerpoint/2010/main" val="13885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manual/teachings-of-presidents-of-the-church-gordon-b-hinckley/chapter-3-cultivating-an-attitude-of-happiness-and-a-spirit-of-optimism?lang=eng#1-08862_000_03"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lds.org/manual/teachings-of-presidents-of-the-church-gordon-b-hinckley/chapter-3-cultivating-an-attitude-of-happiness-and-a-spirit-of-optimism?lang=eng#3-08862_000_03" TargetMode="External"/><Relationship Id="rId4" Type="http://schemas.openxmlformats.org/officeDocument/2006/relationships/hyperlink" Target="https://www.lds.org/manual/teachings-of-presidents-of-the-church-gordon-b-hinckley/chapter-3-cultivating-an-attitude-of-happiness-and-a-spirit-of-optimism?lang=eng#2-08862_000_0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nt/matt/5.5?lang=eng#4"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topics/gratitud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ds.org/scriptures/dc-testament/dc/25.13?lang=eng#12"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ds.org/scriptures/ot/josh/1.9?lang=eng#8"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fontScale="90000"/>
          </a:bodyPr>
          <a:lstStyle/>
          <a:p>
            <a:r>
              <a:rPr lang="en-US" dirty="0"/>
              <a:t>Chapter 3: Cultivating an Attitude of Happiness and a Spirit of Optimism</a:t>
            </a:r>
            <a:br>
              <a:rPr lang="en-US" dirty="0"/>
            </a:br>
            <a:endParaRPr lang="ca-ES-valencia" dirty="0"/>
          </a:p>
        </p:txBody>
      </p:sp>
      <p:sp>
        <p:nvSpPr>
          <p:cNvPr id="3" name="Subtitle 2"/>
          <p:cNvSpPr>
            <a:spLocks noGrp="1"/>
          </p:cNvSpPr>
          <p:nvPr>
            <p:ph type="subTitle" idx="1"/>
          </p:nvPr>
        </p:nvSpPr>
        <p:spPr>
          <a:xfrm>
            <a:off x="1378226" y="3307868"/>
            <a:ext cx="9144000" cy="1655762"/>
          </a:xfrm>
        </p:spPr>
        <p:txBody>
          <a:bodyPr>
            <a:normAutofit lnSpcReduction="10000"/>
          </a:bodyPr>
          <a:lstStyle/>
          <a:p>
            <a:r>
              <a:rPr lang="en-US" dirty="0"/>
              <a:t>Be believing. </a:t>
            </a:r>
          </a:p>
          <a:p>
            <a:r>
              <a:rPr lang="en-US" dirty="0"/>
              <a:t>Be happy.</a:t>
            </a:r>
          </a:p>
          <a:p>
            <a:r>
              <a:rPr lang="en-US" dirty="0"/>
              <a:t> Don’t get discouraged. </a:t>
            </a:r>
          </a:p>
          <a:p>
            <a:r>
              <a:rPr lang="en-US" dirty="0"/>
              <a:t>Things will work out.</a:t>
            </a:r>
            <a:endParaRPr lang="ca-ES-valencia" dirty="0"/>
          </a:p>
        </p:txBody>
      </p:sp>
    </p:spTree>
    <p:extLst>
      <p:ext uri="{BB962C8B-B14F-4D97-AF65-F5344CB8AC3E}">
        <p14:creationId xmlns:p14="http://schemas.microsoft.com/office/powerpoint/2010/main" val="24142508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lstStyle/>
          <a:p>
            <a:pPr algn="ctr"/>
            <a:r>
              <a:rPr lang="en-US" dirty="0"/>
              <a:t>From the Life of Gordon B. Hinckley</a:t>
            </a:r>
            <a:br>
              <a:rPr lang="en-US" dirty="0"/>
            </a:br>
            <a:endParaRPr lang="ca-ES-valencia" dirty="0"/>
          </a:p>
        </p:txBody>
      </p:sp>
      <p:sp>
        <p:nvSpPr>
          <p:cNvPr id="3" name="Content Placeholder 2"/>
          <p:cNvSpPr>
            <a:spLocks noGrp="1"/>
          </p:cNvSpPr>
          <p:nvPr>
            <p:ph idx="1"/>
          </p:nvPr>
        </p:nvSpPr>
        <p:spPr>
          <a:xfrm>
            <a:off x="838200" y="1825625"/>
            <a:ext cx="10515600" cy="3700532"/>
          </a:xfrm>
        </p:spPr>
        <p:txBody>
          <a:bodyPr/>
          <a:lstStyle/>
          <a:p>
            <a:pPr marL="0" indent="0" algn="ctr">
              <a:buNone/>
            </a:pPr>
            <a:r>
              <a:rPr lang="en-US" dirty="0"/>
              <a:t>President Gordon B. Hinckley’s mother, Ada </a:t>
            </a:r>
            <a:r>
              <a:rPr lang="en-US" dirty="0" err="1"/>
              <a:t>Bitner</a:t>
            </a:r>
            <a:r>
              <a:rPr lang="en-US" dirty="0"/>
              <a:t> Hinckley, often said that “a happy attitude and smiling countenance could boost one over almost any misfortune and that every individual was responsible for his own happiness.”</a:t>
            </a:r>
            <a:r>
              <a:rPr lang="en-US" baseline="30000" dirty="0">
                <a:hlinkClick r:id="rId3"/>
              </a:rPr>
              <a:t>1</a:t>
            </a:r>
            <a:r>
              <a:rPr lang="en-US" dirty="0"/>
              <a:t> His father, Bryant S. Hinckley, also had an “inherently positive outlook.”</a:t>
            </a:r>
            <a:r>
              <a:rPr lang="en-US" baseline="30000" dirty="0">
                <a:hlinkClick r:id="rId4"/>
              </a:rPr>
              <a:t>2</a:t>
            </a:r>
            <a:r>
              <a:rPr lang="en-US" dirty="0"/>
              <a:t> President Hinckley recalled, “When I was a young man and was prone to speak critically, my father would say: ‘Cynics do not contribute, skeptics do not create, doubters do not achieve.’”</a:t>
            </a:r>
            <a:r>
              <a:rPr lang="en-US" baseline="30000" dirty="0">
                <a:hlinkClick r:id="rId5"/>
              </a:rPr>
              <a:t>3</a:t>
            </a:r>
            <a:r>
              <a:rPr lang="en-US" dirty="0"/>
              <a:t> Influenced by his parents’ counsel and example, young Gordon Hinckley learned to approach life with optimism and faith.</a:t>
            </a:r>
            <a:endParaRPr lang="ca-ES-valencia" dirty="0"/>
          </a:p>
        </p:txBody>
      </p:sp>
    </p:spTree>
    <p:extLst>
      <p:ext uri="{BB962C8B-B14F-4D97-AF65-F5344CB8AC3E}">
        <p14:creationId xmlns:p14="http://schemas.microsoft.com/office/powerpoint/2010/main" val="198408566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722934"/>
            <a:ext cx="10515600" cy="1325563"/>
          </a:xfrm>
        </p:spPr>
        <p:txBody>
          <a:bodyPr>
            <a:normAutofit fontScale="90000"/>
          </a:bodyPr>
          <a:lstStyle/>
          <a:p>
            <a:pPr algn="ctr"/>
            <a:r>
              <a:rPr lang="en-US" dirty="0"/>
              <a:t>Even when many people are negative and pessimistic, we can cultivate a spirit of happiness and optimism.</a:t>
            </a:r>
            <a:br>
              <a:rPr lang="en-US" dirty="0"/>
            </a:br>
            <a:endParaRPr lang="ca-ES-valencia" dirty="0"/>
          </a:p>
        </p:txBody>
      </p:sp>
      <p:sp>
        <p:nvSpPr>
          <p:cNvPr id="3" name="Content Placeholder 2"/>
          <p:cNvSpPr>
            <a:spLocks noGrp="1"/>
          </p:cNvSpPr>
          <p:nvPr>
            <p:ph idx="1"/>
          </p:nvPr>
        </p:nvSpPr>
        <p:spPr>
          <a:xfrm>
            <a:off x="838200" y="2277579"/>
            <a:ext cx="10515600" cy="3460612"/>
          </a:xfrm>
        </p:spPr>
        <p:txBody>
          <a:bodyPr/>
          <a:lstStyle/>
          <a:p>
            <a:pPr marL="0" indent="0" algn="ctr" fontAlgn="base">
              <a:buNone/>
            </a:pPr>
            <a:r>
              <a:rPr lang="en-US" dirty="0"/>
              <a:t>There is a terrible ailment of pessimism in the land. It’s almost endemic. We’re constantly fed a steady and sour diet of character assassination, faultfinding, evil speaking of one another. …</a:t>
            </a:r>
          </a:p>
          <a:p>
            <a:pPr marL="0" indent="0" algn="ctr" fontAlgn="base">
              <a:buNone/>
            </a:pPr>
            <a:r>
              <a:rPr lang="en-US" dirty="0"/>
              <a:t>I come … with a plea that we stop seeking out the storms and enjoy more fully the sunlight. I’m suggesting that we accentuate the positive. I’m asking that we look a little deeper for the good, that we still our voices of insult and sarcasm, that we more generously compliment virtue and effort.</a:t>
            </a:r>
          </a:p>
          <a:p>
            <a:pPr marL="0" indent="0">
              <a:buNone/>
            </a:pPr>
            <a:endParaRPr lang="ca-ES-valencia" dirty="0"/>
          </a:p>
        </p:txBody>
      </p:sp>
      <p:sp>
        <p:nvSpPr>
          <p:cNvPr id="5" name="Rectangle 4"/>
          <p:cNvSpPr/>
          <p:nvPr/>
        </p:nvSpPr>
        <p:spPr>
          <a:xfrm>
            <a:off x="1182965" y="6113429"/>
            <a:ext cx="3942105" cy="369332"/>
          </a:xfrm>
          <a:prstGeom prst="rect">
            <a:avLst/>
          </a:prstGeom>
        </p:spPr>
        <p:txBody>
          <a:bodyPr wrap="none">
            <a:spAutoFit/>
          </a:bodyPr>
          <a:lstStyle/>
          <a:p>
            <a:r>
              <a:rPr lang="en-US" b="0" i="0" dirty="0">
                <a:solidFill>
                  <a:srgbClr val="333333"/>
                </a:solidFill>
                <a:effectLst/>
                <a:highlight>
                  <a:srgbClr val="FFFF00"/>
                </a:highlight>
                <a:latin typeface="Open Sans"/>
              </a:rPr>
              <a:t>Why do we need this counsel today?</a:t>
            </a:r>
            <a:endParaRPr lang="ca-ES-valencia" dirty="0">
              <a:highlight>
                <a:srgbClr val="FFFF00"/>
              </a:highlight>
            </a:endParaRPr>
          </a:p>
        </p:txBody>
      </p:sp>
      <p:sp>
        <p:nvSpPr>
          <p:cNvPr id="6" name="Rectangle 5"/>
          <p:cNvSpPr/>
          <p:nvPr/>
        </p:nvSpPr>
        <p:spPr>
          <a:xfrm>
            <a:off x="5666502" y="6113429"/>
            <a:ext cx="4993675" cy="369332"/>
          </a:xfrm>
          <a:prstGeom prst="rect">
            <a:avLst/>
          </a:prstGeom>
        </p:spPr>
        <p:txBody>
          <a:bodyPr wrap="none">
            <a:spAutoFit/>
          </a:bodyPr>
          <a:lstStyle/>
          <a:p>
            <a:r>
              <a:rPr lang="en-US" b="0" i="0" dirty="0">
                <a:solidFill>
                  <a:srgbClr val="333333"/>
                </a:solidFill>
                <a:effectLst/>
                <a:highlight>
                  <a:srgbClr val="FFFF00"/>
                </a:highlight>
                <a:latin typeface="Open Sans"/>
              </a:rPr>
              <a:t>How can we cultivate an attitude of happiness?</a:t>
            </a:r>
            <a:endParaRPr lang="ca-ES-valencia" dirty="0">
              <a:highlight>
                <a:srgbClr val="FFFF00"/>
              </a:highlight>
            </a:endParaRPr>
          </a:p>
        </p:txBody>
      </p:sp>
    </p:spTree>
    <p:extLst>
      <p:ext uri="{BB962C8B-B14F-4D97-AF65-F5344CB8AC3E}">
        <p14:creationId xmlns:p14="http://schemas.microsoft.com/office/powerpoint/2010/main" val="387519153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normAutofit fontScale="90000"/>
          </a:bodyPr>
          <a:lstStyle/>
          <a:p>
            <a:pPr algn="ctr"/>
            <a:r>
              <a:rPr lang="en-US" dirty="0"/>
              <a:t>Rather than dwell on our problems, we can let a spirit of thanksgiving guide and bless us.</a:t>
            </a:r>
            <a:br>
              <a:rPr lang="en-US" dirty="0"/>
            </a:br>
            <a:endParaRPr lang="ca-ES-valencia" dirty="0"/>
          </a:p>
        </p:txBody>
      </p:sp>
      <p:sp>
        <p:nvSpPr>
          <p:cNvPr id="3" name="Content Placeholder 2"/>
          <p:cNvSpPr>
            <a:spLocks noGrp="1"/>
          </p:cNvSpPr>
          <p:nvPr>
            <p:ph idx="1"/>
          </p:nvPr>
        </p:nvSpPr>
        <p:spPr>
          <a:xfrm>
            <a:off x="838200" y="1944895"/>
            <a:ext cx="10515600" cy="3634270"/>
          </a:xfrm>
        </p:spPr>
        <p:txBody>
          <a:bodyPr/>
          <a:lstStyle/>
          <a:p>
            <a:pPr marL="0" indent="0" algn="ctr">
              <a:buNone/>
            </a:pPr>
            <a:r>
              <a:rPr lang="en-US" dirty="0"/>
              <a:t>How magnificently we are blessed! How thankful we ought to be! … Cultivate a spirit of thanksgiving for the blessing of life and for the marvelous gifts and privileges each of us enjoy. The Lord has said that the meek shall inherit the earth. (See </a:t>
            </a:r>
            <a:r>
              <a:rPr lang="en-US" dirty="0">
                <a:hlinkClick r:id="rId3"/>
              </a:rPr>
              <a:t>Matt. 5:5</a:t>
            </a:r>
            <a:r>
              <a:rPr lang="en-US" dirty="0"/>
              <a:t>.) I cannot escape the interpretation that meekness implies a spirit of </a:t>
            </a:r>
            <a:r>
              <a:rPr lang="en-US" dirty="0">
                <a:hlinkClick r:id="rId4"/>
              </a:rPr>
              <a:t>gratitude</a:t>
            </a:r>
            <a:r>
              <a:rPr lang="en-US" dirty="0"/>
              <a:t> as opposed to an attitude of self-sufficiency, an acknowledgment of a greater power beyond oneself, a recognition of God, and an acceptance of his commandments. This is the beginning of wisdom. Walk with gratitude before him who is the giver of life and every good gift</a:t>
            </a:r>
            <a:endParaRPr lang="ca-ES-valencia" dirty="0"/>
          </a:p>
        </p:txBody>
      </p:sp>
      <p:sp>
        <p:nvSpPr>
          <p:cNvPr id="5" name="Rectangle 4"/>
          <p:cNvSpPr/>
          <p:nvPr/>
        </p:nvSpPr>
        <p:spPr>
          <a:xfrm>
            <a:off x="3048000" y="5895417"/>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How are you blessed when you have a spirit of thanksgiving?</a:t>
            </a:r>
            <a:endParaRPr lang="ca-ES-valencia" dirty="0">
              <a:highlight>
                <a:srgbClr val="FFFF00"/>
              </a:highlight>
            </a:endParaRPr>
          </a:p>
        </p:txBody>
      </p:sp>
    </p:spTree>
    <p:extLst>
      <p:ext uri="{BB962C8B-B14F-4D97-AF65-F5344CB8AC3E}">
        <p14:creationId xmlns:p14="http://schemas.microsoft.com/office/powerpoint/2010/main" val="18769076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normAutofit fontScale="90000"/>
          </a:bodyPr>
          <a:lstStyle/>
          <a:p>
            <a:pPr algn="ctr"/>
            <a:r>
              <a:rPr lang="en-US" dirty="0"/>
              <a:t>The gospel of Jesus Christ gives us a reason for gladness.</a:t>
            </a:r>
            <a:br>
              <a:rPr lang="en-US" dirty="0"/>
            </a:br>
            <a:endParaRPr lang="ca-ES-valencia" dirty="0"/>
          </a:p>
        </p:txBody>
      </p:sp>
      <p:sp>
        <p:nvSpPr>
          <p:cNvPr id="3" name="Content Placeholder 2"/>
          <p:cNvSpPr>
            <a:spLocks noGrp="1"/>
          </p:cNvSpPr>
          <p:nvPr>
            <p:ph idx="1"/>
          </p:nvPr>
        </p:nvSpPr>
        <p:spPr>
          <a:xfrm>
            <a:off x="5163378" y="1712912"/>
            <a:ext cx="1865243" cy="612775"/>
          </a:xfrm>
        </p:spPr>
        <p:txBody>
          <a:bodyPr/>
          <a:lstStyle/>
          <a:p>
            <a:pPr marL="0" indent="0">
              <a:buNone/>
            </a:pPr>
            <a:r>
              <a:rPr lang="ca-ES-valencia" dirty="0">
                <a:hlinkClick r:id="rId3"/>
              </a:rPr>
              <a:t>D&amp;C 25:13</a:t>
            </a:r>
            <a:endParaRPr lang="ca-ES-valencia" dirty="0"/>
          </a:p>
        </p:txBody>
      </p:sp>
      <p:sp>
        <p:nvSpPr>
          <p:cNvPr id="5" name="Rectangle 4"/>
          <p:cNvSpPr/>
          <p:nvPr/>
        </p:nvSpPr>
        <p:spPr>
          <a:xfrm>
            <a:off x="357807" y="2325687"/>
            <a:ext cx="11476383" cy="3108543"/>
          </a:xfrm>
          <a:prstGeom prst="rect">
            <a:avLst/>
          </a:prstGeom>
        </p:spPr>
        <p:txBody>
          <a:bodyPr wrap="square">
            <a:spAutoFit/>
          </a:bodyPr>
          <a:lstStyle/>
          <a:p>
            <a:pPr algn="ctr"/>
            <a:r>
              <a:rPr lang="en-US" sz="2800" b="0" i="0" dirty="0">
                <a:solidFill>
                  <a:srgbClr val="333333"/>
                </a:solidFill>
                <a:effectLst/>
                <a:latin typeface="Open Sans"/>
              </a:rPr>
              <a:t>Never forget who you are. … You are in very deed a child of God. … He is your Eternal Father. He loves you. … He wants His sons and daughters to be happy. Sin never was happiness. Transgression never was happiness. </a:t>
            </a:r>
            <a:r>
              <a:rPr lang="en-US" sz="2800" b="0" i="0" dirty="0">
                <a:solidFill>
                  <a:srgbClr val="333333"/>
                </a:solidFill>
                <a:effectLst/>
              </a:rPr>
              <a:t>Disobedience</a:t>
            </a:r>
            <a:r>
              <a:rPr lang="en-US" sz="2800" b="0" i="0" dirty="0">
                <a:solidFill>
                  <a:srgbClr val="333333"/>
                </a:solidFill>
                <a:effectLst/>
                <a:latin typeface="Open Sans"/>
              </a:rPr>
              <a:t> never was happiness. The way of happiness is found in the plan of our Father in Heaven and in obedience to the commandments of His Beloved Son, the Lord Jesus Christ.</a:t>
            </a:r>
            <a:endParaRPr lang="ca-ES-valencia" sz="2800" dirty="0"/>
          </a:p>
        </p:txBody>
      </p:sp>
      <p:sp>
        <p:nvSpPr>
          <p:cNvPr id="6" name="Rectangle 5"/>
          <p:cNvSpPr/>
          <p:nvPr/>
        </p:nvSpPr>
        <p:spPr>
          <a:xfrm>
            <a:off x="3260035" y="5611126"/>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How does the “good news” of the gospel influence the way you approach that journey?</a:t>
            </a:r>
            <a:endParaRPr lang="ca-ES-valencia" dirty="0">
              <a:highlight>
                <a:srgbClr val="FFFF00"/>
              </a:highlight>
            </a:endParaRPr>
          </a:p>
        </p:txBody>
      </p:sp>
    </p:spTree>
    <p:extLst>
      <p:ext uri="{BB962C8B-B14F-4D97-AF65-F5344CB8AC3E}">
        <p14:creationId xmlns:p14="http://schemas.microsoft.com/office/powerpoint/2010/main" val="275003689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normAutofit fontScale="90000"/>
          </a:bodyPr>
          <a:lstStyle/>
          <a:p>
            <a:pPr algn="ctr"/>
            <a:r>
              <a:rPr lang="en-US" dirty="0"/>
              <a:t>The gospel is a message of triumph to be embraced with enthusiasm, affection, and optimism.</a:t>
            </a:r>
            <a:br>
              <a:rPr lang="en-US" dirty="0"/>
            </a:br>
            <a:endParaRPr lang="ca-ES-valencia" dirty="0"/>
          </a:p>
        </p:txBody>
      </p:sp>
      <p:sp>
        <p:nvSpPr>
          <p:cNvPr id="3" name="Content Placeholder 2"/>
          <p:cNvSpPr>
            <a:spLocks noGrp="1"/>
          </p:cNvSpPr>
          <p:nvPr>
            <p:ph idx="1"/>
          </p:nvPr>
        </p:nvSpPr>
        <p:spPr>
          <a:xfrm>
            <a:off x="838200" y="1825625"/>
            <a:ext cx="10515600" cy="2189784"/>
          </a:xfrm>
        </p:spPr>
        <p:txBody>
          <a:bodyPr/>
          <a:lstStyle/>
          <a:p>
            <a:pPr marL="0" indent="0" algn="ctr">
              <a:buNone/>
            </a:pPr>
            <a:r>
              <a:rPr lang="en-US" dirty="0"/>
              <a:t>I stand here today as an optimist concerning the work of the Lord. I cannot believe that God has established his work in the earth to have it fail. I cannot believe that it is getting weaker. I know that it is getting stronger. … I have a simple and solemn faith that right will triumph and that truth will prevail.</a:t>
            </a:r>
            <a:endParaRPr lang="ca-ES-valencia" dirty="0"/>
          </a:p>
        </p:txBody>
      </p:sp>
      <p:sp>
        <p:nvSpPr>
          <p:cNvPr id="5" name="Rectangle 4"/>
          <p:cNvSpPr/>
          <p:nvPr/>
        </p:nvSpPr>
        <p:spPr>
          <a:xfrm>
            <a:off x="3048000" y="4015409"/>
            <a:ext cx="6096000" cy="1754326"/>
          </a:xfrm>
          <a:prstGeom prst="rect">
            <a:avLst/>
          </a:prstGeom>
        </p:spPr>
        <p:txBody>
          <a:bodyPr>
            <a:spAutoFit/>
          </a:bodyPr>
          <a:lstStyle/>
          <a:p>
            <a:pPr algn="ctr"/>
            <a:r>
              <a:rPr lang="en-US" b="1" i="0" dirty="0">
                <a:solidFill>
                  <a:srgbClr val="333333"/>
                </a:solidFill>
                <a:effectLst/>
                <a:latin typeface="Open Sans"/>
              </a:rPr>
              <a:t>When the Lord took Moses unto Himself, He then said to Joshua, “Be strong and of a good courage; be not afraid, neither be thou dismayed: for the Lord thy God is with thee whithersoever thou </a:t>
            </a:r>
            <a:r>
              <a:rPr lang="en-US" b="1" i="0" dirty="0" err="1">
                <a:solidFill>
                  <a:srgbClr val="333333"/>
                </a:solidFill>
                <a:effectLst/>
                <a:latin typeface="Open Sans"/>
              </a:rPr>
              <a:t>goest</a:t>
            </a:r>
            <a:r>
              <a:rPr lang="en-US" b="1" i="0" dirty="0">
                <a:solidFill>
                  <a:srgbClr val="333333"/>
                </a:solidFill>
                <a:effectLst/>
                <a:latin typeface="Open Sans"/>
              </a:rPr>
              <a:t>” (</a:t>
            </a:r>
            <a:r>
              <a:rPr lang="en-US" b="1" i="0" u="none" strike="noStrike" dirty="0">
                <a:solidFill>
                  <a:srgbClr val="0091BC"/>
                </a:solidFill>
                <a:effectLst/>
                <a:latin typeface="Open Sans"/>
                <a:hlinkClick r:id="rId3"/>
              </a:rPr>
              <a:t>Josh. 1:9</a:t>
            </a:r>
            <a:r>
              <a:rPr lang="en-US" b="1" i="0" dirty="0">
                <a:solidFill>
                  <a:srgbClr val="333333"/>
                </a:solidFill>
                <a:effectLst/>
                <a:latin typeface="Open Sans"/>
              </a:rPr>
              <a:t>). This is His work. Never forget it. Embrace it with enthusiasm and affection.</a:t>
            </a:r>
            <a:endParaRPr lang="ca-ES-valencia" b="1" dirty="0"/>
          </a:p>
        </p:txBody>
      </p:sp>
      <p:sp>
        <p:nvSpPr>
          <p:cNvPr id="6" name="Rectangle 5"/>
          <p:cNvSpPr/>
          <p:nvPr/>
        </p:nvSpPr>
        <p:spPr>
          <a:xfrm>
            <a:off x="3048000" y="5882027"/>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What experiences have increased your optimism about the Lord’s work?</a:t>
            </a:r>
            <a:endParaRPr lang="ca-ES-valencia" dirty="0">
              <a:highlight>
                <a:srgbClr val="FFFF00"/>
              </a:highlight>
            </a:endParaRPr>
          </a:p>
        </p:txBody>
      </p:sp>
    </p:spTree>
    <p:extLst>
      <p:ext uri="{BB962C8B-B14F-4D97-AF65-F5344CB8AC3E}">
        <p14:creationId xmlns:p14="http://schemas.microsoft.com/office/powerpoint/2010/main" val="4298004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669925"/>
            <a:ext cx="10515600" cy="1325563"/>
          </a:xfrm>
        </p:spPr>
        <p:txBody>
          <a:bodyPr>
            <a:normAutofit fontScale="90000"/>
          </a:bodyPr>
          <a:lstStyle/>
          <a:p>
            <a:pPr algn="ctr"/>
            <a:r>
              <a:rPr lang="en-US" dirty="0"/>
              <a:t>With knowledge that we are all children of God, we can stand a little taller, rise a little higher, and be a little better.</a:t>
            </a:r>
            <a:br>
              <a:rPr lang="en-US" dirty="0"/>
            </a:br>
            <a:endParaRPr lang="ca-ES-valencia" dirty="0"/>
          </a:p>
        </p:txBody>
      </p:sp>
      <p:sp>
        <p:nvSpPr>
          <p:cNvPr id="3" name="Content Placeholder 2"/>
          <p:cNvSpPr>
            <a:spLocks noGrp="1"/>
          </p:cNvSpPr>
          <p:nvPr>
            <p:ph idx="1"/>
          </p:nvPr>
        </p:nvSpPr>
        <p:spPr>
          <a:xfrm>
            <a:off x="838200" y="1995488"/>
            <a:ext cx="10515600" cy="1900651"/>
          </a:xfrm>
        </p:spPr>
        <p:txBody>
          <a:bodyPr/>
          <a:lstStyle/>
          <a:p>
            <a:pPr marL="0" indent="0" algn="ctr">
              <a:buNone/>
            </a:pPr>
            <a:r>
              <a:rPr lang="en-US" dirty="0"/>
              <a:t>There is a sad tendency in our world today for persons to cut one another down. Did you ever realize that it does not take very much in the way of brainpower to make remarks that may wound another? Try the opposite of that. Try handing out compliments. …</a:t>
            </a:r>
            <a:endParaRPr lang="ca-ES-valencia" dirty="0"/>
          </a:p>
        </p:txBody>
      </p:sp>
      <p:sp>
        <p:nvSpPr>
          <p:cNvPr id="5" name="Rectangle 4"/>
          <p:cNvSpPr/>
          <p:nvPr/>
        </p:nvSpPr>
        <p:spPr>
          <a:xfrm>
            <a:off x="3048000" y="3992074"/>
            <a:ext cx="6096000" cy="923330"/>
          </a:xfrm>
          <a:prstGeom prst="rect">
            <a:avLst/>
          </a:prstGeom>
        </p:spPr>
        <p:txBody>
          <a:bodyPr>
            <a:spAutoFit/>
          </a:bodyPr>
          <a:lstStyle/>
          <a:p>
            <a:pPr algn="ctr"/>
            <a:r>
              <a:rPr lang="en-US" b="1" i="0" dirty="0">
                <a:solidFill>
                  <a:srgbClr val="333333"/>
                </a:solidFill>
                <a:effectLst/>
                <a:latin typeface="Open Sans"/>
              </a:rPr>
              <a:t>These great words of confidence are a beacon to each of us. In him we may indeed have trust. For he and his promises will never fail.</a:t>
            </a:r>
            <a:endParaRPr lang="ca-ES-valencia" b="1" dirty="0"/>
          </a:p>
        </p:txBody>
      </p:sp>
    </p:spTree>
    <p:extLst>
      <p:ext uri="{BB962C8B-B14F-4D97-AF65-F5344CB8AC3E}">
        <p14:creationId xmlns:p14="http://schemas.microsoft.com/office/powerpoint/2010/main" val="284257164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574</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Chapter 3: Cultivating an Attitude of Happiness and a Spirit of Optimism </vt:lpstr>
      <vt:lpstr>From the Life of Gordon B. Hinckley </vt:lpstr>
      <vt:lpstr>Even when many people are negative and pessimistic, we can cultivate a spirit of happiness and optimism. </vt:lpstr>
      <vt:lpstr>Rather than dwell on our problems, we can let a spirit of thanksgiving guide and bless us. </vt:lpstr>
      <vt:lpstr>The gospel of Jesus Christ gives us a reason for gladness. </vt:lpstr>
      <vt:lpstr>The gospel is a message of triumph to be embraced with enthusiasm, affection, and optimism. </vt:lpstr>
      <vt:lpstr>With knowledge that we are all children of God, we can stand a little taller, rise a little higher, and be a little better.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Cultivating an Attitude of Happiness and a Spirit of Optimism </dc:title>
  <dc:creator>Bradshaw Law Group</dc:creator>
  <cp:lastModifiedBy>Bradshaw Law Group</cp:lastModifiedBy>
  <cp:revision>3</cp:revision>
  <dcterms:created xsi:type="dcterms:W3CDTF">2016-09-19T19:58:36Z</dcterms:created>
  <dcterms:modified xsi:type="dcterms:W3CDTF">2016-09-19T20:12:42Z</dcterms:modified>
</cp:coreProperties>
</file>