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ca-ES-valenci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a-ES-valenci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a-ES-valencia"/>
          </a:p>
        </p:txBody>
      </p:sp>
      <p:sp>
        <p:nvSpPr>
          <p:cNvPr id="4" name="Date Placeholder 3"/>
          <p:cNvSpPr>
            <a:spLocks noGrp="1"/>
          </p:cNvSpPr>
          <p:nvPr>
            <p:ph type="dt" sz="half" idx="10"/>
          </p:nvPr>
        </p:nvSpPr>
        <p:spPr/>
        <p:txBody>
          <a:bodyPr/>
          <a:lstStyle/>
          <a:p>
            <a:fld id="{FCBE7664-A697-4D59-A66B-D37A61E99E92}"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64A91648-95DB-4D5A-8CE2-DE93FF12C1CE}" type="slidenum">
              <a:rPr lang="ca-ES-valencia" smtClean="0"/>
              <a:t>‹#›</a:t>
            </a:fld>
            <a:endParaRPr lang="ca-ES-valencia"/>
          </a:p>
        </p:txBody>
      </p:sp>
    </p:spTree>
    <p:extLst>
      <p:ext uri="{BB962C8B-B14F-4D97-AF65-F5344CB8AC3E}">
        <p14:creationId xmlns:p14="http://schemas.microsoft.com/office/powerpoint/2010/main" val="2047996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a-ES-valenci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Date Placeholder 3"/>
          <p:cNvSpPr>
            <a:spLocks noGrp="1"/>
          </p:cNvSpPr>
          <p:nvPr>
            <p:ph type="dt" sz="half" idx="10"/>
          </p:nvPr>
        </p:nvSpPr>
        <p:spPr/>
        <p:txBody>
          <a:bodyPr/>
          <a:lstStyle/>
          <a:p>
            <a:fld id="{FCBE7664-A697-4D59-A66B-D37A61E99E92}"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64A91648-95DB-4D5A-8CE2-DE93FF12C1CE}" type="slidenum">
              <a:rPr lang="ca-ES-valencia" smtClean="0"/>
              <a:t>‹#›</a:t>
            </a:fld>
            <a:endParaRPr lang="ca-ES-valencia"/>
          </a:p>
        </p:txBody>
      </p:sp>
    </p:spTree>
    <p:extLst>
      <p:ext uri="{BB962C8B-B14F-4D97-AF65-F5344CB8AC3E}">
        <p14:creationId xmlns:p14="http://schemas.microsoft.com/office/powerpoint/2010/main" val="1196668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ca-ES-valenci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Date Placeholder 3"/>
          <p:cNvSpPr>
            <a:spLocks noGrp="1"/>
          </p:cNvSpPr>
          <p:nvPr>
            <p:ph type="dt" sz="half" idx="10"/>
          </p:nvPr>
        </p:nvSpPr>
        <p:spPr/>
        <p:txBody>
          <a:bodyPr/>
          <a:lstStyle/>
          <a:p>
            <a:fld id="{FCBE7664-A697-4D59-A66B-D37A61E99E92}"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64A91648-95DB-4D5A-8CE2-DE93FF12C1CE}" type="slidenum">
              <a:rPr lang="ca-ES-valencia" smtClean="0"/>
              <a:t>‹#›</a:t>
            </a:fld>
            <a:endParaRPr lang="ca-ES-valencia"/>
          </a:p>
        </p:txBody>
      </p:sp>
    </p:spTree>
    <p:extLst>
      <p:ext uri="{BB962C8B-B14F-4D97-AF65-F5344CB8AC3E}">
        <p14:creationId xmlns:p14="http://schemas.microsoft.com/office/powerpoint/2010/main" val="3808810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a-ES-valenci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Date Placeholder 3"/>
          <p:cNvSpPr>
            <a:spLocks noGrp="1"/>
          </p:cNvSpPr>
          <p:nvPr>
            <p:ph type="dt" sz="half" idx="10"/>
          </p:nvPr>
        </p:nvSpPr>
        <p:spPr/>
        <p:txBody>
          <a:bodyPr/>
          <a:lstStyle/>
          <a:p>
            <a:fld id="{FCBE7664-A697-4D59-A66B-D37A61E99E92}"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64A91648-95DB-4D5A-8CE2-DE93FF12C1CE}" type="slidenum">
              <a:rPr lang="ca-ES-valencia" smtClean="0"/>
              <a:t>‹#›</a:t>
            </a:fld>
            <a:endParaRPr lang="ca-ES-valencia"/>
          </a:p>
        </p:txBody>
      </p:sp>
    </p:spTree>
    <p:extLst>
      <p:ext uri="{BB962C8B-B14F-4D97-AF65-F5344CB8AC3E}">
        <p14:creationId xmlns:p14="http://schemas.microsoft.com/office/powerpoint/2010/main" val="16162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a-ES-valenci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BE7664-A697-4D59-A66B-D37A61E99E92}"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64A91648-95DB-4D5A-8CE2-DE93FF12C1CE}" type="slidenum">
              <a:rPr lang="ca-ES-valencia" smtClean="0"/>
              <a:t>‹#›</a:t>
            </a:fld>
            <a:endParaRPr lang="ca-ES-valencia"/>
          </a:p>
        </p:txBody>
      </p:sp>
    </p:spTree>
    <p:extLst>
      <p:ext uri="{BB962C8B-B14F-4D97-AF65-F5344CB8AC3E}">
        <p14:creationId xmlns:p14="http://schemas.microsoft.com/office/powerpoint/2010/main" val="1008596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a-ES-valenci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5" name="Date Placeholder 4"/>
          <p:cNvSpPr>
            <a:spLocks noGrp="1"/>
          </p:cNvSpPr>
          <p:nvPr>
            <p:ph type="dt" sz="half" idx="10"/>
          </p:nvPr>
        </p:nvSpPr>
        <p:spPr/>
        <p:txBody>
          <a:bodyPr/>
          <a:lstStyle/>
          <a:p>
            <a:fld id="{FCBE7664-A697-4D59-A66B-D37A61E99E92}" type="datetimeFigureOut">
              <a:rPr lang="ca-ES-valencia" smtClean="0"/>
              <a:t>19/09/16</a:t>
            </a:fld>
            <a:endParaRPr lang="ca-ES-valencia"/>
          </a:p>
        </p:txBody>
      </p:sp>
      <p:sp>
        <p:nvSpPr>
          <p:cNvPr id="6" name="Footer Placeholder 5"/>
          <p:cNvSpPr>
            <a:spLocks noGrp="1"/>
          </p:cNvSpPr>
          <p:nvPr>
            <p:ph type="ftr" sz="quarter" idx="11"/>
          </p:nvPr>
        </p:nvSpPr>
        <p:spPr/>
        <p:txBody>
          <a:bodyPr/>
          <a:lstStyle/>
          <a:p>
            <a:endParaRPr lang="ca-ES-valencia"/>
          </a:p>
        </p:txBody>
      </p:sp>
      <p:sp>
        <p:nvSpPr>
          <p:cNvPr id="7" name="Slide Number Placeholder 6"/>
          <p:cNvSpPr>
            <a:spLocks noGrp="1"/>
          </p:cNvSpPr>
          <p:nvPr>
            <p:ph type="sldNum" sz="quarter" idx="12"/>
          </p:nvPr>
        </p:nvSpPr>
        <p:spPr/>
        <p:txBody>
          <a:bodyPr/>
          <a:lstStyle/>
          <a:p>
            <a:fld id="{64A91648-95DB-4D5A-8CE2-DE93FF12C1CE}" type="slidenum">
              <a:rPr lang="ca-ES-valencia" smtClean="0"/>
              <a:t>‹#›</a:t>
            </a:fld>
            <a:endParaRPr lang="ca-ES-valencia"/>
          </a:p>
        </p:txBody>
      </p:sp>
    </p:spTree>
    <p:extLst>
      <p:ext uri="{BB962C8B-B14F-4D97-AF65-F5344CB8AC3E}">
        <p14:creationId xmlns:p14="http://schemas.microsoft.com/office/powerpoint/2010/main" val="3216263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ca-ES-valenci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7" name="Date Placeholder 6"/>
          <p:cNvSpPr>
            <a:spLocks noGrp="1"/>
          </p:cNvSpPr>
          <p:nvPr>
            <p:ph type="dt" sz="half" idx="10"/>
          </p:nvPr>
        </p:nvSpPr>
        <p:spPr/>
        <p:txBody>
          <a:bodyPr/>
          <a:lstStyle/>
          <a:p>
            <a:fld id="{FCBE7664-A697-4D59-A66B-D37A61E99E92}" type="datetimeFigureOut">
              <a:rPr lang="ca-ES-valencia" smtClean="0"/>
              <a:t>19/09/16</a:t>
            </a:fld>
            <a:endParaRPr lang="ca-ES-valencia"/>
          </a:p>
        </p:txBody>
      </p:sp>
      <p:sp>
        <p:nvSpPr>
          <p:cNvPr id="8" name="Footer Placeholder 7"/>
          <p:cNvSpPr>
            <a:spLocks noGrp="1"/>
          </p:cNvSpPr>
          <p:nvPr>
            <p:ph type="ftr" sz="quarter" idx="11"/>
          </p:nvPr>
        </p:nvSpPr>
        <p:spPr/>
        <p:txBody>
          <a:bodyPr/>
          <a:lstStyle/>
          <a:p>
            <a:endParaRPr lang="ca-ES-valencia"/>
          </a:p>
        </p:txBody>
      </p:sp>
      <p:sp>
        <p:nvSpPr>
          <p:cNvPr id="9" name="Slide Number Placeholder 8"/>
          <p:cNvSpPr>
            <a:spLocks noGrp="1"/>
          </p:cNvSpPr>
          <p:nvPr>
            <p:ph type="sldNum" sz="quarter" idx="12"/>
          </p:nvPr>
        </p:nvSpPr>
        <p:spPr/>
        <p:txBody>
          <a:bodyPr/>
          <a:lstStyle/>
          <a:p>
            <a:fld id="{64A91648-95DB-4D5A-8CE2-DE93FF12C1CE}" type="slidenum">
              <a:rPr lang="ca-ES-valencia" smtClean="0"/>
              <a:t>‹#›</a:t>
            </a:fld>
            <a:endParaRPr lang="ca-ES-valencia"/>
          </a:p>
        </p:txBody>
      </p:sp>
    </p:spTree>
    <p:extLst>
      <p:ext uri="{BB962C8B-B14F-4D97-AF65-F5344CB8AC3E}">
        <p14:creationId xmlns:p14="http://schemas.microsoft.com/office/powerpoint/2010/main" val="105351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a-ES-valencia"/>
          </a:p>
        </p:txBody>
      </p:sp>
      <p:sp>
        <p:nvSpPr>
          <p:cNvPr id="3" name="Date Placeholder 2"/>
          <p:cNvSpPr>
            <a:spLocks noGrp="1"/>
          </p:cNvSpPr>
          <p:nvPr>
            <p:ph type="dt" sz="half" idx="10"/>
          </p:nvPr>
        </p:nvSpPr>
        <p:spPr/>
        <p:txBody>
          <a:bodyPr/>
          <a:lstStyle/>
          <a:p>
            <a:fld id="{FCBE7664-A697-4D59-A66B-D37A61E99E92}" type="datetimeFigureOut">
              <a:rPr lang="ca-ES-valencia" smtClean="0"/>
              <a:t>19/09/16</a:t>
            </a:fld>
            <a:endParaRPr lang="ca-ES-valencia"/>
          </a:p>
        </p:txBody>
      </p:sp>
      <p:sp>
        <p:nvSpPr>
          <p:cNvPr id="4" name="Footer Placeholder 3"/>
          <p:cNvSpPr>
            <a:spLocks noGrp="1"/>
          </p:cNvSpPr>
          <p:nvPr>
            <p:ph type="ftr" sz="quarter" idx="11"/>
          </p:nvPr>
        </p:nvSpPr>
        <p:spPr/>
        <p:txBody>
          <a:bodyPr/>
          <a:lstStyle/>
          <a:p>
            <a:endParaRPr lang="ca-ES-valencia"/>
          </a:p>
        </p:txBody>
      </p:sp>
      <p:sp>
        <p:nvSpPr>
          <p:cNvPr id="5" name="Slide Number Placeholder 4"/>
          <p:cNvSpPr>
            <a:spLocks noGrp="1"/>
          </p:cNvSpPr>
          <p:nvPr>
            <p:ph type="sldNum" sz="quarter" idx="12"/>
          </p:nvPr>
        </p:nvSpPr>
        <p:spPr/>
        <p:txBody>
          <a:bodyPr/>
          <a:lstStyle/>
          <a:p>
            <a:fld id="{64A91648-95DB-4D5A-8CE2-DE93FF12C1CE}" type="slidenum">
              <a:rPr lang="ca-ES-valencia" smtClean="0"/>
              <a:t>‹#›</a:t>
            </a:fld>
            <a:endParaRPr lang="ca-ES-valencia"/>
          </a:p>
        </p:txBody>
      </p:sp>
    </p:spTree>
    <p:extLst>
      <p:ext uri="{BB962C8B-B14F-4D97-AF65-F5344CB8AC3E}">
        <p14:creationId xmlns:p14="http://schemas.microsoft.com/office/powerpoint/2010/main" val="1203333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E7664-A697-4D59-A66B-D37A61E99E92}" type="datetimeFigureOut">
              <a:rPr lang="ca-ES-valencia" smtClean="0"/>
              <a:t>19/09/16</a:t>
            </a:fld>
            <a:endParaRPr lang="ca-ES-valencia"/>
          </a:p>
        </p:txBody>
      </p:sp>
      <p:sp>
        <p:nvSpPr>
          <p:cNvPr id="3" name="Footer Placeholder 2"/>
          <p:cNvSpPr>
            <a:spLocks noGrp="1"/>
          </p:cNvSpPr>
          <p:nvPr>
            <p:ph type="ftr" sz="quarter" idx="11"/>
          </p:nvPr>
        </p:nvSpPr>
        <p:spPr/>
        <p:txBody>
          <a:bodyPr/>
          <a:lstStyle/>
          <a:p>
            <a:endParaRPr lang="ca-ES-valencia"/>
          </a:p>
        </p:txBody>
      </p:sp>
      <p:sp>
        <p:nvSpPr>
          <p:cNvPr id="4" name="Slide Number Placeholder 3"/>
          <p:cNvSpPr>
            <a:spLocks noGrp="1"/>
          </p:cNvSpPr>
          <p:nvPr>
            <p:ph type="sldNum" sz="quarter" idx="12"/>
          </p:nvPr>
        </p:nvSpPr>
        <p:spPr/>
        <p:txBody>
          <a:bodyPr/>
          <a:lstStyle/>
          <a:p>
            <a:fld id="{64A91648-95DB-4D5A-8CE2-DE93FF12C1CE}" type="slidenum">
              <a:rPr lang="ca-ES-valencia" smtClean="0"/>
              <a:t>‹#›</a:t>
            </a:fld>
            <a:endParaRPr lang="ca-ES-valencia"/>
          </a:p>
        </p:txBody>
      </p:sp>
    </p:spTree>
    <p:extLst>
      <p:ext uri="{BB962C8B-B14F-4D97-AF65-F5344CB8AC3E}">
        <p14:creationId xmlns:p14="http://schemas.microsoft.com/office/powerpoint/2010/main" val="1503057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a-ES-valenci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BE7664-A697-4D59-A66B-D37A61E99E92}" type="datetimeFigureOut">
              <a:rPr lang="ca-ES-valencia" smtClean="0"/>
              <a:t>19/09/16</a:t>
            </a:fld>
            <a:endParaRPr lang="ca-ES-valencia"/>
          </a:p>
        </p:txBody>
      </p:sp>
      <p:sp>
        <p:nvSpPr>
          <p:cNvPr id="6" name="Footer Placeholder 5"/>
          <p:cNvSpPr>
            <a:spLocks noGrp="1"/>
          </p:cNvSpPr>
          <p:nvPr>
            <p:ph type="ftr" sz="quarter" idx="11"/>
          </p:nvPr>
        </p:nvSpPr>
        <p:spPr/>
        <p:txBody>
          <a:bodyPr/>
          <a:lstStyle/>
          <a:p>
            <a:endParaRPr lang="ca-ES-valencia"/>
          </a:p>
        </p:txBody>
      </p:sp>
      <p:sp>
        <p:nvSpPr>
          <p:cNvPr id="7" name="Slide Number Placeholder 6"/>
          <p:cNvSpPr>
            <a:spLocks noGrp="1"/>
          </p:cNvSpPr>
          <p:nvPr>
            <p:ph type="sldNum" sz="quarter" idx="12"/>
          </p:nvPr>
        </p:nvSpPr>
        <p:spPr/>
        <p:txBody>
          <a:bodyPr/>
          <a:lstStyle/>
          <a:p>
            <a:fld id="{64A91648-95DB-4D5A-8CE2-DE93FF12C1CE}" type="slidenum">
              <a:rPr lang="ca-ES-valencia" smtClean="0"/>
              <a:t>‹#›</a:t>
            </a:fld>
            <a:endParaRPr lang="ca-ES-valencia"/>
          </a:p>
        </p:txBody>
      </p:sp>
    </p:spTree>
    <p:extLst>
      <p:ext uri="{BB962C8B-B14F-4D97-AF65-F5344CB8AC3E}">
        <p14:creationId xmlns:p14="http://schemas.microsoft.com/office/powerpoint/2010/main" val="323867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a-ES-valenci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valenci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BE7664-A697-4D59-A66B-D37A61E99E92}" type="datetimeFigureOut">
              <a:rPr lang="ca-ES-valencia" smtClean="0"/>
              <a:t>19/09/16</a:t>
            </a:fld>
            <a:endParaRPr lang="ca-ES-valencia"/>
          </a:p>
        </p:txBody>
      </p:sp>
      <p:sp>
        <p:nvSpPr>
          <p:cNvPr id="6" name="Footer Placeholder 5"/>
          <p:cNvSpPr>
            <a:spLocks noGrp="1"/>
          </p:cNvSpPr>
          <p:nvPr>
            <p:ph type="ftr" sz="quarter" idx="11"/>
          </p:nvPr>
        </p:nvSpPr>
        <p:spPr/>
        <p:txBody>
          <a:bodyPr/>
          <a:lstStyle/>
          <a:p>
            <a:endParaRPr lang="ca-ES-valencia"/>
          </a:p>
        </p:txBody>
      </p:sp>
      <p:sp>
        <p:nvSpPr>
          <p:cNvPr id="7" name="Slide Number Placeholder 6"/>
          <p:cNvSpPr>
            <a:spLocks noGrp="1"/>
          </p:cNvSpPr>
          <p:nvPr>
            <p:ph type="sldNum" sz="quarter" idx="12"/>
          </p:nvPr>
        </p:nvSpPr>
        <p:spPr/>
        <p:txBody>
          <a:bodyPr/>
          <a:lstStyle/>
          <a:p>
            <a:fld id="{64A91648-95DB-4D5A-8CE2-DE93FF12C1CE}" type="slidenum">
              <a:rPr lang="ca-ES-valencia" smtClean="0"/>
              <a:t>‹#›</a:t>
            </a:fld>
            <a:endParaRPr lang="ca-ES-valencia"/>
          </a:p>
        </p:txBody>
      </p:sp>
    </p:spTree>
    <p:extLst>
      <p:ext uri="{BB962C8B-B14F-4D97-AF65-F5344CB8AC3E}">
        <p14:creationId xmlns:p14="http://schemas.microsoft.com/office/powerpoint/2010/main" val="2857822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a-ES-valenci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E7664-A697-4D59-A66B-D37A61E99E92}" type="datetimeFigureOut">
              <a:rPr lang="ca-ES-valencia" smtClean="0"/>
              <a:t>19/09/16</a:t>
            </a:fld>
            <a:endParaRPr lang="ca-ES-valenci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valenci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A91648-95DB-4D5A-8CE2-DE93FF12C1CE}" type="slidenum">
              <a:rPr lang="ca-ES-valencia" smtClean="0"/>
              <a:t>‹#›</a:t>
            </a:fld>
            <a:endParaRPr lang="ca-ES-valencia"/>
          </a:p>
        </p:txBody>
      </p:sp>
    </p:spTree>
    <p:extLst>
      <p:ext uri="{BB962C8B-B14F-4D97-AF65-F5344CB8AC3E}">
        <p14:creationId xmlns:p14="http://schemas.microsoft.com/office/powerpoint/2010/main" val="3668950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valenci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lds.org/topics/gratitude/"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mormon.org/beliefs/joseph-smith"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lds.org/manual/teachings-of-presidents-of-the-church-gordon-b-hinckley/chapter-1-the-restoration-of-the-gospel-the-dawning-of-a-brighter-day?lang=eng#3-08862_000_01"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lds.org/scriptures/ot/isa/24.5?lang=eng#4"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lds.org/scriptures/ot/dan/2.35%2C44?lang=eng#34"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lds.org/scriptures/dc-testament/dc/13.1?lang=eng#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lds.org/scriptures/bible?lang=en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www.mormon.org/values/famil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fondos claros para power point"/>
          <p:cNvPicPr>
            <a:picLocks noChangeAspect="1" noChangeArrowheads="1"/>
          </p:cNvPicPr>
          <p:nvPr/>
        </p:nvPicPr>
        <p:blipFill rotWithShape="1">
          <a:blip r:embed="rId2">
            <a:extLst>
              <a:ext uri="{28A0092B-C50C-407E-A947-70E740481C1C}">
                <a14:useLocalDpi xmlns:a14="http://schemas.microsoft.com/office/drawing/2010/main" val="0"/>
              </a:ext>
            </a:extLst>
          </a:blip>
          <a:srcRect b="2445"/>
          <a:stretch/>
        </p:blipFill>
        <p:spPr bwMode="auto">
          <a:xfrm>
            <a:off x="2346" y="2346"/>
            <a:ext cx="12185485" cy="685433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971563"/>
            <a:ext cx="9144000" cy="2387600"/>
          </a:xfrm>
        </p:spPr>
        <p:txBody>
          <a:bodyPr>
            <a:normAutofit fontScale="90000"/>
          </a:bodyPr>
          <a:lstStyle/>
          <a:p>
            <a:r>
              <a:rPr lang="en-US" sz="5300" b="1" dirty="0"/>
              <a:t>Chapter 1: The Restoration of the Gospel—The Dawning of a Brighter Day</a:t>
            </a:r>
            <a:br>
              <a:rPr lang="en-US" dirty="0"/>
            </a:br>
            <a:endParaRPr lang="ca-ES-valencia" dirty="0"/>
          </a:p>
        </p:txBody>
      </p:sp>
      <p:sp>
        <p:nvSpPr>
          <p:cNvPr id="3" name="Subtitle 2"/>
          <p:cNvSpPr>
            <a:spLocks noGrp="1"/>
          </p:cNvSpPr>
          <p:nvPr>
            <p:ph type="subTitle" idx="1"/>
          </p:nvPr>
        </p:nvSpPr>
        <p:spPr>
          <a:xfrm>
            <a:off x="1524000" y="2757207"/>
            <a:ext cx="9144000" cy="1655762"/>
          </a:xfrm>
        </p:spPr>
        <p:txBody>
          <a:bodyPr/>
          <a:lstStyle/>
          <a:p>
            <a:r>
              <a:rPr lang="en-US" dirty="0"/>
              <a:t>“This glorious gospel was ushered in with the appearance of the Father and the Son to the boy Joseph.”</a:t>
            </a:r>
            <a:endParaRPr lang="ca-ES-valencia" dirty="0"/>
          </a:p>
        </p:txBody>
      </p:sp>
      <p:pic>
        <p:nvPicPr>
          <p:cNvPr id="1028" name="Picture 4" descr="Resultado de imagen para Restoration of the gosp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6971" y="3804444"/>
            <a:ext cx="5036233" cy="2832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21849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rotWithShape="1">
          <a:blip r:embed="rId2">
            <a:extLst>
              <a:ext uri="{28A0092B-C50C-407E-A947-70E740481C1C}">
                <a14:useLocalDpi xmlns:a14="http://schemas.microsoft.com/office/drawing/2010/main" val="0"/>
              </a:ext>
            </a:extLst>
          </a:blip>
          <a:srcRect b="2445"/>
          <a:stretch/>
        </p:blipFill>
        <p:spPr bwMode="auto">
          <a:xfrm>
            <a:off x="1" y="1"/>
            <a:ext cx="12191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a:t>From the Life of Gordon B. Hinckley</a:t>
            </a:r>
            <a:br>
              <a:rPr lang="en-US" dirty="0"/>
            </a:br>
            <a:endParaRPr lang="ca-ES-valencia" dirty="0"/>
          </a:p>
        </p:txBody>
      </p:sp>
      <p:sp>
        <p:nvSpPr>
          <p:cNvPr id="3" name="Content Placeholder 2"/>
          <p:cNvSpPr>
            <a:spLocks noGrp="1"/>
          </p:cNvSpPr>
          <p:nvPr>
            <p:ph idx="1"/>
          </p:nvPr>
        </p:nvSpPr>
        <p:spPr>
          <a:xfrm>
            <a:off x="838200" y="1360592"/>
            <a:ext cx="10515600" cy="2574097"/>
          </a:xfrm>
        </p:spPr>
        <p:txBody>
          <a:bodyPr/>
          <a:lstStyle/>
          <a:p>
            <a:pPr algn="ctr"/>
            <a:r>
              <a:rPr lang="en-US" dirty="0"/>
              <a:t>Throughout his life, President Gordon B. Hinckley fostered a deep respect for the people and places involved in the restoration of the gospel. He felt special </a:t>
            </a:r>
            <a:r>
              <a:rPr lang="en-US" dirty="0">
                <a:hlinkClick r:id="rId3"/>
              </a:rPr>
              <a:t>gratitude</a:t>
            </a:r>
            <a:r>
              <a:rPr lang="en-US" dirty="0"/>
              <a:t> for </a:t>
            </a:r>
            <a:r>
              <a:rPr lang="en-US" dirty="0">
                <a:hlinkClick r:id="rId4"/>
              </a:rPr>
              <a:t>Joseph Smith</a:t>
            </a:r>
            <a:r>
              <a:rPr lang="en-US" dirty="0"/>
              <a:t> and his role in the Restoration, and he spoke of “an ever-growing compulsion to bear testimony of the divinity of the Lord and of the mission of the Prophet Joseph Smith.”</a:t>
            </a:r>
            <a:endParaRPr lang="ca-ES-valencia" dirty="0"/>
          </a:p>
        </p:txBody>
      </p:sp>
      <p:pic>
        <p:nvPicPr>
          <p:cNvPr id="5124" name="Picture 4" descr="First Vis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11345" y="3797438"/>
            <a:ext cx="2139208" cy="27883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569822" y="4798586"/>
            <a:ext cx="6096000" cy="923330"/>
          </a:xfrm>
          <a:prstGeom prst="rect">
            <a:avLst/>
          </a:prstGeom>
        </p:spPr>
        <p:txBody>
          <a:bodyPr>
            <a:spAutoFit/>
          </a:bodyPr>
          <a:lstStyle/>
          <a:p>
            <a:pPr algn="ctr"/>
            <a:r>
              <a:rPr lang="en-US" b="1" i="0" dirty="0">
                <a:solidFill>
                  <a:srgbClr val="333333"/>
                </a:solidFill>
                <a:effectLst/>
                <a:latin typeface="Open Sans"/>
              </a:rPr>
              <a:t>The First Vision began “the final chapter in the long chronicle of God’s dealing with men and women upon the earth.”</a:t>
            </a:r>
            <a:endParaRPr lang="ca-ES-valencia" b="1" dirty="0"/>
          </a:p>
        </p:txBody>
      </p:sp>
    </p:spTree>
    <p:extLst>
      <p:ext uri="{BB962C8B-B14F-4D97-AF65-F5344CB8AC3E}">
        <p14:creationId xmlns:p14="http://schemas.microsoft.com/office/powerpoint/2010/main" val="350794142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rotWithShape="1">
          <a:blip r:embed="rId2">
            <a:extLst>
              <a:ext uri="{28A0092B-C50C-407E-A947-70E740481C1C}">
                <a14:useLocalDpi xmlns:a14="http://schemas.microsoft.com/office/drawing/2010/main" val="0"/>
              </a:ext>
            </a:extLst>
          </a:blip>
          <a:srcRect b="2445"/>
          <a:stretch/>
        </p:blipFill>
        <p:spPr bwMode="auto">
          <a:xfrm>
            <a:off x="1" y="1"/>
            <a:ext cx="12191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pPr algn="ctr"/>
            <a:r>
              <a:rPr lang="en-US" b="1" dirty="0"/>
              <a:t>Following the Savior’s death, the Church He had established drifted into apostasy.</a:t>
            </a:r>
            <a:br>
              <a:rPr lang="en-US" dirty="0"/>
            </a:br>
            <a:endParaRPr lang="ca-ES-valencia" dirty="0"/>
          </a:p>
        </p:txBody>
      </p:sp>
      <p:sp>
        <p:nvSpPr>
          <p:cNvPr id="3" name="Content Placeholder 2"/>
          <p:cNvSpPr>
            <a:spLocks noGrp="1"/>
          </p:cNvSpPr>
          <p:nvPr>
            <p:ph idx="1"/>
          </p:nvPr>
        </p:nvSpPr>
        <p:spPr>
          <a:xfrm>
            <a:off x="838200" y="1555115"/>
            <a:ext cx="10515600" cy="3302966"/>
          </a:xfrm>
        </p:spPr>
        <p:txBody>
          <a:bodyPr/>
          <a:lstStyle/>
          <a:p>
            <a:pPr marL="0" indent="0" algn="ctr" fontAlgn="base">
              <a:buNone/>
            </a:pPr>
            <a:r>
              <a:rPr lang="en-US" sz="2600" dirty="0"/>
              <a:t>[Jesus Christ] was and is the great central figure of human history, the zenith of the times and seasons of all men.</a:t>
            </a:r>
          </a:p>
          <a:p>
            <a:pPr marL="0" indent="0" algn="ctr" fontAlgn="base">
              <a:buNone/>
            </a:pPr>
            <a:r>
              <a:rPr lang="en-US" sz="2600" dirty="0"/>
              <a:t>Before His death, He had ordained His Apostles. They carried on for a period. His Church was set in place.</a:t>
            </a:r>
            <a:r>
              <a:rPr lang="en-US" sz="2600" baseline="30000" dirty="0">
                <a:hlinkClick r:id="rId3"/>
              </a:rPr>
              <a:t>3</a:t>
            </a:r>
            <a:endParaRPr lang="en-US" sz="2600" dirty="0"/>
          </a:p>
          <a:p>
            <a:pPr marL="0" indent="0" algn="ctr" fontAlgn="base">
              <a:buNone/>
            </a:pPr>
            <a:r>
              <a:rPr lang="en-US" sz="2600" dirty="0"/>
              <a:t>Following the Savior’s death, the Church He had established drifted into apostasy. </a:t>
            </a:r>
          </a:p>
          <a:p>
            <a:pPr marL="0" indent="0" algn="ctr" fontAlgn="base">
              <a:buNone/>
            </a:pPr>
            <a:r>
              <a:rPr lang="ca-ES-valencia" sz="2600" u="sng" dirty="0">
                <a:hlinkClick r:id="rId4"/>
              </a:rPr>
              <a:t>Isaiah 24:5</a:t>
            </a:r>
            <a:endParaRPr lang="en-US" sz="2600" dirty="0"/>
          </a:p>
          <a:p>
            <a:endParaRPr lang="ca-ES-valencia" dirty="0"/>
          </a:p>
        </p:txBody>
      </p:sp>
      <p:sp>
        <p:nvSpPr>
          <p:cNvPr id="5" name="Rectangle 4"/>
          <p:cNvSpPr/>
          <p:nvPr/>
        </p:nvSpPr>
        <p:spPr>
          <a:xfrm>
            <a:off x="3048000" y="4657711"/>
            <a:ext cx="6096000" cy="1200329"/>
          </a:xfrm>
          <a:prstGeom prst="rect">
            <a:avLst/>
          </a:prstGeom>
        </p:spPr>
        <p:txBody>
          <a:bodyPr>
            <a:spAutoFit/>
          </a:bodyPr>
          <a:lstStyle/>
          <a:p>
            <a:pPr algn="ctr"/>
            <a:r>
              <a:rPr lang="en-US" b="1" i="0" dirty="0">
                <a:solidFill>
                  <a:srgbClr val="333333"/>
                </a:solidFill>
                <a:effectLst/>
                <a:latin typeface="Open Sans"/>
              </a:rPr>
              <a:t>The first thousand years passed, and the second millennium dawned. Its earlier centuries were a continuation of the former. It was a time fraught with fear and suffering</a:t>
            </a:r>
            <a:endParaRPr lang="ca-ES-valencia" b="1" dirty="0"/>
          </a:p>
        </p:txBody>
      </p:sp>
      <p:sp>
        <p:nvSpPr>
          <p:cNvPr id="6" name="Rectangle 5"/>
          <p:cNvSpPr/>
          <p:nvPr/>
        </p:nvSpPr>
        <p:spPr>
          <a:xfrm>
            <a:off x="2915477" y="6034854"/>
            <a:ext cx="6096000" cy="646331"/>
          </a:xfrm>
          <a:prstGeom prst="rect">
            <a:avLst/>
          </a:prstGeom>
        </p:spPr>
        <p:txBody>
          <a:bodyPr>
            <a:spAutoFit/>
          </a:bodyPr>
          <a:lstStyle/>
          <a:p>
            <a:pPr algn="ctr"/>
            <a:r>
              <a:rPr lang="en-US" dirty="0">
                <a:solidFill>
                  <a:srgbClr val="333333"/>
                </a:solidFill>
                <a:effectLst/>
                <a:highlight>
                  <a:srgbClr val="FFFF00"/>
                </a:highlight>
                <a:latin typeface="Open Sans"/>
              </a:rPr>
              <a:t>Why did the people of the world need the Church and gospel of Jesus Christ to be restored? </a:t>
            </a:r>
            <a:endParaRPr lang="ca-ES-valencia" dirty="0">
              <a:highlight>
                <a:srgbClr val="FFFF00"/>
              </a:highlight>
            </a:endParaRPr>
          </a:p>
        </p:txBody>
      </p:sp>
    </p:spTree>
    <p:extLst>
      <p:ext uri="{BB962C8B-B14F-4D97-AF65-F5344CB8AC3E}">
        <p14:creationId xmlns:p14="http://schemas.microsoft.com/office/powerpoint/2010/main" val="172433689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rotWithShape="1">
          <a:blip r:embed="rId2">
            <a:extLst>
              <a:ext uri="{28A0092B-C50C-407E-A947-70E740481C1C}">
                <a14:useLocalDpi xmlns:a14="http://schemas.microsoft.com/office/drawing/2010/main" val="0"/>
              </a:ext>
            </a:extLst>
          </a:blip>
          <a:srcRect b="2445"/>
          <a:stretch/>
        </p:blipFill>
        <p:spPr bwMode="auto">
          <a:xfrm>
            <a:off x="1" y="1"/>
            <a:ext cx="12191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pPr algn="ctr"/>
            <a:r>
              <a:rPr lang="en-US" b="1" dirty="0"/>
              <a:t>The Renaissance and Reformation helped prepare the way for the restoration of the gospel.</a:t>
            </a:r>
            <a:br>
              <a:rPr lang="en-US" dirty="0"/>
            </a:br>
            <a:endParaRPr lang="ca-ES-valencia" dirty="0"/>
          </a:p>
        </p:txBody>
      </p:sp>
      <p:sp>
        <p:nvSpPr>
          <p:cNvPr id="3" name="Content Placeholder 2"/>
          <p:cNvSpPr>
            <a:spLocks noGrp="1"/>
          </p:cNvSpPr>
          <p:nvPr>
            <p:ph idx="1"/>
          </p:nvPr>
        </p:nvSpPr>
        <p:spPr>
          <a:xfrm>
            <a:off x="838200" y="1825625"/>
            <a:ext cx="10515600" cy="2163279"/>
          </a:xfrm>
        </p:spPr>
        <p:txBody>
          <a:bodyPr/>
          <a:lstStyle/>
          <a:p>
            <a:pPr marL="0" indent="0" algn="ctr">
              <a:buNone/>
            </a:pPr>
            <a:r>
              <a:rPr lang="en-US" dirty="0"/>
              <a:t>Somehow, in that long season of darkness, a candle was lighted. The age of Renaissance brought with it a flowering of learning, art, and science. There came a movement of bold and courageous men and women who looked heavenward in acknowledgment of God and His divine Son. We speak of it as the Reformation.</a:t>
            </a:r>
            <a:endParaRPr lang="ca-ES-valencia" dirty="0"/>
          </a:p>
        </p:txBody>
      </p:sp>
      <p:sp>
        <p:nvSpPr>
          <p:cNvPr id="6" name="Rectangle 5"/>
          <p:cNvSpPr/>
          <p:nvPr/>
        </p:nvSpPr>
        <p:spPr>
          <a:xfrm>
            <a:off x="4281353" y="4338502"/>
            <a:ext cx="3054041" cy="584775"/>
          </a:xfrm>
          <a:prstGeom prst="rect">
            <a:avLst/>
          </a:prstGeom>
        </p:spPr>
        <p:txBody>
          <a:bodyPr wrap="none">
            <a:spAutoFit/>
          </a:bodyPr>
          <a:lstStyle/>
          <a:p>
            <a:r>
              <a:rPr lang="ca-ES-valencia" sz="3200" b="0" i="0" dirty="0">
                <a:solidFill>
                  <a:srgbClr val="333333"/>
                </a:solidFill>
                <a:effectLst/>
                <a:latin typeface="Open Sans"/>
              </a:rPr>
              <a:t> </a:t>
            </a:r>
            <a:r>
              <a:rPr lang="ca-ES-valencia" sz="3200" b="0" i="0" u="none" strike="noStrike" dirty="0">
                <a:solidFill>
                  <a:srgbClr val="0091BC"/>
                </a:solidFill>
                <a:effectLst/>
                <a:latin typeface="Open Sans"/>
                <a:hlinkClick r:id="rId3"/>
              </a:rPr>
              <a:t>Daniel 2:35, 44</a:t>
            </a:r>
            <a:endParaRPr lang="ca-ES-valencia" sz="3200" dirty="0"/>
          </a:p>
        </p:txBody>
      </p:sp>
      <p:sp>
        <p:nvSpPr>
          <p:cNvPr id="7" name="Rectangle 6"/>
          <p:cNvSpPr/>
          <p:nvPr/>
        </p:nvSpPr>
        <p:spPr>
          <a:xfrm>
            <a:off x="2663687" y="5567473"/>
            <a:ext cx="6096000" cy="646331"/>
          </a:xfrm>
          <a:prstGeom prst="rect">
            <a:avLst/>
          </a:prstGeom>
        </p:spPr>
        <p:txBody>
          <a:bodyPr>
            <a:spAutoFit/>
          </a:bodyPr>
          <a:lstStyle/>
          <a:p>
            <a:pPr algn="ctr"/>
            <a:r>
              <a:rPr lang="en-US" b="0" i="0" dirty="0">
                <a:solidFill>
                  <a:srgbClr val="333333"/>
                </a:solidFill>
                <a:effectLst/>
                <a:highlight>
                  <a:srgbClr val="FFFF00"/>
                </a:highlight>
                <a:latin typeface="Open Sans"/>
              </a:rPr>
              <a:t> What are some ways the Lord prepared the way for the restoration of the gospel?</a:t>
            </a:r>
            <a:endParaRPr lang="ca-ES-valencia" dirty="0">
              <a:highlight>
                <a:srgbClr val="FFFF00"/>
              </a:highlight>
            </a:endParaRPr>
          </a:p>
        </p:txBody>
      </p:sp>
    </p:spTree>
    <p:extLst>
      <p:ext uri="{BB962C8B-B14F-4D97-AF65-F5344CB8AC3E}">
        <p14:creationId xmlns:p14="http://schemas.microsoft.com/office/powerpoint/2010/main" val="49156438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rotWithShape="1">
          <a:blip r:embed="rId2">
            <a:extLst>
              <a:ext uri="{28A0092B-C50C-407E-A947-70E740481C1C}">
                <a14:useLocalDpi xmlns:a14="http://schemas.microsoft.com/office/drawing/2010/main" val="0"/>
              </a:ext>
            </a:extLst>
          </a:blip>
          <a:srcRect b="2445"/>
          <a:stretch/>
        </p:blipFill>
        <p:spPr bwMode="auto">
          <a:xfrm>
            <a:off x="1" y="1"/>
            <a:ext cx="12191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722933"/>
            <a:ext cx="10515600" cy="1325563"/>
          </a:xfrm>
        </p:spPr>
        <p:txBody>
          <a:bodyPr>
            <a:normAutofit fontScale="90000"/>
          </a:bodyPr>
          <a:lstStyle/>
          <a:p>
            <a:pPr algn="ctr"/>
            <a:r>
              <a:rPr lang="en-US" b="1" dirty="0"/>
              <a:t>The Restoration was ushered in with the appearance of the Father and the Son to Joseph Smith.</a:t>
            </a:r>
            <a:br>
              <a:rPr lang="en-US" dirty="0"/>
            </a:br>
            <a:endParaRPr lang="ca-ES-valencia" dirty="0"/>
          </a:p>
        </p:txBody>
      </p:sp>
      <p:sp>
        <p:nvSpPr>
          <p:cNvPr id="3" name="Content Placeholder 2"/>
          <p:cNvSpPr>
            <a:spLocks noGrp="1"/>
          </p:cNvSpPr>
          <p:nvPr>
            <p:ph idx="1"/>
          </p:nvPr>
        </p:nvSpPr>
        <p:spPr>
          <a:xfrm>
            <a:off x="838200" y="2048496"/>
            <a:ext cx="10515600" cy="4351338"/>
          </a:xfrm>
        </p:spPr>
        <p:txBody>
          <a:bodyPr/>
          <a:lstStyle/>
          <a:p>
            <a:pPr marL="0" indent="0" algn="ctr">
              <a:buNone/>
            </a:pPr>
            <a:r>
              <a:rPr lang="en-US" dirty="0"/>
              <a:t>After many generations had walked the earth—so many of them in conflict, hatred, darkness, and evil—there arrived the great, new day of the Restoration. This glorious gospel was ushered in with the appearance of the Father and the Son to the boy Joseph.</a:t>
            </a:r>
            <a:endParaRPr lang="ca-ES-valencia" dirty="0"/>
          </a:p>
        </p:txBody>
      </p:sp>
      <p:pic>
        <p:nvPicPr>
          <p:cNvPr id="2050" name="Picture 2" descr="Resultado de imagen para Restoration of the gosp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2822" y="3753932"/>
            <a:ext cx="2397295" cy="2874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38129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rotWithShape="1">
          <a:blip r:embed="rId2">
            <a:extLst>
              <a:ext uri="{28A0092B-C50C-407E-A947-70E740481C1C}">
                <a14:useLocalDpi xmlns:a14="http://schemas.microsoft.com/office/drawing/2010/main" val="0"/>
              </a:ext>
            </a:extLst>
          </a:blip>
          <a:srcRect b="2445"/>
          <a:stretch/>
        </p:blipFill>
        <p:spPr bwMode="auto">
          <a:xfrm>
            <a:off x="0" y="-16173"/>
            <a:ext cx="12191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a:t>Priesthood authority and keys were restored.</a:t>
            </a:r>
            <a:br>
              <a:rPr lang="en-US" dirty="0"/>
            </a:br>
            <a:endParaRPr lang="ca-ES-valencia" dirty="0"/>
          </a:p>
        </p:txBody>
      </p:sp>
      <p:pic>
        <p:nvPicPr>
          <p:cNvPr id="8194" name="Picture 2" descr="priesthood restoration statue"/>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36179" y="1099345"/>
            <a:ext cx="4286250" cy="30289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522429" y="1402257"/>
            <a:ext cx="6251713" cy="1938992"/>
          </a:xfrm>
          <a:prstGeom prst="rect">
            <a:avLst/>
          </a:prstGeom>
        </p:spPr>
        <p:txBody>
          <a:bodyPr wrap="square">
            <a:spAutoFit/>
          </a:bodyPr>
          <a:lstStyle/>
          <a:p>
            <a:pPr algn="ctr" fontAlgn="base"/>
            <a:r>
              <a:rPr lang="en-US" sz="2000" b="1" i="0" dirty="0">
                <a:solidFill>
                  <a:srgbClr val="333333"/>
                </a:solidFill>
                <a:effectLst/>
                <a:latin typeface="Open Sans"/>
              </a:rPr>
              <a:t>The authority and keys of the Melchizedek Priesthood were restored to the earth as part of the Restoration.</a:t>
            </a:r>
          </a:p>
          <a:p>
            <a:pPr algn="ctr" fontAlgn="base"/>
            <a:r>
              <a:rPr lang="en-US" sz="2000" b="1" i="0" dirty="0">
                <a:solidFill>
                  <a:srgbClr val="333333"/>
                </a:solidFill>
                <a:effectLst/>
                <a:latin typeface="Open Sans"/>
              </a:rPr>
              <a:t>In restoring the Aaronic Priesthood, the resurrected John the Baptist laid his hands on the heads of Joseph Smith and Oliver </a:t>
            </a:r>
            <a:r>
              <a:rPr lang="en-US" sz="2000" b="1" i="0" dirty="0" err="1">
                <a:solidFill>
                  <a:srgbClr val="333333"/>
                </a:solidFill>
                <a:effectLst/>
                <a:latin typeface="Open Sans"/>
              </a:rPr>
              <a:t>Cowdery</a:t>
            </a:r>
            <a:r>
              <a:rPr lang="en-US" sz="2000" b="1" dirty="0">
                <a:solidFill>
                  <a:srgbClr val="333333"/>
                </a:solidFill>
                <a:latin typeface="Open Sans"/>
              </a:rPr>
              <a:t>.</a:t>
            </a:r>
            <a:endParaRPr lang="en-US" sz="2000" b="1" i="0" dirty="0">
              <a:solidFill>
                <a:srgbClr val="333333"/>
              </a:solidFill>
              <a:effectLst/>
              <a:latin typeface="Open Sans"/>
            </a:endParaRPr>
          </a:p>
        </p:txBody>
      </p:sp>
      <p:sp>
        <p:nvSpPr>
          <p:cNvPr id="6" name="Rectangle 5"/>
          <p:cNvSpPr/>
          <p:nvPr/>
        </p:nvSpPr>
        <p:spPr>
          <a:xfrm>
            <a:off x="7974229" y="3825085"/>
            <a:ext cx="1544409" cy="461665"/>
          </a:xfrm>
          <a:prstGeom prst="rect">
            <a:avLst/>
          </a:prstGeom>
        </p:spPr>
        <p:txBody>
          <a:bodyPr wrap="square">
            <a:spAutoFit/>
          </a:bodyPr>
          <a:lstStyle/>
          <a:p>
            <a:r>
              <a:rPr lang="ca-ES-valencia" sz="2400" b="0" i="0" u="sng" dirty="0">
                <a:solidFill>
                  <a:srgbClr val="0091BC"/>
                </a:solidFill>
                <a:effectLst/>
                <a:latin typeface="Open Sans"/>
                <a:hlinkClick r:id="rId4"/>
              </a:rPr>
              <a:t>D&amp;C 13:1</a:t>
            </a:r>
            <a:endParaRPr lang="ca-ES-valencia" sz="2400" dirty="0"/>
          </a:p>
        </p:txBody>
      </p:sp>
      <p:sp>
        <p:nvSpPr>
          <p:cNvPr id="7" name="Rectangle 6"/>
          <p:cNvSpPr/>
          <p:nvPr/>
        </p:nvSpPr>
        <p:spPr>
          <a:xfrm>
            <a:off x="2650434" y="5232252"/>
            <a:ext cx="6096000" cy="646331"/>
          </a:xfrm>
          <a:prstGeom prst="rect">
            <a:avLst/>
          </a:prstGeom>
        </p:spPr>
        <p:txBody>
          <a:bodyPr>
            <a:spAutoFit/>
          </a:bodyPr>
          <a:lstStyle/>
          <a:p>
            <a:pPr algn="ctr" fontAlgn="base"/>
            <a:r>
              <a:rPr lang="en-US" b="0" i="0" dirty="0">
                <a:solidFill>
                  <a:srgbClr val="333333"/>
                </a:solidFill>
                <a:effectLst/>
                <a:highlight>
                  <a:srgbClr val="FFFF00"/>
                </a:highlight>
                <a:latin typeface="Open Sans"/>
              </a:rPr>
              <a:t> Why was it necessary that the priesthood be restored by heavenly messengers?</a:t>
            </a:r>
          </a:p>
        </p:txBody>
      </p:sp>
    </p:spTree>
    <p:extLst>
      <p:ext uri="{BB962C8B-B14F-4D97-AF65-F5344CB8AC3E}">
        <p14:creationId xmlns:p14="http://schemas.microsoft.com/office/powerpoint/2010/main" val="257408570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rotWithShape="1">
          <a:blip r:embed="rId2">
            <a:extLst>
              <a:ext uri="{28A0092B-C50C-407E-A947-70E740481C1C}">
                <a14:useLocalDpi xmlns:a14="http://schemas.microsoft.com/office/drawing/2010/main" val="0"/>
              </a:ext>
            </a:extLst>
          </a:blip>
          <a:srcRect b="2445"/>
          <a:stretch/>
        </p:blipFill>
        <p:spPr bwMode="auto">
          <a:xfrm>
            <a:off x="1" y="1"/>
            <a:ext cx="12191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pPr algn="ctr"/>
            <a:r>
              <a:rPr lang="en-US" b="1" dirty="0"/>
              <a:t>Through Joseph Smith, the Lord revealed truths that distinguish us from other churches.</a:t>
            </a:r>
            <a:br>
              <a:rPr lang="en-US" dirty="0"/>
            </a:br>
            <a:endParaRPr lang="ca-ES-valencia" dirty="0"/>
          </a:p>
        </p:txBody>
      </p:sp>
      <p:sp>
        <p:nvSpPr>
          <p:cNvPr id="3" name="Content Placeholder 2"/>
          <p:cNvSpPr>
            <a:spLocks noGrp="1"/>
          </p:cNvSpPr>
          <p:nvPr>
            <p:ph idx="1"/>
          </p:nvPr>
        </p:nvSpPr>
        <p:spPr/>
        <p:txBody>
          <a:bodyPr>
            <a:normAutofit/>
          </a:bodyPr>
          <a:lstStyle/>
          <a:p>
            <a:r>
              <a:rPr lang="ca-ES-valencia" b="1" dirty="0"/>
              <a:t>The Godhead</a:t>
            </a:r>
          </a:p>
          <a:p>
            <a:r>
              <a:rPr lang="en-US" b="1" dirty="0"/>
              <a:t>The Book of Mormon as a companion witness with the </a:t>
            </a:r>
            <a:r>
              <a:rPr lang="en-US" b="1" dirty="0">
                <a:hlinkClick r:id="rId3"/>
              </a:rPr>
              <a:t>Bible</a:t>
            </a:r>
            <a:endParaRPr lang="en-US" b="1" dirty="0"/>
          </a:p>
          <a:p>
            <a:r>
              <a:rPr lang="en-US" b="1" dirty="0"/>
              <a:t>Priesthood authority and Church organization</a:t>
            </a:r>
          </a:p>
          <a:p>
            <a:r>
              <a:rPr lang="ca-ES-valencia" b="1" dirty="0"/>
              <a:t>The </a:t>
            </a:r>
            <a:r>
              <a:rPr lang="ca-ES-valencia" b="1" dirty="0">
                <a:hlinkClick r:id="rId4"/>
              </a:rPr>
              <a:t>family</a:t>
            </a:r>
            <a:endParaRPr lang="ca-ES-valencia" b="1" dirty="0"/>
          </a:p>
          <a:p>
            <a:r>
              <a:rPr lang="en-US" b="1" dirty="0"/>
              <a:t>The innocence of little children</a:t>
            </a:r>
          </a:p>
          <a:p>
            <a:r>
              <a:rPr lang="ca-ES-valencia" b="1" dirty="0"/>
              <a:t>Salvation for the dead</a:t>
            </a:r>
          </a:p>
          <a:p>
            <a:r>
              <a:rPr lang="en-US" b="1" dirty="0"/>
              <a:t>The nature, purpose, and potential of God’s children</a:t>
            </a:r>
          </a:p>
          <a:p>
            <a:r>
              <a:rPr lang="ca-ES-valencia" b="1" dirty="0"/>
              <a:t>Modern revelation</a:t>
            </a:r>
          </a:p>
          <a:p>
            <a:endParaRPr lang="en-US" b="1" dirty="0"/>
          </a:p>
        </p:txBody>
      </p:sp>
    </p:spTree>
    <p:extLst>
      <p:ext uri="{BB962C8B-B14F-4D97-AF65-F5344CB8AC3E}">
        <p14:creationId xmlns:p14="http://schemas.microsoft.com/office/powerpoint/2010/main" val="220418419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418</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Open Sans</vt:lpstr>
      <vt:lpstr>Office Theme</vt:lpstr>
      <vt:lpstr>Chapter 1: The Restoration of the Gospel—The Dawning of a Brighter Day </vt:lpstr>
      <vt:lpstr>From the Life of Gordon B. Hinckley </vt:lpstr>
      <vt:lpstr>Following the Savior’s death, the Church He had established drifted into apostasy. </vt:lpstr>
      <vt:lpstr>The Renaissance and Reformation helped prepare the way for the restoration of the gospel. </vt:lpstr>
      <vt:lpstr>The Restoration was ushered in with the appearance of the Father and the Son to Joseph Smith. </vt:lpstr>
      <vt:lpstr>Priesthood authority and keys were restored. </vt:lpstr>
      <vt:lpstr>Through Joseph Smith, the Lord revealed truths that distinguish us from other churches.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The Restoration of the Gospel—The Dawning of a Brighter Day </dc:title>
  <dc:creator>Bradshaw Law Group</dc:creator>
  <cp:lastModifiedBy>Bradshaw Law Group</cp:lastModifiedBy>
  <cp:revision>6</cp:revision>
  <dcterms:created xsi:type="dcterms:W3CDTF">2016-09-19T15:38:10Z</dcterms:created>
  <dcterms:modified xsi:type="dcterms:W3CDTF">2016-09-19T19:31:36Z</dcterms:modified>
</cp:coreProperties>
</file>