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115038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197243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25281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364280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260260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324202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367128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4276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427305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283477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281931-FC2F-4DBC-9485-EB236E931E12}"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B70F379-B37A-414F-8021-6CB50C5D0319}" type="slidenum">
              <a:rPr lang="es-ES" smtClean="0"/>
              <a:t>‹Nº›</a:t>
            </a:fld>
            <a:endParaRPr lang="es-ES"/>
          </a:p>
        </p:txBody>
      </p:sp>
    </p:spTree>
    <p:extLst>
      <p:ext uri="{BB962C8B-B14F-4D97-AF65-F5344CB8AC3E}">
        <p14:creationId xmlns:p14="http://schemas.microsoft.com/office/powerpoint/2010/main" val="163218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81931-FC2F-4DBC-9485-EB236E931E12}" type="datetimeFigureOut">
              <a:rPr lang="es-ES" smtClean="0"/>
              <a:t>11/05/2016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0F379-B37A-414F-8021-6CB50C5D0319}" type="slidenum">
              <a:rPr lang="es-ES" smtClean="0"/>
              <a:t>‹Nº›</a:t>
            </a:fld>
            <a:endParaRPr lang="es-ES"/>
          </a:p>
        </p:txBody>
      </p:sp>
    </p:spTree>
    <p:extLst>
      <p:ext uri="{BB962C8B-B14F-4D97-AF65-F5344CB8AC3E}">
        <p14:creationId xmlns:p14="http://schemas.microsoft.com/office/powerpoint/2010/main" val="286584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adshaw Law Group\Pictures\852353__vista-wallpapers-windows-computer-image-wallpaper-fashion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404664"/>
            <a:ext cx="9144000" cy="830997"/>
          </a:xfrm>
          <a:prstGeom prst="rect">
            <a:avLst/>
          </a:prstGeom>
        </p:spPr>
        <p:txBody>
          <a:bodyPr wrap="square">
            <a:spAutoFit/>
          </a:bodyPr>
          <a:lstStyle/>
          <a:p>
            <a:pPr algn="ctr" fontAlgn="base"/>
            <a:r>
              <a:rPr lang="en-US" sz="4800" b="1" dirty="0">
                <a:latin typeface="Times New Roman" pitchFamily="18" charset="0"/>
                <a:cs typeface="Times New Roman" pitchFamily="18" charset="0"/>
              </a:rPr>
              <a:t>Chapter 18: Faith in Jesus </a:t>
            </a:r>
            <a:r>
              <a:rPr lang="en-US" sz="4800" b="1" dirty="0" smtClean="0">
                <a:latin typeface="Times New Roman" pitchFamily="18" charset="0"/>
                <a:cs typeface="Times New Roman" pitchFamily="18" charset="0"/>
              </a:rPr>
              <a:t>Christ.</a:t>
            </a:r>
            <a:endParaRPr lang="en-US" sz="4800" b="1" dirty="0">
              <a:latin typeface="Times New Roman" pitchFamily="18" charset="0"/>
              <a:cs typeface="Times New Roman" pitchFamily="18" charset="0"/>
            </a:endParaRPr>
          </a:p>
        </p:txBody>
      </p:sp>
      <p:pic>
        <p:nvPicPr>
          <p:cNvPr id="1027" name="Picture 3" descr="C:\Users\Bradshaw Law Group\Pictures\La_F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0856" y="1772816"/>
            <a:ext cx="6402288" cy="48017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66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852353__vista-wallpapers-windows-computer-image-wallpaper-fashion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2495150" y="332656"/>
            <a:ext cx="4153701" cy="830997"/>
          </a:xfrm>
          <a:prstGeom prst="rect">
            <a:avLst/>
          </a:prstGeom>
        </p:spPr>
        <p:txBody>
          <a:bodyPr wrap="none">
            <a:spAutoFit/>
          </a:bodyPr>
          <a:lstStyle/>
          <a:p>
            <a:pPr algn="ctr" fontAlgn="base"/>
            <a:r>
              <a:rPr lang="es-ES" sz="4800" b="1" dirty="0" err="1">
                <a:latin typeface="Times New Roman" pitchFamily="18" charset="0"/>
                <a:cs typeface="Times New Roman" pitchFamily="18" charset="0"/>
              </a:rPr>
              <a:t>What</a:t>
            </a:r>
            <a:r>
              <a:rPr lang="es-ES" sz="4800" b="1" dirty="0">
                <a:latin typeface="Times New Roman" pitchFamily="18" charset="0"/>
                <a:cs typeface="Times New Roman" pitchFamily="18" charset="0"/>
              </a:rPr>
              <a:t> </a:t>
            </a:r>
            <a:r>
              <a:rPr lang="es-ES" sz="4800" b="1" dirty="0" err="1">
                <a:latin typeface="Times New Roman" pitchFamily="18" charset="0"/>
                <a:cs typeface="Times New Roman" pitchFamily="18" charset="0"/>
              </a:rPr>
              <a:t>Is</a:t>
            </a:r>
            <a:r>
              <a:rPr lang="es-ES" sz="4800" b="1" dirty="0">
                <a:latin typeface="Times New Roman" pitchFamily="18" charset="0"/>
                <a:cs typeface="Times New Roman" pitchFamily="18" charset="0"/>
              </a:rPr>
              <a:t> </a:t>
            </a:r>
            <a:r>
              <a:rPr lang="es-ES" sz="4800" b="1" dirty="0" err="1">
                <a:latin typeface="Times New Roman" pitchFamily="18" charset="0"/>
                <a:cs typeface="Times New Roman" pitchFamily="18" charset="0"/>
              </a:rPr>
              <a:t>Faith</a:t>
            </a:r>
            <a:r>
              <a:rPr lang="es-ES" sz="4800" b="1" dirty="0">
                <a:latin typeface="Times New Roman" pitchFamily="18" charset="0"/>
                <a:cs typeface="Times New Roman" pitchFamily="18" charset="0"/>
              </a:rPr>
              <a:t>?</a:t>
            </a:r>
          </a:p>
        </p:txBody>
      </p:sp>
      <p:sp>
        <p:nvSpPr>
          <p:cNvPr id="6" name="5 Rectángulo"/>
          <p:cNvSpPr/>
          <p:nvPr/>
        </p:nvSpPr>
        <p:spPr>
          <a:xfrm>
            <a:off x="0" y="1556792"/>
            <a:ext cx="9144000" cy="2246769"/>
          </a:xfrm>
          <a:prstGeom prst="rect">
            <a:avLst/>
          </a:prstGeom>
        </p:spPr>
        <p:txBody>
          <a:bodyPr wrap="square">
            <a:spAutoFit/>
          </a:bodyPr>
          <a:lstStyle/>
          <a:p>
            <a:pPr algn="ctr"/>
            <a:r>
              <a:rPr lang="en-US" sz="2800" b="1" dirty="0">
                <a:latin typeface="Times New Roman" pitchFamily="18" charset="0"/>
                <a:cs typeface="Times New Roman" pitchFamily="18" charset="0"/>
              </a:rPr>
              <a:t>Faith in the Lord Jesus </a:t>
            </a:r>
            <a:r>
              <a:rPr lang="en-US" sz="2800" b="1" dirty="0" smtClean="0">
                <a:latin typeface="Times New Roman" pitchFamily="18" charset="0"/>
                <a:cs typeface="Times New Roman" pitchFamily="18" charset="0"/>
              </a:rPr>
              <a:t>Christ is </a:t>
            </a:r>
            <a:r>
              <a:rPr lang="en-US" sz="2800" b="1" dirty="0">
                <a:latin typeface="Times New Roman" pitchFamily="18" charset="0"/>
                <a:cs typeface="Times New Roman" pitchFamily="18" charset="0"/>
              </a:rPr>
              <a:t>the first principle of the gospel. It is a spiritual gift, and it is necessary to our salvation. King Benjamin declared, “Salvation cometh to none … except it be through repentance and faith on the Lord Jesus Christ” (</a:t>
            </a:r>
            <a:r>
              <a:rPr lang="en-US" sz="2800" b="1" dirty="0" err="1">
                <a:latin typeface="Times New Roman" pitchFamily="18" charset="0"/>
                <a:cs typeface="Times New Roman" pitchFamily="18" charset="0"/>
              </a:rPr>
              <a:t>Mosiah</a:t>
            </a:r>
            <a:r>
              <a:rPr lang="en-US" sz="2800" b="1" dirty="0">
                <a:latin typeface="Times New Roman" pitchFamily="18" charset="0"/>
                <a:cs typeface="Times New Roman" pitchFamily="18" charset="0"/>
              </a:rPr>
              <a:t> 3:12).</a:t>
            </a:r>
            <a:endParaRPr lang="es-ES" sz="2800" b="1" dirty="0">
              <a:latin typeface="Times New Roman" pitchFamily="18" charset="0"/>
              <a:cs typeface="Times New Roman" pitchFamily="18" charset="0"/>
            </a:endParaRPr>
          </a:p>
        </p:txBody>
      </p:sp>
      <p:pic>
        <p:nvPicPr>
          <p:cNvPr id="2050" name="Picture 2" descr="C:\Users\Bradshaw Law Group\Pictures\baixa (8).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7615" y="4000507"/>
            <a:ext cx="5128770" cy="25968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58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852353__vista-wallpapers-windows-computer-image-wallpaper-fashion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0397" y="188640"/>
            <a:ext cx="9144000" cy="1569660"/>
          </a:xfrm>
          <a:prstGeom prst="rect">
            <a:avLst/>
          </a:prstGeom>
        </p:spPr>
        <p:txBody>
          <a:bodyPr wrap="square">
            <a:spAutoFit/>
          </a:bodyPr>
          <a:lstStyle/>
          <a:p>
            <a:pPr algn="ctr" fontAlgn="base"/>
            <a:r>
              <a:rPr lang="en-US" sz="4800" b="1" dirty="0">
                <a:latin typeface="Times New Roman" pitchFamily="18" charset="0"/>
                <a:cs typeface="Times New Roman" pitchFamily="18" charset="0"/>
              </a:rPr>
              <a:t>Why Should We Have Faith in Jesus Christ?</a:t>
            </a:r>
          </a:p>
        </p:txBody>
      </p:sp>
      <p:sp>
        <p:nvSpPr>
          <p:cNvPr id="6" name="5 Rectángulo"/>
          <p:cNvSpPr/>
          <p:nvPr/>
        </p:nvSpPr>
        <p:spPr>
          <a:xfrm>
            <a:off x="24957" y="2204864"/>
            <a:ext cx="9133603" cy="2246769"/>
          </a:xfrm>
          <a:prstGeom prst="rect">
            <a:avLst/>
          </a:prstGeom>
        </p:spPr>
        <p:txBody>
          <a:bodyPr wrap="square">
            <a:spAutoFit/>
          </a:bodyPr>
          <a:lstStyle/>
          <a:p>
            <a:pPr algn="ctr"/>
            <a:r>
              <a:rPr lang="en-US" sz="2800" b="1" dirty="0">
                <a:latin typeface="Times New Roman" pitchFamily="18" charset="0"/>
                <a:cs typeface="Times New Roman" pitchFamily="18" charset="0"/>
              </a:rPr>
              <a:t>To have faith in Jesus Christ means to have such trust in Him that we obey whatever He commands. As we place our faith in Jesus Christ, becoming His obedient disciples, Heavenly Father will forgive our sins and prepare us to return to Him.</a:t>
            </a:r>
            <a:endParaRPr lang="es-ES" sz="2800" b="1" dirty="0">
              <a:latin typeface="Times New Roman" pitchFamily="18" charset="0"/>
              <a:cs typeface="Times New Roman" pitchFamily="18" charset="0"/>
            </a:endParaRPr>
          </a:p>
        </p:txBody>
      </p:sp>
      <p:pic>
        <p:nvPicPr>
          <p:cNvPr id="3074" name="Picture 2" descr="C:\Users\Bradshaw Law Group\Pictures\Bo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9570" y="4343400"/>
            <a:ext cx="3384376" cy="25382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49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852353__vista-wallpapers-windows-computer-image-wallpaper-fashion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24955" y="0"/>
            <a:ext cx="9144000" cy="1569660"/>
          </a:xfrm>
          <a:prstGeom prst="rect">
            <a:avLst/>
          </a:prstGeom>
        </p:spPr>
        <p:txBody>
          <a:bodyPr wrap="square">
            <a:spAutoFit/>
          </a:bodyPr>
          <a:lstStyle/>
          <a:p>
            <a:pPr algn="ctr" fontAlgn="base"/>
            <a:r>
              <a:rPr lang="en-US" sz="4800" b="1" dirty="0">
                <a:latin typeface="Times New Roman" pitchFamily="18" charset="0"/>
                <a:cs typeface="Times New Roman" pitchFamily="18" charset="0"/>
              </a:rPr>
              <a:t>How Can We Increase Our Faith in Jesus Christ?</a:t>
            </a:r>
          </a:p>
        </p:txBody>
      </p:sp>
      <p:sp>
        <p:nvSpPr>
          <p:cNvPr id="6" name="5 Rectángulo"/>
          <p:cNvSpPr/>
          <p:nvPr/>
        </p:nvSpPr>
        <p:spPr>
          <a:xfrm>
            <a:off x="0" y="2305615"/>
            <a:ext cx="9143999" cy="2246769"/>
          </a:xfrm>
          <a:prstGeom prst="rect">
            <a:avLst/>
          </a:prstGeom>
        </p:spPr>
        <p:txBody>
          <a:bodyPr wrap="square">
            <a:spAutoFit/>
          </a:bodyPr>
          <a:lstStyle/>
          <a:p>
            <a:pPr algn="ctr"/>
            <a:r>
              <a:rPr lang="en-US" sz="2800" b="1" dirty="0">
                <a:latin typeface="Times New Roman" pitchFamily="18" charset="0"/>
                <a:cs typeface="Times New Roman" pitchFamily="18" charset="0"/>
              </a:rPr>
              <a:t>Knowing of the many blessings that come through exercising faith in Jesus Christ, we should seek to increase our faith in Him. The Savior said, “If ye have faith as a grain of mustard seed, … nothing shall be impossible unto you” (Matthew 17:20).</a:t>
            </a:r>
            <a:endParaRPr lang="es-ES" sz="2800" b="1" dirty="0">
              <a:latin typeface="Times New Roman" pitchFamily="18" charset="0"/>
              <a:cs typeface="Times New Roman" pitchFamily="18" charset="0"/>
            </a:endParaRPr>
          </a:p>
        </p:txBody>
      </p:sp>
      <p:pic>
        <p:nvPicPr>
          <p:cNvPr id="4098" name="Picture 2" descr="C:\Users\Bradshaw Law Group\Pictures\WHiLAkzUy1-L8WckbaDUXyyt5rBu0g7G-GQuyUh3vGlkTXi0HMZ2WztmeDEMt4vYxOUvIwF5WGT4xBxagDiclkF4MEn5JBDpDKLNpJoadpJT0o6Gc_LA4ah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99" y="4552384"/>
            <a:ext cx="3600400" cy="2133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063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852353__vista-wallpapers-windows-computer-image-wallpaper-fashion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3130" y="0"/>
            <a:ext cx="9144000" cy="1569660"/>
          </a:xfrm>
          <a:prstGeom prst="rect">
            <a:avLst/>
          </a:prstGeom>
        </p:spPr>
        <p:txBody>
          <a:bodyPr wrap="square">
            <a:spAutoFit/>
          </a:bodyPr>
          <a:lstStyle/>
          <a:p>
            <a:pPr algn="ctr" fontAlgn="base"/>
            <a:r>
              <a:rPr lang="en-US" sz="4800" b="1" dirty="0">
                <a:latin typeface="Times New Roman" pitchFamily="18" charset="0"/>
                <a:cs typeface="Times New Roman" pitchFamily="18" charset="0"/>
              </a:rPr>
              <a:t>What Are Some Blessings That Follow Faith?</a:t>
            </a:r>
          </a:p>
        </p:txBody>
      </p:sp>
      <p:sp>
        <p:nvSpPr>
          <p:cNvPr id="7" name="6 Rectángulo"/>
          <p:cNvSpPr/>
          <p:nvPr/>
        </p:nvSpPr>
        <p:spPr>
          <a:xfrm>
            <a:off x="13130" y="2204864"/>
            <a:ext cx="9130870" cy="1815882"/>
          </a:xfrm>
          <a:prstGeom prst="rect">
            <a:avLst/>
          </a:prstGeom>
        </p:spPr>
        <p:txBody>
          <a:bodyPr wrap="square">
            <a:spAutoFit/>
          </a:bodyPr>
          <a:lstStyle/>
          <a:p>
            <a:pPr algn="ctr"/>
            <a:r>
              <a:rPr lang="en-US" sz="2800" b="1" dirty="0">
                <a:latin typeface="Times New Roman" pitchFamily="18" charset="0"/>
                <a:cs typeface="Times New Roman" pitchFamily="18" charset="0"/>
              </a:rPr>
              <a:t>Through the gift of faith, miracles are wrought, angels appear, other gifts of the Spirit are given, prayers are answered, and men become the sons of God (</a:t>
            </a:r>
            <a:r>
              <a:rPr lang="en-US" sz="2800" b="1" dirty="0" err="1">
                <a:latin typeface="Times New Roman" pitchFamily="18" charset="0"/>
                <a:cs typeface="Times New Roman" pitchFamily="18" charset="0"/>
              </a:rPr>
              <a:t>seeMoroni</a:t>
            </a:r>
            <a:r>
              <a:rPr lang="en-US" sz="2800" b="1" dirty="0">
                <a:latin typeface="Times New Roman" pitchFamily="18" charset="0"/>
                <a:cs typeface="Times New Roman" pitchFamily="18" charset="0"/>
              </a:rPr>
              <a:t> 7:25–26, 36–37).</a:t>
            </a:r>
            <a:endParaRPr lang="es-ES" sz="2800" b="1" dirty="0">
              <a:latin typeface="Times New Roman" pitchFamily="18" charset="0"/>
              <a:cs typeface="Times New Roman" pitchFamily="18" charset="0"/>
            </a:endParaRPr>
          </a:p>
        </p:txBody>
      </p:sp>
      <p:sp>
        <p:nvSpPr>
          <p:cNvPr id="8" name="7 Rectángulo"/>
          <p:cNvSpPr/>
          <p:nvPr/>
        </p:nvSpPr>
        <p:spPr>
          <a:xfrm>
            <a:off x="-25742" y="4028445"/>
            <a:ext cx="9117740" cy="1384995"/>
          </a:xfrm>
          <a:prstGeom prst="rect">
            <a:avLst/>
          </a:prstGeom>
        </p:spPr>
        <p:txBody>
          <a:bodyPr wrap="square">
            <a:spAutoFit/>
          </a:bodyPr>
          <a:lstStyle/>
          <a:p>
            <a:pPr algn="ctr"/>
            <a:r>
              <a:rPr lang="en-US" sz="2800" b="1" dirty="0">
                <a:latin typeface="Times New Roman" pitchFamily="18" charset="0"/>
                <a:cs typeface="Times New Roman" pitchFamily="18" charset="0"/>
              </a:rPr>
              <a:t>“When faith comes it brings … apostles, prophets, evangelists, pastors, teachers, gifts, wisdom, knowledge, miracles, healings, tongues, interpretation of tongues, etc.</a:t>
            </a:r>
            <a:endParaRPr lang="es-E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670402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216</Words>
  <Application>Microsoft Office PowerPoint</Application>
  <PresentationFormat>Presentación en pantalla (4:3)</PresentationFormat>
  <Paragraphs>10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3</cp:revision>
  <dcterms:created xsi:type="dcterms:W3CDTF">2016-05-12T01:33:10Z</dcterms:created>
  <dcterms:modified xsi:type="dcterms:W3CDTF">2016-05-12T01:53:58Z</dcterms:modified>
</cp:coreProperties>
</file>