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200B57A-330F-4EAE-826A-815D62E59210}" type="datetimeFigureOut">
              <a:rPr lang="es-ES" smtClean="0"/>
              <a:t>12/05/2016</a:t>
            </a:fld>
            <a:endParaRPr lang="es-E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69C9951-673D-49FB-9700-7D9B5A6F410F}"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200B57A-330F-4EAE-826A-815D62E59210}" type="datetimeFigureOut">
              <a:rPr lang="es-ES" smtClean="0"/>
              <a:t>12/05/2016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69C9951-673D-49FB-9700-7D9B5A6F410F}"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9200B57A-330F-4EAE-826A-815D62E59210}" type="datetimeFigureOut">
              <a:rPr lang="es-ES" smtClean="0"/>
              <a:t>12/05/2016</a:t>
            </a:fld>
            <a:endParaRPr lang="es-E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E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69C9951-673D-49FB-9700-7D9B5A6F410F}"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200B57A-330F-4EAE-826A-815D62E59210}" type="datetimeFigureOut">
              <a:rPr lang="es-ES" smtClean="0"/>
              <a:t>12/05/2016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69C9951-673D-49FB-9700-7D9B5A6F410F}"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200B57A-330F-4EAE-826A-815D62E59210}" type="datetimeFigureOut">
              <a:rPr lang="es-ES" smtClean="0"/>
              <a:t>12/05/2016</a:t>
            </a:fld>
            <a:endParaRPr lang="es-E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969C9951-673D-49FB-9700-7D9B5A6F410F}"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200B57A-330F-4EAE-826A-815D62E59210}" type="datetimeFigureOut">
              <a:rPr lang="es-ES" smtClean="0"/>
              <a:t>12/05/2016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969C9951-673D-49FB-9700-7D9B5A6F410F}"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9200B57A-330F-4EAE-826A-815D62E59210}" type="datetimeFigureOut">
              <a:rPr lang="es-ES" smtClean="0"/>
              <a:t>12/05/2016</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969C9951-673D-49FB-9700-7D9B5A6F410F}"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9200B57A-330F-4EAE-826A-815D62E59210}" type="datetimeFigureOut">
              <a:rPr lang="es-ES" smtClean="0"/>
              <a:t>12/05/2016</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969C9951-673D-49FB-9700-7D9B5A6F410F}"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9200B57A-330F-4EAE-826A-815D62E59210}" type="datetimeFigureOut">
              <a:rPr lang="es-ES" smtClean="0"/>
              <a:t>12/05/2016</a:t>
            </a:fld>
            <a:endParaRPr lang="es-E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ES"/>
          </a:p>
        </p:txBody>
      </p:sp>
      <p:sp>
        <p:nvSpPr>
          <p:cNvPr id="4" name="3 Marcador de número de diapositiva"/>
          <p:cNvSpPr>
            <a:spLocks noGrp="1"/>
          </p:cNvSpPr>
          <p:nvPr>
            <p:ph type="sldNum" sz="quarter" idx="12"/>
          </p:nvPr>
        </p:nvSpPr>
        <p:spPr/>
        <p:txBody>
          <a:bodyPr/>
          <a:lstStyle>
            <a:extLst/>
          </a:lstStyle>
          <a:p>
            <a:fld id="{969C9951-673D-49FB-9700-7D9B5A6F410F}"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200B57A-330F-4EAE-826A-815D62E59210}" type="datetimeFigureOut">
              <a:rPr lang="es-ES" smtClean="0"/>
              <a:t>12/05/2016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969C9951-673D-49FB-9700-7D9B5A6F410F}"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9200B57A-330F-4EAE-826A-815D62E59210}" type="datetimeFigureOut">
              <a:rPr lang="es-ES" smtClean="0"/>
              <a:t>12/05/2016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969C9951-673D-49FB-9700-7D9B5A6F410F}" type="slidenum">
              <a:rPr lang="es-ES" smtClean="0"/>
              <a:t>‹Nº›</a:t>
            </a:fld>
            <a:endParaRPr lang="es-E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200B57A-330F-4EAE-826A-815D62E59210}" type="datetimeFigureOut">
              <a:rPr lang="es-ES" smtClean="0"/>
              <a:t>12/05/2016</a:t>
            </a:fld>
            <a:endParaRPr lang="es-E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69C9951-673D-49FB-9700-7D9B5A6F410F}"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79512" y="454213"/>
            <a:ext cx="7848872" cy="1107996"/>
          </a:xfrm>
          <a:prstGeom prst="rect">
            <a:avLst/>
          </a:prstGeom>
          <a:noFill/>
        </p:spPr>
        <p:txBody>
          <a:bodyPr wrap="square" rtlCol="0">
            <a:spAutoFit/>
          </a:bodyPr>
          <a:lstStyle/>
          <a:p>
            <a:r>
              <a:rPr lang="es-ES" sz="4800" dirty="0"/>
              <a:t>Chapter 45: The Millennium</a:t>
            </a:r>
          </a:p>
          <a:p>
            <a:endParaRPr lang="es-ES"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1506604"/>
            <a:ext cx="5904656" cy="4855104"/>
          </a:xfrm>
          <a:prstGeom prst="rect">
            <a:avLst/>
          </a:prstGeom>
        </p:spPr>
      </p:pic>
    </p:spTree>
    <p:extLst>
      <p:ext uri="{BB962C8B-B14F-4D97-AF65-F5344CB8AC3E}">
        <p14:creationId xmlns:p14="http://schemas.microsoft.com/office/powerpoint/2010/main" val="101791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404664"/>
            <a:ext cx="7704856" cy="3477875"/>
          </a:xfrm>
          <a:prstGeom prst="rect">
            <a:avLst/>
          </a:prstGeom>
          <a:noFill/>
        </p:spPr>
        <p:txBody>
          <a:bodyPr wrap="square" rtlCol="0">
            <a:spAutoFit/>
          </a:bodyPr>
          <a:lstStyle/>
          <a:p>
            <a:pPr algn="ctr" fontAlgn="base"/>
            <a:r>
              <a:rPr lang="en-US" sz="3200" dirty="0"/>
              <a:t>All Things Revealed</a:t>
            </a:r>
          </a:p>
          <a:p>
            <a:pPr algn="just" fontAlgn="base"/>
            <a:r>
              <a:rPr lang="en-US" sz="2400" dirty="0"/>
              <a:t>Some truths have not been revealed to us. All things will be revealed during the Millennium.</a:t>
            </a:r>
          </a:p>
          <a:p>
            <a:endParaRPr lang="es-VE" dirty="0" smtClean="0"/>
          </a:p>
          <a:p>
            <a:pPr algn="ctr" fontAlgn="base"/>
            <a:r>
              <a:rPr lang="en-US" sz="3200" dirty="0"/>
              <a:t>Other Millennial Activities</a:t>
            </a:r>
          </a:p>
          <a:p>
            <a:pPr algn="just" fontAlgn="base"/>
            <a:r>
              <a:rPr lang="en-US" sz="2400" dirty="0"/>
              <a:t>In many ways, life will be much as it is now, except that everything will be done in righteousness. People will eat and drink and will wear clothing.</a:t>
            </a:r>
          </a:p>
          <a:p>
            <a:endParaRPr lang="es-ES"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882539"/>
            <a:ext cx="3669167" cy="2441664"/>
          </a:xfrm>
          <a:prstGeom prst="rect">
            <a:avLst/>
          </a:prstGeom>
        </p:spPr>
      </p:pic>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3858665"/>
            <a:ext cx="3240360" cy="2465537"/>
          </a:xfrm>
          <a:prstGeom prst="rect">
            <a:avLst/>
          </a:prstGeom>
        </p:spPr>
      </p:pic>
    </p:spTree>
    <p:extLst>
      <p:ext uri="{BB962C8B-B14F-4D97-AF65-F5344CB8AC3E}">
        <p14:creationId xmlns:p14="http://schemas.microsoft.com/office/powerpoint/2010/main" val="1021561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332656"/>
            <a:ext cx="7704856" cy="3816429"/>
          </a:xfrm>
          <a:prstGeom prst="rect">
            <a:avLst/>
          </a:prstGeom>
          <a:noFill/>
        </p:spPr>
        <p:txBody>
          <a:bodyPr wrap="square" rtlCol="0">
            <a:spAutoFit/>
          </a:bodyPr>
          <a:lstStyle/>
          <a:p>
            <a:pPr algn="ctr" fontAlgn="base"/>
            <a:r>
              <a:rPr lang="en-US" sz="3200" dirty="0"/>
              <a:t>One Final Struggle after the Millennium</a:t>
            </a:r>
          </a:p>
          <a:p>
            <a:pPr marL="342900" indent="-342900" fontAlgn="base">
              <a:buFont typeface="Arial" panose="020B0604020202020204" pitchFamily="34" charset="0"/>
              <a:buChar char="•"/>
            </a:pPr>
            <a:r>
              <a:rPr lang="en-US" sz="2400" dirty="0"/>
              <a:t>What will be the final destiny of the earth</a:t>
            </a:r>
            <a:r>
              <a:rPr lang="en-US" sz="2400" dirty="0" smtClean="0"/>
              <a:t>?</a:t>
            </a:r>
          </a:p>
          <a:p>
            <a:pPr fontAlgn="base"/>
            <a:endParaRPr lang="en-US" sz="2400" dirty="0"/>
          </a:p>
          <a:p>
            <a:pPr algn="just" fontAlgn="base"/>
            <a:r>
              <a:rPr lang="en-US" sz="2400" dirty="0" smtClean="0"/>
              <a:t>     At </a:t>
            </a:r>
            <a:r>
              <a:rPr lang="en-US" sz="2400" dirty="0"/>
              <a:t>the end of the 1,000 years, Satan will be set free for a short time. Some people will turn away from Heavenly Father. Satan will gather his armies, and Michael (Adam) will gather the hosts of heaven. In this great struggle, Satan and his followers will be cast out forever.</a:t>
            </a:r>
          </a:p>
          <a:p>
            <a:endParaRPr lang="es-ES"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005064"/>
            <a:ext cx="7632848" cy="2848566"/>
          </a:xfrm>
          <a:prstGeom prst="rect">
            <a:avLst/>
          </a:prstGeom>
        </p:spPr>
      </p:pic>
    </p:spTree>
    <p:extLst>
      <p:ext uri="{BB962C8B-B14F-4D97-AF65-F5344CB8AC3E}">
        <p14:creationId xmlns:p14="http://schemas.microsoft.com/office/powerpoint/2010/main" val="1139578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571"/>
            <a:ext cx="8172400" cy="6864571"/>
          </a:xfrm>
          <a:prstGeom prst="rect">
            <a:avLst/>
          </a:prstGeom>
        </p:spPr>
      </p:pic>
    </p:spTree>
    <p:extLst>
      <p:ext uri="{BB962C8B-B14F-4D97-AF65-F5344CB8AC3E}">
        <p14:creationId xmlns:p14="http://schemas.microsoft.com/office/powerpoint/2010/main" val="455671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404664"/>
            <a:ext cx="7632848" cy="4308872"/>
          </a:xfrm>
          <a:prstGeom prst="rect">
            <a:avLst/>
          </a:prstGeom>
          <a:noFill/>
        </p:spPr>
        <p:txBody>
          <a:bodyPr wrap="square" rtlCol="0">
            <a:spAutoFit/>
          </a:bodyPr>
          <a:lstStyle/>
          <a:p>
            <a:pPr algn="ctr" fontAlgn="base"/>
            <a:r>
              <a:rPr lang="en-US" sz="3200" dirty="0"/>
              <a:t>People on the Earth during the Millennium</a:t>
            </a:r>
          </a:p>
          <a:p>
            <a:pPr marL="285750" indent="-285750" fontAlgn="base">
              <a:buFont typeface="Arial" panose="020B0604020202020204" pitchFamily="34" charset="0"/>
              <a:buChar char="•"/>
            </a:pPr>
            <a:r>
              <a:rPr lang="en-US" sz="2400" dirty="0"/>
              <a:t>Who will be on the earth during the Millennium</a:t>
            </a:r>
            <a:r>
              <a:rPr lang="en-US" sz="2400" dirty="0" smtClean="0"/>
              <a:t>?</a:t>
            </a:r>
          </a:p>
          <a:p>
            <a:pPr fontAlgn="base"/>
            <a:endParaRPr lang="en-US" sz="2400" dirty="0"/>
          </a:p>
          <a:p>
            <a:pPr algn="just" fontAlgn="base"/>
            <a:r>
              <a:rPr lang="en-US" sz="2400" dirty="0" smtClean="0"/>
              <a:t>     A </a:t>
            </a:r>
            <a:r>
              <a:rPr lang="en-US" sz="2400" dirty="0"/>
              <a:t>thousand years of peace, love, and joy will begin on the earth at the Second Coming of Jesus Christ. This thousand-year period is called the Millennium. The scriptures and the prophets help us understand what it will be like to live on the earth during the Millennium.</a:t>
            </a:r>
          </a:p>
          <a:p>
            <a:endParaRPr lang="es-ES"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4509120"/>
            <a:ext cx="5976664" cy="2088231"/>
          </a:xfrm>
          <a:prstGeom prst="rect">
            <a:avLst/>
          </a:prstGeom>
        </p:spPr>
      </p:pic>
    </p:spTree>
    <p:extLst>
      <p:ext uri="{BB962C8B-B14F-4D97-AF65-F5344CB8AC3E}">
        <p14:creationId xmlns:p14="http://schemas.microsoft.com/office/powerpoint/2010/main" val="2113175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404664"/>
            <a:ext cx="7776864" cy="1938992"/>
          </a:xfrm>
          <a:prstGeom prst="rect">
            <a:avLst/>
          </a:prstGeom>
          <a:noFill/>
        </p:spPr>
        <p:txBody>
          <a:bodyPr wrap="square" rtlCol="0">
            <a:spAutoFit/>
          </a:bodyPr>
          <a:lstStyle/>
          <a:p>
            <a:pPr algn="just"/>
            <a:r>
              <a:rPr lang="en-US" sz="2400" dirty="0" smtClean="0"/>
              <a:t>     During </a:t>
            </a:r>
            <a:r>
              <a:rPr lang="en-US" sz="2400" dirty="0"/>
              <a:t>the Millennium, mortals will still live on earth, and they will continue to have children as we do </a:t>
            </a:r>
            <a:r>
              <a:rPr lang="en-US" sz="2400" dirty="0" smtClean="0"/>
              <a:t>now</a:t>
            </a:r>
            <a:r>
              <a:rPr lang="en-US" sz="2400" dirty="0"/>
              <a:t> Joseph Smith said that immortal beings will frequently visit the earth. These resurrected beings will help with the government and other work. </a:t>
            </a:r>
            <a:endParaRPr lang="es-ES" sz="2400"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4077072"/>
            <a:ext cx="4127151" cy="2484859"/>
          </a:xfrm>
          <a:prstGeom prst="rect">
            <a:avLst/>
          </a:prstGeom>
        </p:spPr>
      </p:pic>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9952" y="2343656"/>
            <a:ext cx="4067944" cy="2796712"/>
          </a:xfrm>
          <a:prstGeom prst="rect">
            <a:avLst/>
          </a:prstGeom>
        </p:spPr>
      </p:pic>
    </p:spTree>
    <p:extLst>
      <p:ext uri="{BB962C8B-B14F-4D97-AF65-F5344CB8AC3E}">
        <p14:creationId xmlns:p14="http://schemas.microsoft.com/office/powerpoint/2010/main" val="317433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02599" y="476672"/>
            <a:ext cx="8136904" cy="2092881"/>
          </a:xfrm>
          <a:prstGeom prst="rect">
            <a:avLst/>
          </a:prstGeom>
          <a:noFill/>
        </p:spPr>
        <p:txBody>
          <a:bodyPr wrap="square" rtlCol="0">
            <a:spAutoFit/>
          </a:bodyPr>
          <a:lstStyle/>
          <a:p>
            <a:pPr algn="ctr" fontAlgn="base"/>
            <a:r>
              <a:rPr lang="en-US" sz="3200" dirty="0"/>
              <a:t>The Work of the Church during the Millennium</a:t>
            </a:r>
          </a:p>
          <a:p>
            <a:pPr marL="342900" indent="-342900" fontAlgn="base">
              <a:buFont typeface="Arial" panose="020B0604020202020204" pitchFamily="34" charset="0"/>
              <a:buChar char="•"/>
            </a:pPr>
            <a:r>
              <a:rPr lang="en-US" sz="2400" dirty="0"/>
              <a:t>What are the two great works that will be done during the Millennium?</a:t>
            </a:r>
          </a:p>
          <a:p>
            <a:endParaRPr lang="es-ES" dirty="0"/>
          </a:p>
        </p:txBody>
      </p:sp>
      <p:sp>
        <p:nvSpPr>
          <p:cNvPr id="3" name="2 CuadroTexto"/>
          <p:cNvSpPr txBox="1"/>
          <p:nvPr/>
        </p:nvSpPr>
        <p:spPr>
          <a:xfrm>
            <a:off x="678454" y="2420888"/>
            <a:ext cx="7128792" cy="1200329"/>
          </a:xfrm>
          <a:prstGeom prst="rect">
            <a:avLst/>
          </a:prstGeom>
          <a:noFill/>
        </p:spPr>
        <p:txBody>
          <a:bodyPr wrap="square" rtlCol="0">
            <a:spAutoFit/>
          </a:bodyPr>
          <a:lstStyle/>
          <a:p>
            <a:pPr algn="just"/>
            <a:r>
              <a:rPr lang="en-US" sz="2400" dirty="0"/>
              <a:t>There will be two great works for members of the Church during the Millennium: temple work </a:t>
            </a:r>
            <a:r>
              <a:rPr lang="en-US" sz="2400" dirty="0" smtClean="0"/>
              <a:t>and missionary </a:t>
            </a:r>
            <a:r>
              <a:rPr lang="en-US" sz="2400" dirty="0"/>
              <a:t>work.</a:t>
            </a:r>
            <a:endParaRPr lang="es-ES" sz="24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352" y="3861048"/>
            <a:ext cx="3638178" cy="2627573"/>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1945" y="3861047"/>
            <a:ext cx="3810000" cy="2617669"/>
          </a:xfrm>
          <a:prstGeom prst="rect">
            <a:avLst/>
          </a:prstGeom>
        </p:spPr>
      </p:pic>
    </p:spTree>
    <p:extLst>
      <p:ext uri="{BB962C8B-B14F-4D97-AF65-F5344CB8AC3E}">
        <p14:creationId xmlns:p14="http://schemas.microsoft.com/office/powerpoint/2010/main" val="1780542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692696"/>
            <a:ext cx="7344816" cy="4062651"/>
          </a:xfrm>
          <a:prstGeom prst="rect">
            <a:avLst/>
          </a:prstGeom>
          <a:noFill/>
        </p:spPr>
        <p:txBody>
          <a:bodyPr wrap="square" rtlCol="0">
            <a:spAutoFit/>
          </a:bodyPr>
          <a:lstStyle/>
          <a:p>
            <a:pPr algn="just" fontAlgn="base"/>
            <a:r>
              <a:rPr lang="en-US" sz="2400" dirty="0" smtClean="0"/>
              <a:t>    Temple </a:t>
            </a:r>
            <a:r>
              <a:rPr lang="en-US" sz="2400" dirty="0"/>
              <a:t>work involves the ordinances that are necessary for exaltation. These </a:t>
            </a:r>
            <a:r>
              <a:rPr lang="en-US" sz="2400" dirty="0" smtClean="0"/>
              <a:t>include baptism</a:t>
            </a:r>
            <a:r>
              <a:rPr lang="en-US" sz="2400" dirty="0"/>
              <a:t>, the laying on of hands for the gift of the Holy Ghost, and the temple ordinances—the endowment, temple marriage, and the sealing together of </a:t>
            </a:r>
            <a:r>
              <a:rPr lang="en-US" sz="2400" dirty="0" smtClean="0"/>
              <a:t>family units</a:t>
            </a:r>
            <a:r>
              <a:rPr lang="en-US" sz="2400" dirty="0"/>
              <a:t>.</a:t>
            </a:r>
          </a:p>
          <a:p>
            <a:pPr algn="just" fontAlgn="base"/>
            <a:r>
              <a:rPr lang="en-US" sz="2400" dirty="0" smtClean="0"/>
              <a:t>     Many </a:t>
            </a:r>
            <a:r>
              <a:rPr lang="en-US" sz="2400" dirty="0"/>
              <a:t>people have died without receiving these ordinances. People on the earth must perform these ordinances for them. This work is now being done in the temples of the Lord. </a:t>
            </a:r>
          </a:p>
          <a:p>
            <a:endParaRPr lang="es-ES"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4437112"/>
            <a:ext cx="6364982" cy="2278151"/>
          </a:xfrm>
          <a:prstGeom prst="rect">
            <a:avLst/>
          </a:prstGeom>
        </p:spPr>
      </p:pic>
    </p:spTree>
    <p:extLst>
      <p:ext uri="{BB962C8B-B14F-4D97-AF65-F5344CB8AC3E}">
        <p14:creationId xmlns:p14="http://schemas.microsoft.com/office/powerpoint/2010/main" val="3964803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404664"/>
            <a:ext cx="7560840" cy="2677656"/>
          </a:xfrm>
          <a:prstGeom prst="rect">
            <a:avLst/>
          </a:prstGeom>
          <a:noFill/>
        </p:spPr>
        <p:txBody>
          <a:bodyPr wrap="square" rtlCol="0">
            <a:spAutoFit/>
          </a:bodyPr>
          <a:lstStyle/>
          <a:p>
            <a:pPr algn="just"/>
            <a:r>
              <a:rPr lang="en-US" sz="2400" dirty="0" smtClean="0"/>
              <a:t>     The </a:t>
            </a:r>
            <a:r>
              <a:rPr lang="en-US" sz="2400" dirty="0"/>
              <a:t>other great work during the Millennium will be missionary work. The gospel will be taught with great power to all people. Eventually there will be no need to teach others the first principles of the gospel because “they shall all know me, from the least of them unto the greatest of them, saith the Lord”</a:t>
            </a:r>
            <a:endParaRPr lang="es-ES" sz="2400"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2852936"/>
            <a:ext cx="4434805" cy="3559741"/>
          </a:xfrm>
          <a:prstGeom prst="rect">
            <a:avLst/>
          </a:prstGeom>
        </p:spPr>
      </p:pic>
    </p:spTree>
    <p:extLst>
      <p:ext uri="{BB962C8B-B14F-4D97-AF65-F5344CB8AC3E}">
        <p14:creationId xmlns:p14="http://schemas.microsoft.com/office/powerpoint/2010/main" val="1779131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475600"/>
            <a:ext cx="7488832" cy="1600438"/>
          </a:xfrm>
          <a:prstGeom prst="rect">
            <a:avLst/>
          </a:prstGeom>
          <a:noFill/>
        </p:spPr>
        <p:txBody>
          <a:bodyPr wrap="square" rtlCol="0">
            <a:spAutoFit/>
          </a:bodyPr>
          <a:lstStyle/>
          <a:p>
            <a:pPr algn="ctr" fontAlgn="base"/>
            <a:r>
              <a:rPr lang="en-US" sz="3200" dirty="0"/>
              <a:t>Conditions during the </a:t>
            </a:r>
            <a:r>
              <a:rPr lang="en-US" sz="3200" dirty="0" smtClean="0"/>
              <a:t>Millennium</a:t>
            </a:r>
            <a:endParaRPr lang="en-US" sz="3200" dirty="0"/>
          </a:p>
          <a:p>
            <a:pPr marL="285750" indent="-285750" fontAlgn="base">
              <a:buFont typeface="Arial" panose="020B0604020202020204" pitchFamily="34" charset="0"/>
              <a:buChar char="•"/>
            </a:pPr>
            <a:r>
              <a:rPr lang="en-US" sz="2400" dirty="0"/>
              <a:t>In what ways will life during the Millennium be different from life on the earth now?</a:t>
            </a:r>
          </a:p>
          <a:p>
            <a:endParaRPr lang="es-ES" dirty="0"/>
          </a:p>
        </p:txBody>
      </p:sp>
      <p:sp>
        <p:nvSpPr>
          <p:cNvPr id="3" name="2 CuadroTexto"/>
          <p:cNvSpPr txBox="1"/>
          <p:nvPr/>
        </p:nvSpPr>
        <p:spPr>
          <a:xfrm>
            <a:off x="467544" y="2157602"/>
            <a:ext cx="7056784" cy="1200329"/>
          </a:xfrm>
          <a:prstGeom prst="rect">
            <a:avLst/>
          </a:prstGeom>
          <a:noFill/>
        </p:spPr>
        <p:txBody>
          <a:bodyPr wrap="square" rtlCol="0">
            <a:spAutoFit/>
          </a:bodyPr>
          <a:lstStyle/>
          <a:p>
            <a:pPr algn="just"/>
            <a:r>
              <a:rPr lang="en-US" sz="2400" dirty="0"/>
              <a:t>The Prophet Joseph Smith taught that during the Millennium, “the earth will be renewed and receive its paradisiacal glory”</a:t>
            </a:r>
            <a:endParaRPr lang="es-ES" sz="24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3501008"/>
            <a:ext cx="5299475" cy="3096344"/>
          </a:xfrm>
          <a:prstGeom prst="rect">
            <a:avLst/>
          </a:prstGeom>
        </p:spPr>
      </p:pic>
    </p:spTree>
    <p:extLst>
      <p:ext uri="{BB962C8B-B14F-4D97-AF65-F5344CB8AC3E}">
        <p14:creationId xmlns:p14="http://schemas.microsoft.com/office/powerpoint/2010/main" val="1417148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476672"/>
            <a:ext cx="7344816" cy="4216539"/>
          </a:xfrm>
          <a:prstGeom prst="rect">
            <a:avLst/>
          </a:prstGeom>
          <a:noFill/>
        </p:spPr>
        <p:txBody>
          <a:bodyPr wrap="square" rtlCol="0">
            <a:spAutoFit/>
          </a:bodyPr>
          <a:lstStyle/>
          <a:p>
            <a:pPr algn="ctr" fontAlgn="base"/>
            <a:r>
              <a:rPr lang="en-US" sz="3200" dirty="0"/>
              <a:t>Satan Bound</a:t>
            </a:r>
          </a:p>
          <a:p>
            <a:pPr algn="just" fontAlgn="base"/>
            <a:r>
              <a:rPr lang="en-US" sz="2400" dirty="0"/>
              <a:t>During the Millennium, Satan will be bound. This means he will not have power to tempt those who are living at that time</a:t>
            </a:r>
          </a:p>
          <a:p>
            <a:endParaRPr lang="es-VE" dirty="0" smtClean="0"/>
          </a:p>
          <a:p>
            <a:pPr algn="ctr" fontAlgn="base"/>
            <a:r>
              <a:rPr lang="en-US" sz="3200" dirty="0"/>
              <a:t>Peace on the Earth</a:t>
            </a:r>
          </a:p>
          <a:p>
            <a:pPr algn="just" fontAlgn="base"/>
            <a:r>
              <a:rPr lang="en-US" sz="2400" dirty="0"/>
              <a:t>During the Millennium, there will be no war. People will live in peace and harmony together. Things that have been used for war will be turned to useful purposes. </a:t>
            </a:r>
          </a:p>
          <a:p>
            <a:endParaRPr lang="es-ES"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4437112"/>
            <a:ext cx="2540124" cy="2305050"/>
          </a:xfrm>
          <a:prstGeom prst="rect">
            <a:avLst/>
          </a:prstGeom>
        </p:spPr>
      </p:pic>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7180" y="4293096"/>
            <a:ext cx="3353172" cy="2449066"/>
          </a:xfrm>
          <a:prstGeom prst="rect">
            <a:avLst/>
          </a:prstGeom>
        </p:spPr>
      </p:pic>
    </p:spTree>
    <p:extLst>
      <p:ext uri="{BB962C8B-B14F-4D97-AF65-F5344CB8AC3E}">
        <p14:creationId xmlns:p14="http://schemas.microsoft.com/office/powerpoint/2010/main" val="3270633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2" y="404664"/>
            <a:ext cx="7848872" cy="4678204"/>
          </a:xfrm>
          <a:prstGeom prst="rect">
            <a:avLst/>
          </a:prstGeom>
          <a:noFill/>
        </p:spPr>
        <p:txBody>
          <a:bodyPr wrap="square" rtlCol="0">
            <a:spAutoFit/>
          </a:bodyPr>
          <a:lstStyle/>
          <a:p>
            <a:pPr algn="ctr" fontAlgn="base"/>
            <a:r>
              <a:rPr lang="en-US" sz="3200" dirty="0"/>
              <a:t>Righteous Government</a:t>
            </a:r>
          </a:p>
          <a:p>
            <a:pPr algn="just" fontAlgn="base"/>
            <a:r>
              <a:rPr lang="en-US" sz="2400" dirty="0"/>
              <a:t>President John Taylor taught: “The Lord will be king over all the earth, and all mankind literally under his sovereignty, and every nation under the heavens will have to acknowledge his authority, and bow to his scepter</a:t>
            </a:r>
            <a:r>
              <a:rPr lang="en-US" sz="2400" dirty="0" smtClean="0"/>
              <a:t>.</a:t>
            </a:r>
          </a:p>
          <a:p>
            <a:pPr algn="ctr" fontAlgn="base"/>
            <a:r>
              <a:rPr lang="en-US" sz="3200" dirty="0"/>
              <a:t>No Death</a:t>
            </a:r>
          </a:p>
          <a:p>
            <a:pPr fontAlgn="base"/>
            <a:r>
              <a:rPr lang="en-US" sz="2400" dirty="0"/>
              <a:t>During the Millennium, there will be no death as we know it. When people have lived to an old age, they will not die and be buried.</a:t>
            </a:r>
          </a:p>
          <a:p>
            <a:pPr algn="just" fontAlgn="base"/>
            <a:endParaRPr lang="en-US" sz="2400" dirty="0"/>
          </a:p>
          <a:p>
            <a:endParaRPr lang="es-ES"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3500" y="4514015"/>
            <a:ext cx="2494884" cy="2322490"/>
          </a:xfrm>
          <a:prstGeom prst="rect">
            <a:avLst/>
          </a:prstGeom>
        </p:spPr>
      </p:pic>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787" y="4514015"/>
            <a:ext cx="2657475" cy="2307357"/>
          </a:xfrm>
          <a:prstGeom prst="rect">
            <a:avLst/>
          </a:prstGeom>
        </p:spPr>
      </p:pic>
    </p:spTree>
    <p:extLst>
      <p:ext uri="{BB962C8B-B14F-4D97-AF65-F5344CB8AC3E}">
        <p14:creationId xmlns:p14="http://schemas.microsoft.com/office/powerpoint/2010/main" val="30923704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39</TotalTime>
  <Words>516</Words>
  <Application>Microsoft Office PowerPoint</Application>
  <PresentationFormat>Presentación en pantalla (4:3)</PresentationFormat>
  <Paragraphs>33</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Opulento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SVG41</dc:creator>
  <cp:lastModifiedBy>SVG41</cp:lastModifiedBy>
  <cp:revision>9</cp:revision>
  <dcterms:created xsi:type="dcterms:W3CDTF">2016-05-12T19:40:34Z</dcterms:created>
  <dcterms:modified xsi:type="dcterms:W3CDTF">2016-05-12T20:20:06Z</dcterms:modified>
</cp:coreProperties>
</file>