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60" r:id="rId7"/>
    <p:sldId id="270" r:id="rId8"/>
    <p:sldId id="261" r:id="rId9"/>
    <p:sldId id="262" r:id="rId10"/>
    <p:sldId id="263" r:id="rId11"/>
    <p:sldId id="264"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7A6A633-B77D-4471-A4E9-769249D8A5FF}" type="datetimeFigureOut">
              <a:rPr lang="es-ES" smtClean="0"/>
              <a:t>12/05/2016</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FCD1281-1F5E-4367-9F41-B8403C891854}"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7A6A633-B77D-4471-A4E9-769249D8A5FF}"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7A6A633-B77D-4471-A4E9-769249D8A5FF}"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A6A633-B77D-4471-A4E9-769249D8A5FF}"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7A6A633-B77D-4471-A4E9-769249D8A5FF}"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E7A6A633-B77D-4471-A4E9-769249D8A5FF}" type="datetimeFigureOut">
              <a:rPr lang="es-ES" smtClean="0"/>
              <a:t>12/05/2016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FCD1281-1F5E-4367-9F41-B8403C891854}"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7A6A633-B77D-4471-A4E9-769249D8A5FF}" type="datetimeFigureOut">
              <a:rPr lang="es-ES" smtClean="0"/>
              <a:t>12/05/2016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7A6A633-B77D-4471-A4E9-769249D8A5FF}" type="datetimeFigureOut">
              <a:rPr lang="es-ES" smtClean="0"/>
              <a:t>12/05/2016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6A633-B77D-4471-A4E9-769249D8A5FF}" type="datetimeFigureOut">
              <a:rPr lang="es-ES" smtClean="0"/>
              <a:t>12/05/2016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7A6A633-B77D-4471-A4E9-769249D8A5FF}" type="datetimeFigureOut">
              <a:rPr lang="es-ES" smtClean="0"/>
              <a:t>12/05/2016</a:t>
            </a:fld>
            <a:endParaRPr lang="es-ES"/>
          </a:p>
        </p:txBody>
      </p:sp>
      <p:sp>
        <p:nvSpPr>
          <p:cNvPr id="7" name="Slide Number Placeholder 6"/>
          <p:cNvSpPr>
            <a:spLocks noGrp="1"/>
          </p:cNvSpPr>
          <p:nvPr>
            <p:ph type="sldNum" sz="quarter" idx="12"/>
          </p:nvPr>
        </p:nvSpPr>
        <p:spPr/>
        <p:txBody>
          <a:bodyPr/>
          <a:lstStyle/>
          <a:p>
            <a:fld id="{BFCD1281-1F5E-4367-9F41-B8403C891854}"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7A6A633-B77D-4471-A4E9-769249D8A5FF}" type="datetimeFigureOut">
              <a:rPr lang="es-ES" smtClean="0"/>
              <a:t>12/05/2016</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BFCD1281-1F5E-4367-9F41-B8403C891854}"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7A6A633-B77D-4471-A4E9-769249D8A5FF}" type="datetimeFigureOut">
              <a:rPr lang="es-ES" smtClean="0"/>
              <a:t>12/05/2016</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FCD1281-1F5E-4367-9F41-B8403C89185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764704"/>
            <a:ext cx="6840760" cy="3139321"/>
          </a:xfrm>
          <a:prstGeom prst="rect">
            <a:avLst/>
          </a:prstGeom>
          <a:noFill/>
        </p:spPr>
        <p:txBody>
          <a:bodyPr wrap="square" rtlCol="0">
            <a:spAutoFit/>
          </a:bodyPr>
          <a:lstStyle/>
          <a:p>
            <a:r>
              <a:rPr lang="en-US" sz="6000" dirty="0">
                <a:solidFill>
                  <a:schemeClr val="accent3"/>
                </a:solidFill>
              </a:rPr>
              <a:t>Chapter 41: The Postmortal Spirit World</a:t>
            </a:r>
          </a:p>
          <a:p>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2780928"/>
            <a:ext cx="2657475" cy="3324225"/>
          </a:xfrm>
          <a:prstGeom prst="rect">
            <a:avLst/>
          </a:prstGeom>
        </p:spPr>
      </p:pic>
    </p:spTree>
    <p:extLst>
      <p:ext uri="{BB962C8B-B14F-4D97-AF65-F5344CB8AC3E}">
        <p14:creationId xmlns:p14="http://schemas.microsoft.com/office/powerpoint/2010/main" val="275164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421401"/>
            <a:ext cx="7344816" cy="4493538"/>
          </a:xfrm>
          <a:prstGeom prst="rect">
            <a:avLst/>
          </a:prstGeom>
          <a:noFill/>
        </p:spPr>
        <p:txBody>
          <a:bodyPr wrap="square" rtlCol="0">
            <a:spAutoFit/>
          </a:bodyPr>
          <a:lstStyle/>
          <a:p>
            <a:pPr fontAlgn="base"/>
            <a:r>
              <a:rPr lang="en-US" sz="3200" dirty="0">
                <a:solidFill>
                  <a:schemeClr val="accent3"/>
                </a:solidFill>
              </a:rPr>
              <a:t>Spirit </a:t>
            </a:r>
            <a:r>
              <a:rPr lang="en-US" sz="3200" dirty="0" smtClean="0">
                <a:solidFill>
                  <a:schemeClr val="accent3"/>
                </a:solidFill>
              </a:rPr>
              <a:t>Prison</a:t>
            </a:r>
          </a:p>
          <a:p>
            <a:pPr fontAlgn="base"/>
            <a:endParaRPr lang="en-US" sz="2000" dirty="0"/>
          </a:p>
          <a:p>
            <a:pPr algn="just" fontAlgn="base"/>
            <a:r>
              <a:rPr lang="en-US" sz="2400" dirty="0">
                <a:solidFill>
                  <a:schemeClr val="accent3"/>
                </a:solidFill>
              </a:rPr>
              <a:t>The Apostle Peter referred to the </a:t>
            </a:r>
            <a:r>
              <a:rPr lang="en-US" sz="2400" dirty="0" smtClean="0">
                <a:solidFill>
                  <a:schemeClr val="accent3"/>
                </a:solidFill>
              </a:rPr>
              <a:t>Postmortal </a:t>
            </a:r>
            <a:r>
              <a:rPr lang="en-US" sz="2400" dirty="0">
                <a:solidFill>
                  <a:schemeClr val="accent3"/>
                </a:solidFill>
              </a:rPr>
              <a:t>spirit world as a prison, which it is for some (see 1 Peter 3:18–20). In the spirit prison are the spirits of those who have not yet received the gospel of Jesus Christ. These spirits have agency and may be enticed by both good and evil. If they accept the gospel and the ordinances performed for them in the temples, they may leave the spirit prison and dwell in paradise.</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4653136"/>
            <a:ext cx="4344317" cy="1768535"/>
          </a:xfrm>
          <a:prstGeom prst="rect">
            <a:avLst/>
          </a:prstGeom>
        </p:spPr>
      </p:pic>
    </p:spTree>
    <p:extLst>
      <p:ext uri="{BB962C8B-B14F-4D97-AF65-F5344CB8AC3E}">
        <p14:creationId xmlns:p14="http://schemas.microsoft.com/office/powerpoint/2010/main" val="3268599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28517" y="1412776"/>
            <a:ext cx="5904656" cy="1661993"/>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accent3"/>
                </a:solidFill>
              </a:rPr>
              <a:t>How are conditions in the spirit world similar to conditions in this life?</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091925"/>
            <a:ext cx="5525469" cy="2935213"/>
          </a:xfrm>
          <a:prstGeom prst="rect">
            <a:avLst/>
          </a:prstGeom>
        </p:spPr>
      </p:pic>
    </p:spTree>
    <p:extLst>
      <p:ext uri="{BB962C8B-B14F-4D97-AF65-F5344CB8AC3E}">
        <p14:creationId xmlns:p14="http://schemas.microsoft.com/office/powerpoint/2010/main" val="117847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7488832" cy="4801314"/>
          </a:xfrm>
          <a:prstGeom prst="rect">
            <a:avLst/>
          </a:prstGeom>
          <a:noFill/>
        </p:spPr>
        <p:txBody>
          <a:bodyPr wrap="square" rtlCol="0">
            <a:spAutoFit/>
          </a:bodyPr>
          <a:lstStyle/>
          <a:p>
            <a:pPr fontAlgn="base"/>
            <a:r>
              <a:rPr lang="en-US" sz="3200" dirty="0">
                <a:solidFill>
                  <a:schemeClr val="accent3"/>
                </a:solidFill>
              </a:rPr>
              <a:t>Life after Death</a:t>
            </a:r>
          </a:p>
          <a:p>
            <a:pPr marL="457200" indent="-457200" fontAlgn="base">
              <a:buFont typeface="Arial" panose="020B0604020202020204" pitchFamily="34" charset="0"/>
              <a:buChar char="•"/>
            </a:pPr>
            <a:r>
              <a:rPr lang="en-US" sz="3200" dirty="0">
                <a:solidFill>
                  <a:schemeClr val="accent3"/>
                </a:solidFill>
              </a:rPr>
              <a:t>What happens to us after we die</a:t>
            </a:r>
            <a:r>
              <a:rPr lang="en-US" sz="3200" dirty="0" smtClean="0">
                <a:solidFill>
                  <a:schemeClr val="accent3"/>
                </a:solidFill>
              </a:rPr>
              <a:t>?</a:t>
            </a:r>
          </a:p>
          <a:p>
            <a:pPr marL="457200" indent="-457200" fontAlgn="base">
              <a:buFont typeface="Arial" panose="020B0604020202020204" pitchFamily="34" charset="0"/>
              <a:buChar char="•"/>
            </a:pPr>
            <a:endParaRPr lang="en-US" sz="3200" dirty="0">
              <a:solidFill>
                <a:schemeClr val="accent3"/>
              </a:solidFill>
            </a:endParaRPr>
          </a:p>
          <a:p>
            <a:pPr algn="just" fontAlgn="base"/>
            <a:r>
              <a:rPr lang="en-US" sz="2400" dirty="0" smtClean="0">
                <a:solidFill>
                  <a:schemeClr val="accent3"/>
                </a:solidFill>
              </a:rPr>
              <a:t>     Heavenly </a:t>
            </a:r>
            <a:r>
              <a:rPr lang="en-US" sz="2400" dirty="0">
                <a:solidFill>
                  <a:schemeClr val="accent3"/>
                </a:solidFill>
              </a:rPr>
              <a:t>Father prepared a plan for our salvation. As part of this plan, He sent us from His presence to live on earth and receive mortal bodies of flesh and blood. Eventually our mortal bodies will die, and our spirits will go to the spirit world. The spirit world is a place of waiting, working, learning, and, for the righteous, resting from care and sorrow.</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4797152"/>
            <a:ext cx="3009305" cy="1781175"/>
          </a:xfrm>
          <a:prstGeom prst="rect">
            <a:avLst/>
          </a:prstGeom>
        </p:spPr>
      </p:pic>
    </p:spTree>
    <p:extLst>
      <p:ext uri="{BB962C8B-B14F-4D97-AF65-F5344CB8AC3E}">
        <p14:creationId xmlns:p14="http://schemas.microsoft.com/office/powerpoint/2010/main" val="139606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42876"/>
            <a:ext cx="7416824" cy="4339650"/>
          </a:xfrm>
          <a:prstGeom prst="rect">
            <a:avLst/>
          </a:prstGeom>
          <a:noFill/>
        </p:spPr>
        <p:txBody>
          <a:bodyPr wrap="square" rtlCol="0">
            <a:spAutoFit/>
          </a:bodyPr>
          <a:lstStyle/>
          <a:p>
            <a:pPr fontAlgn="base"/>
            <a:r>
              <a:rPr lang="en-US" sz="3600" dirty="0">
                <a:solidFill>
                  <a:schemeClr val="accent3"/>
                </a:solidFill>
              </a:rPr>
              <a:t>Where Is the Postmortal Spirit World</a:t>
            </a:r>
            <a:r>
              <a:rPr lang="en-US" sz="3600" dirty="0" smtClean="0">
                <a:solidFill>
                  <a:schemeClr val="accent3"/>
                </a:solidFill>
              </a:rPr>
              <a:t>?</a:t>
            </a:r>
          </a:p>
          <a:p>
            <a:pPr fontAlgn="base"/>
            <a:endParaRPr lang="en-US" dirty="0"/>
          </a:p>
          <a:p>
            <a:pPr algn="just" fontAlgn="base"/>
            <a:r>
              <a:rPr lang="en-US" sz="2400" dirty="0" smtClean="0">
                <a:solidFill>
                  <a:schemeClr val="accent3"/>
                </a:solidFill>
              </a:rPr>
              <a:t>     Latter-day </a:t>
            </a:r>
            <a:r>
              <a:rPr lang="en-US" sz="2400" dirty="0">
                <a:solidFill>
                  <a:schemeClr val="accent3"/>
                </a:solidFill>
              </a:rPr>
              <a:t>prophets have said that the spirits of those who have died are not far from us. President Ezra Taft Benson said: “Sometimes the veil between this life and the life beyond becomes very thin. Our loved ones who have passed on are not far from us” (in Conference Report, Apr. 1971, 18; or </a:t>
            </a:r>
            <a:r>
              <a:rPr lang="en-US" sz="2400" i="1" dirty="0">
                <a:solidFill>
                  <a:schemeClr val="accent3"/>
                </a:solidFill>
              </a:rPr>
              <a:t>Ensign,</a:t>
            </a:r>
            <a:r>
              <a:rPr lang="en-US" sz="2400" dirty="0">
                <a:solidFill>
                  <a:schemeClr val="accent3"/>
                </a:solidFill>
              </a:rPr>
              <a:t> June 1971, 33). </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4797152"/>
            <a:ext cx="1728192" cy="1905000"/>
          </a:xfrm>
          <a:prstGeom prst="rect">
            <a:avLst/>
          </a:prstGeom>
        </p:spPr>
      </p:pic>
    </p:spTree>
    <p:extLst>
      <p:ext uri="{BB962C8B-B14F-4D97-AF65-F5344CB8AC3E}">
        <p14:creationId xmlns:p14="http://schemas.microsoft.com/office/powerpoint/2010/main" val="103903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31776"/>
            <a:ext cx="7632848" cy="4770537"/>
          </a:xfrm>
          <a:prstGeom prst="rect">
            <a:avLst/>
          </a:prstGeom>
          <a:noFill/>
        </p:spPr>
        <p:txBody>
          <a:bodyPr wrap="square" rtlCol="0">
            <a:spAutoFit/>
          </a:bodyPr>
          <a:lstStyle/>
          <a:p>
            <a:pPr algn="just" fontAlgn="base"/>
            <a:r>
              <a:rPr lang="en-US" sz="3200" dirty="0">
                <a:solidFill>
                  <a:schemeClr val="accent3"/>
                </a:solidFill>
              </a:rPr>
              <a:t>What Is the Nature of Our Spirits</a:t>
            </a:r>
            <a:r>
              <a:rPr lang="en-US" sz="3200" dirty="0" smtClean="0">
                <a:solidFill>
                  <a:schemeClr val="accent3"/>
                </a:solidFill>
              </a:rPr>
              <a:t>?</a:t>
            </a:r>
          </a:p>
          <a:p>
            <a:pPr algn="just" fontAlgn="base"/>
            <a:endParaRPr lang="en-US" sz="3200" dirty="0">
              <a:solidFill>
                <a:schemeClr val="accent3"/>
              </a:solidFill>
            </a:endParaRPr>
          </a:p>
          <a:p>
            <a:pPr algn="just" fontAlgn="base"/>
            <a:r>
              <a:rPr lang="en-US" sz="2400" dirty="0" smtClean="0">
                <a:solidFill>
                  <a:schemeClr val="accent3"/>
                </a:solidFill>
              </a:rPr>
              <a:t>     Spirit </a:t>
            </a:r>
            <a:r>
              <a:rPr lang="en-US" sz="2400" dirty="0">
                <a:solidFill>
                  <a:schemeClr val="accent3"/>
                </a:solidFill>
              </a:rPr>
              <a:t>beings have the same bodily form as mortals except that the spirit body is in perfect form (see Ether 3:16). Spirits carry with them from earth their attitudes of devotion or antagonism toward things of righteousness (see Alma 34:34). They have the same appetites and desires that they had when they lived on earth. All spirits are in adult form. They were adults before their mortal existence, and they are in adult form after death, even if they die as infants or </a:t>
            </a:r>
            <a:r>
              <a:rPr lang="en-US" sz="2400" dirty="0" smtClean="0">
                <a:solidFill>
                  <a:schemeClr val="accent3"/>
                </a:solidFill>
              </a:rPr>
              <a:t>children</a:t>
            </a:r>
            <a:endParaRPr lang="es-ES" dirty="0"/>
          </a:p>
        </p:txBody>
      </p:sp>
    </p:spTree>
    <p:extLst>
      <p:ext uri="{BB962C8B-B14F-4D97-AF65-F5344CB8AC3E}">
        <p14:creationId xmlns:p14="http://schemas.microsoft.com/office/powerpoint/2010/main" val="144138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908720"/>
            <a:ext cx="4824536" cy="4862345"/>
          </a:xfrm>
          <a:prstGeom prst="rect">
            <a:avLst/>
          </a:prstGeom>
        </p:spPr>
      </p:pic>
    </p:spTree>
    <p:extLst>
      <p:ext uri="{BB962C8B-B14F-4D97-AF65-F5344CB8AC3E}">
        <p14:creationId xmlns:p14="http://schemas.microsoft.com/office/powerpoint/2010/main" val="590560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980728"/>
            <a:ext cx="7416824" cy="2831544"/>
          </a:xfrm>
          <a:prstGeom prst="rect">
            <a:avLst/>
          </a:prstGeom>
          <a:noFill/>
        </p:spPr>
        <p:txBody>
          <a:bodyPr wrap="square" rtlCol="0">
            <a:spAutoFit/>
          </a:bodyPr>
          <a:lstStyle/>
          <a:p>
            <a:r>
              <a:rPr lang="en-US" sz="3200" dirty="0">
                <a:solidFill>
                  <a:schemeClr val="accent3"/>
                </a:solidFill>
              </a:rPr>
              <a:t>What Are the Conditions in the Postmortal Spirit World</a:t>
            </a:r>
            <a:r>
              <a:rPr lang="en-US" sz="3200" dirty="0" smtClean="0">
                <a:solidFill>
                  <a:schemeClr val="accent3"/>
                </a:solidFill>
              </a:rPr>
              <a:t>?</a:t>
            </a:r>
          </a:p>
          <a:p>
            <a:endParaRPr lang="en-US" sz="2400" dirty="0" smtClean="0"/>
          </a:p>
          <a:p>
            <a:r>
              <a:rPr lang="en-US" sz="2400" dirty="0" smtClean="0">
                <a:solidFill>
                  <a:schemeClr val="accent3"/>
                </a:solidFill>
              </a:rPr>
              <a:t>     The </a:t>
            </a:r>
            <a:r>
              <a:rPr lang="en-US" sz="2400" dirty="0">
                <a:solidFill>
                  <a:schemeClr val="accent3"/>
                </a:solidFill>
              </a:rPr>
              <a:t>prophet Alma in the Book of Mormon taught about two divisions or states in the spirit world:</a:t>
            </a:r>
          </a:p>
          <a:p>
            <a:endParaRPr lang="es-ES" dirty="0"/>
          </a:p>
        </p:txBody>
      </p:sp>
      <p:pic>
        <p:nvPicPr>
          <p:cNvPr id="10" name="9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3310252"/>
            <a:ext cx="2647739" cy="3095625"/>
          </a:xfrm>
          <a:prstGeom prst="rect">
            <a:avLst/>
          </a:prstGeom>
        </p:spPr>
      </p:pic>
    </p:spTree>
    <p:extLst>
      <p:ext uri="{BB962C8B-B14F-4D97-AF65-F5344CB8AC3E}">
        <p14:creationId xmlns:p14="http://schemas.microsoft.com/office/powerpoint/2010/main" val="362743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de flecha"/>
          <p:cNvCxnSpPr/>
          <p:nvPr/>
        </p:nvCxnSpPr>
        <p:spPr>
          <a:xfrm flipH="1">
            <a:off x="3203848" y="764704"/>
            <a:ext cx="720080" cy="108012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5" name="4 Conector recto de flecha"/>
          <p:cNvCxnSpPr/>
          <p:nvPr/>
        </p:nvCxnSpPr>
        <p:spPr>
          <a:xfrm>
            <a:off x="4958680" y="764704"/>
            <a:ext cx="648072" cy="108012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0" name="9 CuadroTexto"/>
          <p:cNvSpPr txBox="1"/>
          <p:nvPr/>
        </p:nvSpPr>
        <p:spPr>
          <a:xfrm>
            <a:off x="971600" y="2852936"/>
            <a:ext cx="2952328" cy="3447098"/>
          </a:xfrm>
          <a:prstGeom prst="rect">
            <a:avLst/>
          </a:prstGeom>
          <a:noFill/>
        </p:spPr>
        <p:txBody>
          <a:bodyPr wrap="square" rtlCol="0">
            <a:spAutoFit/>
          </a:bodyPr>
          <a:lstStyle/>
          <a:p>
            <a:pPr algn="just"/>
            <a:r>
              <a:rPr lang="en-US" sz="2000" dirty="0" smtClean="0">
                <a:solidFill>
                  <a:schemeClr val="accent3"/>
                </a:solidFill>
              </a:rPr>
              <a:t>“The spirits of those who are righteous are received into a state of happiness, which is called paradise, a state of rest, a state of peace, where they shall rest from all their troubles and from all care, and sorrow.</a:t>
            </a:r>
            <a:endParaRPr lang="es-ES" sz="2000" dirty="0" smtClean="0">
              <a:solidFill>
                <a:schemeClr val="accent3"/>
              </a:solidFill>
            </a:endParaRPr>
          </a:p>
          <a:p>
            <a:endParaRPr lang="es-ES" dirty="0"/>
          </a:p>
        </p:txBody>
      </p:sp>
      <p:sp>
        <p:nvSpPr>
          <p:cNvPr id="12" name="11 CuadroTexto"/>
          <p:cNvSpPr txBox="1"/>
          <p:nvPr/>
        </p:nvSpPr>
        <p:spPr>
          <a:xfrm>
            <a:off x="4644008" y="1981289"/>
            <a:ext cx="3600400" cy="2031325"/>
          </a:xfrm>
          <a:prstGeom prst="rect">
            <a:avLst/>
          </a:prstGeom>
          <a:noFill/>
        </p:spPr>
        <p:txBody>
          <a:bodyPr wrap="square" rtlCol="0">
            <a:spAutoFit/>
          </a:bodyPr>
          <a:lstStyle/>
          <a:p>
            <a:pPr algn="just"/>
            <a:r>
              <a:rPr lang="en-US" dirty="0">
                <a:solidFill>
                  <a:schemeClr val="accent3"/>
                </a:solidFill>
              </a:rPr>
              <a:t>“And then shall it come to pass, that the spirits of the wicked, yea, who are evil—for behold, they have no part nor portion of the Spirit of the Lord; for behold, they chose evil works rather than good</a:t>
            </a:r>
            <a:endParaRPr lang="es-ES" dirty="0">
              <a:solidFill>
                <a:schemeClr val="accent3"/>
              </a:solidFill>
            </a:endParaRPr>
          </a:p>
        </p:txBody>
      </p:sp>
      <p:pic>
        <p:nvPicPr>
          <p:cNvPr id="13" name="1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495" y="764704"/>
            <a:ext cx="2428776" cy="1774056"/>
          </a:xfrm>
          <a:prstGeom prst="rect">
            <a:avLst/>
          </a:prstGeom>
        </p:spPr>
      </p:pic>
      <p:pic>
        <p:nvPicPr>
          <p:cNvPr id="14" name="1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2716" y="4221088"/>
            <a:ext cx="2239689" cy="2094079"/>
          </a:xfrm>
          <a:prstGeom prst="rect">
            <a:avLst/>
          </a:prstGeom>
        </p:spPr>
      </p:pic>
    </p:spTree>
    <p:extLst>
      <p:ext uri="{BB962C8B-B14F-4D97-AF65-F5344CB8AC3E}">
        <p14:creationId xmlns:p14="http://schemas.microsoft.com/office/powerpoint/2010/main" val="84376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908720"/>
            <a:ext cx="7200800" cy="3046988"/>
          </a:xfrm>
          <a:prstGeom prst="rect">
            <a:avLst/>
          </a:prstGeom>
          <a:noFill/>
        </p:spPr>
        <p:txBody>
          <a:bodyPr wrap="square" rtlCol="0">
            <a:spAutoFit/>
          </a:bodyPr>
          <a:lstStyle/>
          <a:p>
            <a:pPr algn="just"/>
            <a:r>
              <a:rPr lang="en-US" sz="2400" dirty="0" smtClean="0">
                <a:solidFill>
                  <a:schemeClr val="accent3"/>
                </a:solidFill>
              </a:rPr>
              <a:t>     The </a:t>
            </a:r>
            <a:r>
              <a:rPr lang="en-US" sz="2400" dirty="0">
                <a:solidFill>
                  <a:schemeClr val="accent3"/>
                </a:solidFill>
              </a:rPr>
              <a:t>spirits are classified according to the purity of their lives and their obedience to the will of the Lord while on earth. The righteous and the wicked are separated (see </a:t>
            </a:r>
            <a:r>
              <a:rPr lang="en-US" sz="2400" u="sng" dirty="0">
                <a:solidFill>
                  <a:schemeClr val="accent3"/>
                </a:solidFill>
              </a:rPr>
              <a:t>1 Nephi 15:28–30</a:t>
            </a:r>
            <a:r>
              <a:rPr lang="en-US" sz="2400" dirty="0">
                <a:solidFill>
                  <a:schemeClr val="accent3"/>
                </a:solidFill>
              </a:rPr>
              <a:t>), but the spirits may progress as they learn gospel principles and live in accordance with them. The spirits in paradise can teach the spirits in prison (see </a:t>
            </a:r>
            <a:r>
              <a:rPr lang="en-US" sz="2400" dirty="0" err="1">
                <a:solidFill>
                  <a:schemeClr val="accent3"/>
                </a:solidFill>
              </a:rPr>
              <a:t>D&amp;C</a:t>
            </a:r>
            <a:r>
              <a:rPr lang="en-US" sz="2400" dirty="0">
                <a:solidFill>
                  <a:schemeClr val="accent3"/>
                </a:solidFill>
              </a:rPr>
              <a:t> 138).</a:t>
            </a:r>
            <a:endParaRPr lang="es-ES" sz="2400" dirty="0">
              <a:solidFill>
                <a:schemeClr val="accent3"/>
              </a:solidFill>
            </a:endParaRPr>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955708"/>
            <a:ext cx="6408712" cy="2353662"/>
          </a:xfrm>
          <a:prstGeom prst="rect">
            <a:avLst/>
          </a:prstGeom>
        </p:spPr>
      </p:pic>
    </p:spTree>
    <p:extLst>
      <p:ext uri="{BB962C8B-B14F-4D97-AF65-F5344CB8AC3E}">
        <p14:creationId xmlns:p14="http://schemas.microsoft.com/office/powerpoint/2010/main" val="2057162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523853"/>
            <a:ext cx="6984776" cy="4062651"/>
          </a:xfrm>
          <a:prstGeom prst="rect">
            <a:avLst/>
          </a:prstGeom>
          <a:noFill/>
        </p:spPr>
        <p:txBody>
          <a:bodyPr wrap="square" rtlCol="0">
            <a:spAutoFit/>
          </a:bodyPr>
          <a:lstStyle/>
          <a:p>
            <a:pPr fontAlgn="base"/>
            <a:r>
              <a:rPr lang="en-US" sz="3600" dirty="0" smtClean="0">
                <a:solidFill>
                  <a:schemeClr val="accent3"/>
                </a:solidFill>
              </a:rPr>
              <a:t>Paradise</a:t>
            </a:r>
          </a:p>
          <a:p>
            <a:pPr fontAlgn="base"/>
            <a:endParaRPr lang="en-US" sz="3600" dirty="0">
              <a:solidFill>
                <a:schemeClr val="accent3"/>
              </a:solidFill>
            </a:endParaRPr>
          </a:p>
          <a:p>
            <a:pPr algn="just" fontAlgn="base"/>
            <a:r>
              <a:rPr lang="en-US" sz="2400" dirty="0">
                <a:solidFill>
                  <a:schemeClr val="accent3"/>
                </a:solidFill>
              </a:rPr>
              <a:t>According to the prophet Alma, the righteous spirits rest from earthly care and sorrow. Nevertheless, they are occupied in doing the work of the Lord. President Joseph F. Smith saw in a vision that immediately </a:t>
            </a:r>
            <a:r>
              <a:rPr lang="en-US" sz="2400" dirty="0" smtClean="0">
                <a:solidFill>
                  <a:schemeClr val="accent3"/>
                </a:solidFill>
              </a:rPr>
              <a:t>after Jesus </a:t>
            </a:r>
            <a:r>
              <a:rPr lang="en-US" sz="2400" dirty="0">
                <a:solidFill>
                  <a:schemeClr val="accent3"/>
                </a:solidFill>
              </a:rPr>
              <a:t>Christ was crucified, He visited the righteous in the spirit world. </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478" y="4069432"/>
            <a:ext cx="4853930" cy="2311896"/>
          </a:xfrm>
          <a:prstGeom prst="rect">
            <a:avLst/>
          </a:prstGeom>
        </p:spPr>
      </p:pic>
    </p:spTree>
    <p:extLst>
      <p:ext uri="{BB962C8B-B14F-4D97-AF65-F5344CB8AC3E}">
        <p14:creationId xmlns:p14="http://schemas.microsoft.com/office/powerpoint/2010/main" val="3319108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57</TotalTime>
  <Words>407</Words>
  <Application>Microsoft Office PowerPoint</Application>
  <PresentationFormat>Presentación en pantalla (4:3)</PresentationFormat>
  <Paragraphs>24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Austin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SVG41</dc:creator>
  <cp:lastModifiedBy>SVG41</cp:lastModifiedBy>
  <cp:revision>8</cp:revision>
  <dcterms:created xsi:type="dcterms:W3CDTF">2016-05-12T16:42:36Z</dcterms:created>
  <dcterms:modified xsi:type="dcterms:W3CDTF">2016-05-12T17:39:44Z</dcterms:modified>
</cp:coreProperties>
</file>