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C796E65-9D98-49DB-A25B-08B28442515C}" type="datetimeFigureOut">
              <a:rPr lang="es-VE" smtClean="0"/>
              <a:t>09/05/2016</a:t>
            </a:fld>
            <a:endParaRPr lang="es-V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V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0BCF394-33C6-4A7B-8E3F-135CD29DFD9B}" type="slidenum">
              <a:rPr lang="es-VE" smtClean="0"/>
              <a:t>‹Nº›</a:t>
            </a:fld>
            <a:endParaRPr lang="es-V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C796E65-9D98-49DB-A25B-08B28442515C}"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C796E65-9D98-49DB-A25B-08B28442515C}"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796E65-9D98-49DB-A25B-08B28442515C}"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C796E65-9D98-49DB-A25B-08B28442515C}" type="datetimeFigureOut">
              <a:rPr lang="es-VE" smtClean="0"/>
              <a:t>09/05/2016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C796E65-9D98-49DB-A25B-08B28442515C}" type="datetimeFigureOut">
              <a:rPr lang="es-VE" smtClean="0"/>
              <a:t>09/05/2016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60BCF394-33C6-4A7B-8E3F-135CD29DFD9B}" type="slidenum">
              <a:rPr lang="es-VE" smtClean="0"/>
              <a:t>‹Nº›</a:t>
            </a:fld>
            <a:endParaRPr lang="es-VE"/>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C796E65-9D98-49DB-A25B-08B28442515C}" type="datetimeFigureOut">
              <a:rPr lang="es-VE" smtClean="0"/>
              <a:t>09/05/2016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C796E65-9D98-49DB-A25B-08B28442515C}" type="datetimeFigureOut">
              <a:rPr lang="es-VE" smtClean="0"/>
              <a:t>09/05/2016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96E65-9D98-49DB-A25B-08B28442515C}" type="datetimeFigureOut">
              <a:rPr lang="es-VE" smtClean="0"/>
              <a:t>09/05/2016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796E65-9D98-49DB-A25B-08B28442515C}" type="datetimeFigureOut">
              <a:rPr lang="es-VE" smtClean="0"/>
              <a:t>09/05/2016</a:t>
            </a:fld>
            <a:endParaRPr lang="es-VE"/>
          </a:p>
        </p:txBody>
      </p:sp>
      <p:sp>
        <p:nvSpPr>
          <p:cNvPr id="7" name="Slide Number Placeholder 6"/>
          <p:cNvSpPr>
            <a:spLocks noGrp="1"/>
          </p:cNvSpPr>
          <p:nvPr>
            <p:ph type="sldNum" sz="quarter" idx="12"/>
          </p:nvPr>
        </p:nvSpPr>
        <p:spPr/>
        <p:txBody>
          <a:bodyPr/>
          <a:lstStyle/>
          <a:p>
            <a:fld id="{60BCF394-33C6-4A7B-8E3F-135CD29DFD9B}" type="slidenum">
              <a:rPr lang="es-VE" smtClean="0"/>
              <a:t>‹Nº›</a:t>
            </a:fld>
            <a:endParaRPr lang="es-V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V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C796E65-9D98-49DB-A25B-08B28442515C}" type="datetimeFigureOut">
              <a:rPr lang="es-VE" smtClean="0"/>
              <a:t>09/05/2016</a:t>
            </a:fld>
            <a:endParaRPr lang="es-V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VE"/>
          </a:p>
        </p:txBody>
      </p:sp>
      <p:sp>
        <p:nvSpPr>
          <p:cNvPr id="7" name="Slide Number Placeholder 6"/>
          <p:cNvSpPr>
            <a:spLocks noGrp="1"/>
          </p:cNvSpPr>
          <p:nvPr>
            <p:ph type="sldNum" sz="quarter" idx="12"/>
          </p:nvPr>
        </p:nvSpPr>
        <p:spPr/>
        <p:txBody>
          <a:bodyPr/>
          <a:lstStyle/>
          <a:p>
            <a:fld id="{60BCF394-33C6-4A7B-8E3F-135CD29DFD9B}"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C796E65-9D98-49DB-A25B-08B28442515C}" type="datetimeFigureOut">
              <a:rPr lang="es-VE" smtClean="0"/>
              <a:t>09/05/2016</a:t>
            </a:fld>
            <a:endParaRPr lang="es-V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V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0BCF394-33C6-4A7B-8E3F-135CD29DFD9B}"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6" y="3573016"/>
            <a:ext cx="3313355" cy="1702160"/>
          </a:xfrm>
        </p:spPr>
        <p:txBody>
          <a:bodyPr>
            <a:normAutofit fontScale="90000"/>
          </a:bodyPr>
          <a:lstStyle/>
          <a:p>
            <a:r>
              <a:rPr lang="en-US" dirty="0"/>
              <a:t>Chapter 40: Temple Work and Family History</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340768"/>
            <a:ext cx="3111500" cy="4660900"/>
          </a:xfrm>
          <a:prstGeom prst="rect">
            <a:avLst/>
          </a:prstGeom>
        </p:spPr>
      </p:pic>
    </p:spTree>
    <p:extLst>
      <p:ext uri="{BB962C8B-B14F-4D97-AF65-F5344CB8AC3E}">
        <p14:creationId xmlns:p14="http://schemas.microsoft.com/office/powerpoint/2010/main" val="3095680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Identify</a:t>
            </a:r>
            <a:r>
              <a:rPr lang="es-VE" dirty="0"/>
              <a:t> </a:t>
            </a:r>
            <a:r>
              <a:rPr lang="es-VE" dirty="0" err="1"/>
              <a:t>Our</a:t>
            </a:r>
            <a:r>
              <a:rPr lang="es-VE" dirty="0"/>
              <a:t> </a:t>
            </a:r>
            <a:r>
              <a:rPr lang="es-VE" dirty="0" err="1"/>
              <a:t>Ancestors</a:t>
            </a:r>
            <a:r>
              <a:rPr lang="es-VE" dirty="0"/>
              <a:t/>
            </a:r>
            <a:br>
              <a:rPr lang="es-VE" dirty="0"/>
            </a:br>
            <a:endParaRPr lang="es-VE" dirty="0"/>
          </a:p>
        </p:txBody>
      </p:sp>
      <p:sp>
        <p:nvSpPr>
          <p:cNvPr id="3" name="2 Marcador de contenido"/>
          <p:cNvSpPr>
            <a:spLocks noGrp="1"/>
          </p:cNvSpPr>
          <p:nvPr>
            <p:ph idx="1"/>
          </p:nvPr>
        </p:nvSpPr>
        <p:spPr>
          <a:xfrm>
            <a:off x="1403648" y="3645024"/>
            <a:ext cx="6408828" cy="2259613"/>
          </a:xfrm>
        </p:spPr>
        <p:txBody>
          <a:bodyPr>
            <a:normAutofit fontScale="92500" lnSpcReduction="20000"/>
          </a:bodyPr>
          <a:lstStyle/>
          <a:p>
            <a:pPr algn="just"/>
            <a:r>
              <a:rPr lang="en-US" dirty="0"/>
              <a:t>A good way to begin gathering information about our ancestors is to see what we have in our own homes. We may have birth, marriage, or death certificates. We may also find family Bibles, obituaries, family histories, or diaries and journals. In addition, we can ask relatives for information they have.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2740" y="1556792"/>
            <a:ext cx="2409825" cy="1895475"/>
          </a:xfrm>
          <a:prstGeom prst="rect">
            <a:avLst/>
          </a:prstGeom>
        </p:spPr>
      </p:pic>
    </p:spTree>
    <p:extLst>
      <p:ext uri="{BB962C8B-B14F-4D97-AF65-F5344CB8AC3E}">
        <p14:creationId xmlns:p14="http://schemas.microsoft.com/office/powerpoint/2010/main" val="229049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844824"/>
            <a:ext cx="7024744" cy="1143000"/>
          </a:xfrm>
        </p:spPr>
        <p:txBody>
          <a:bodyPr>
            <a:normAutofit fontScale="90000"/>
          </a:bodyPr>
          <a:lstStyle/>
          <a:p>
            <a:r>
              <a:rPr lang="en-US" dirty="0"/>
              <a:t> Find out which ancestors need temple ordinances performed.</a:t>
            </a:r>
            <a:br>
              <a:rPr lang="en-US" dirty="0"/>
            </a:br>
            <a:endParaRPr lang="es-VE"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2988" y="2567483"/>
            <a:ext cx="6777037" cy="3021608"/>
          </a:xfrm>
        </p:spPr>
      </p:pic>
    </p:spTree>
    <p:extLst>
      <p:ext uri="{BB962C8B-B14F-4D97-AF65-F5344CB8AC3E}">
        <p14:creationId xmlns:p14="http://schemas.microsoft.com/office/powerpoint/2010/main" val="4143072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a:t>Our own family records might have information about what has been done. If not, the Church has a record of all ordinances that have been performed in the temple. Your ward or branch family history consultant can help you in this effort.</a:t>
            </a:r>
            <a:endParaRPr lang="es-VE" dirty="0"/>
          </a:p>
        </p:txBody>
      </p:sp>
    </p:spTree>
    <p:extLst>
      <p:ext uri="{BB962C8B-B14F-4D97-AF65-F5344CB8AC3E}">
        <p14:creationId xmlns:p14="http://schemas.microsoft.com/office/powerpoint/2010/main" val="1648254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412776"/>
            <a:ext cx="7024744" cy="1143000"/>
          </a:xfrm>
        </p:spPr>
        <p:txBody>
          <a:bodyPr>
            <a:normAutofit fontScale="90000"/>
          </a:bodyPr>
          <a:lstStyle/>
          <a:p>
            <a:r>
              <a:rPr lang="en-US" dirty="0"/>
              <a:t>Make Certain the Ordinances Are Performed</a:t>
            </a:r>
            <a:br>
              <a:rPr lang="en-US" dirty="0"/>
            </a:br>
            <a:endParaRPr lang="es-VE" dirty="0"/>
          </a:p>
        </p:txBody>
      </p:sp>
      <p:pic>
        <p:nvPicPr>
          <p:cNvPr id="4" name="3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425" y="2324100"/>
            <a:ext cx="5280163" cy="3508375"/>
          </a:xfrm>
          <a:prstGeom prst="rect">
            <a:avLst/>
          </a:prstGeom>
        </p:spPr>
      </p:pic>
    </p:spTree>
    <p:extLst>
      <p:ext uri="{BB962C8B-B14F-4D97-AF65-F5344CB8AC3E}">
        <p14:creationId xmlns:p14="http://schemas.microsoft.com/office/powerpoint/2010/main" val="2302595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187624" y="1052736"/>
            <a:ext cx="6777317" cy="4392488"/>
          </a:xfrm>
        </p:spPr>
        <p:txBody>
          <a:bodyPr>
            <a:normAutofit fontScale="92500" lnSpcReduction="10000"/>
          </a:bodyPr>
          <a:lstStyle/>
          <a:p>
            <a:pPr algn="just" fontAlgn="base"/>
            <a:r>
              <a:rPr lang="en-US" dirty="0"/>
              <a:t>One of the blessings of family history work comes from going to the temple and performing ordinances in behalf of our ancestors. We should prepare ourselves to receive a temple recommend so that, when possible, we can do this work. If our children are 12 years old or older, they can share in these blessings by being baptized and confirmed for their ancestors.</a:t>
            </a:r>
          </a:p>
          <a:p>
            <a:pPr algn="just" fontAlgn="base"/>
            <a:r>
              <a:rPr lang="en-US" dirty="0"/>
              <a:t>If it is not possible for us to go to the temple to participate in the ordinances, the temple will arrange to have the ordinances performed by other Church members.</a:t>
            </a:r>
          </a:p>
          <a:p>
            <a:endParaRPr lang="es-VE" dirty="0"/>
          </a:p>
        </p:txBody>
      </p:sp>
    </p:spTree>
    <p:extLst>
      <p:ext uri="{BB962C8B-B14F-4D97-AF65-F5344CB8AC3E}">
        <p14:creationId xmlns:p14="http://schemas.microsoft.com/office/powerpoint/2010/main" val="913693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484784"/>
            <a:ext cx="7024744" cy="1143000"/>
          </a:xfrm>
        </p:spPr>
        <p:txBody>
          <a:bodyPr>
            <a:normAutofit fontScale="90000"/>
          </a:bodyPr>
          <a:lstStyle/>
          <a:p>
            <a:r>
              <a:rPr lang="es-VE" dirty="0" err="1"/>
              <a:t>Additional</a:t>
            </a:r>
            <a:r>
              <a:rPr lang="es-VE" dirty="0"/>
              <a:t> </a:t>
            </a:r>
            <a:r>
              <a:rPr lang="es-VE" dirty="0" err="1"/>
              <a:t>Family</a:t>
            </a:r>
            <a:r>
              <a:rPr lang="es-VE" dirty="0"/>
              <a:t> </a:t>
            </a:r>
            <a:r>
              <a:rPr lang="es-VE" dirty="0" err="1"/>
              <a:t>History</a:t>
            </a:r>
            <a:r>
              <a:rPr lang="es-VE" dirty="0"/>
              <a:t> </a:t>
            </a:r>
            <a:r>
              <a:rPr lang="es-VE" dirty="0" err="1"/>
              <a:t>Opportunities</a:t>
            </a:r>
            <a:r>
              <a:rPr lang="es-VE" dirty="0"/>
              <a:t/>
            </a:r>
            <a:br>
              <a:rPr lang="es-VE" dirty="0"/>
            </a:br>
            <a:endParaRPr lang="es-VE"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897999">
            <a:off x="5318328" y="1952130"/>
            <a:ext cx="2724150" cy="1676400"/>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748" y="3356992"/>
            <a:ext cx="5231904" cy="2921146"/>
          </a:xfrm>
          <a:prstGeom prst="rect">
            <a:avLst/>
          </a:prstGeom>
        </p:spPr>
      </p:pic>
    </p:spTree>
    <p:extLst>
      <p:ext uri="{BB962C8B-B14F-4D97-AF65-F5344CB8AC3E}">
        <p14:creationId xmlns:p14="http://schemas.microsoft.com/office/powerpoint/2010/main" val="2957255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56347" y="3057525"/>
            <a:ext cx="6777317" cy="3508977"/>
          </a:xfrm>
        </p:spPr>
        <p:txBody>
          <a:bodyPr>
            <a:normAutofit lnSpcReduction="10000"/>
          </a:bodyPr>
          <a:lstStyle/>
          <a:p>
            <a:r>
              <a:rPr lang="en-US" dirty="0"/>
              <a:t>1. Attend the temple as often as possible.</a:t>
            </a:r>
          </a:p>
          <a:p>
            <a:r>
              <a:rPr lang="en-US" dirty="0"/>
              <a:t>2. Do research to identify ancestors who are more difficult to find.</a:t>
            </a:r>
          </a:p>
          <a:p>
            <a:r>
              <a:rPr lang="en-US" dirty="0"/>
              <a:t>3. Help with the Church’s indexing program.</a:t>
            </a:r>
          </a:p>
          <a:p>
            <a:r>
              <a:rPr lang="en-US" dirty="0"/>
              <a:t>4. Contribute family history information to the Church’s current computer programs for family history.</a:t>
            </a:r>
          </a:p>
          <a:p>
            <a:r>
              <a:rPr lang="en-US" dirty="0"/>
              <a:t>5. Participate in family organizations.</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391" y="0"/>
            <a:ext cx="7468025" cy="3057525"/>
          </a:xfrm>
          <a:prstGeom prst="rect">
            <a:avLst/>
          </a:prstGeom>
        </p:spPr>
      </p:pic>
    </p:spTree>
    <p:extLst>
      <p:ext uri="{BB962C8B-B14F-4D97-AF65-F5344CB8AC3E}">
        <p14:creationId xmlns:p14="http://schemas.microsoft.com/office/powerpoint/2010/main" val="2562749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268760"/>
            <a:ext cx="7024744" cy="1143000"/>
          </a:xfrm>
        </p:spPr>
        <p:txBody>
          <a:bodyPr>
            <a:normAutofit fontScale="90000"/>
          </a:bodyPr>
          <a:lstStyle/>
          <a:p>
            <a:r>
              <a:rPr lang="en-US" dirty="0"/>
              <a:t>Heavenly Father Wants His Children to Return to Him</a:t>
            </a:r>
            <a:br>
              <a:rPr lang="en-US" dirty="0"/>
            </a:br>
            <a:endParaRPr lang="es-VE"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9912" y="2060848"/>
            <a:ext cx="4839179" cy="3508375"/>
          </a:xfrm>
        </p:spPr>
      </p:pic>
      <p:sp>
        <p:nvSpPr>
          <p:cNvPr id="5" name="4 CuadroTexto"/>
          <p:cNvSpPr txBox="1"/>
          <p:nvPr/>
        </p:nvSpPr>
        <p:spPr>
          <a:xfrm>
            <a:off x="683568" y="1916832"/>
            <a:ext cx="2952328" cy="4247317"/>
          </a:xfrm>
          <a:prstGeom prst="rect">
            <a:avLst/>
          </a:prstGeom>
          <a:noFill/>
        </p:spPr>
        <p:txBody>
          <a:bodyPr wrap="square" rtlCol="0">
            <a:spAutoFit/>
          </a:bodyPr>
          <a:lstStyle/>
          <a:p>
            <a:pPr algn="just"/>
            <a:r>
              <a:rPr lang="en-US" dirty="0" smtClean="0"/>
              <a:t>The </a:t>
            </a:r>
            <a:r>
              <a:rPr lang="en-US" dirty="0"/>
              <a:t>Atonement of Jesus Christ assures each of us that we will be resurrected and live forever. But if we are to live forever with our families in Heavenly Father’s presence, we must do all that the Savior commands us to do. This includes being baptized and confirmed and receiving the ordinances of the temple.</a:t>
            </a:r>
            <a:endParaRPr lang="es-VE" dirty="0"/>
          </a:p>
        </p:txBody>
      </p:sp>
    </p:spTree>
    <p:extLst>
      <p:ext uri="{BB962C8B-B14F-4D97-AF65-F5344CB8AC3E}">
        <p14:creationId xmlns:p14="http://schemas.microsoft.com/office/powerpoint/2010/main" val="163448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988840"/>
            <a:ext cx="6777317" cy="3508977"/>
          </a:xfrm>
        </p:spPr>
        <p:txBody>
          <a:bodyPr/>
          <a:lstStyle/>
          <a:p>
            <a:r>
              <a:rPr lang="en-US" dirty="0"/>
              <a:t>Heavenly Father wants all of His children to return and live with Him. For those who died without baptism or the temple ordinances, He has provided a way for this to happen. He has asked us to perform ordinances for our ancestors in the temples.</a:t>
            </a:r>
            <a:endParaRPr lang="es-VE" dirty="0"/>
          </a:p>
        </p:txBody>
      </p:sp>
    </p:spTree>
    <p:extLst>
      <p:ext uri="{BB962C8B-B14F-4D97-AF65-F5344CB8AC3E}">
        <p14:creationId xmlns:p14="http://schemas.microsoft.com/office/powerpoint/2010/main" val="1154857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a:t>Temples of </a:t>
            </a:r>
            <a:r>
              <a:rPr lang="es-VE" dirty="0" err="1"/>
              <a:t>the</a:t>
            </a:r>
            <a:r>
              <a:rPr lang="es-VE" dirty="0"/>
              <a:t> Lord</a:t>
            </a:r>
            <a:br>
              <a:rPr lang="es-VE" dirty="0"/>
            </a:br>
            <a:endParaRPr lang="es-VE" dirty="0"/>
          </a:p>
        </p:txBody>
      </p:sp>
      <p:sp>
        <p:nvSpPr>
          <p:cNvPr id="3" name="2 Marcador de contenido"/>
          <p:cNvSpPr>
            <a:spLocks noGrp="1"/>
          </p:cNvSpPr>
          <p:nvPr>
            <p:ph idx="1"/>
          </p:nvPr>
        </p:nvSpPr>
        <p:spPr/>
        <p:txBody>
          <a:bodyPr/>
          <a:lstStyle/>
          <a:p>
            <a:pPr algn="just"/>
            <a:r>
              <a:rPr lang="en-US" dirty="0"/>
              <a:t>Temples of The Church of Jesus Christ of Latter-day Saints are special buildings dedicated to the Lord. Worthy Church members may go there to receive sacred ordinances and make covenants with God. Like baptism, these ordinances and covenants are necessary for our salvation. They must be performed in the temples of the Lord.</a:t>
            </a:r>
            <a:endParaRPr lang="es-VE" dirty="0"/>
          </a:p>
        </p:txBody>
      </p:sp>
    </p:spTree>
    <p:extLst>
      <p:ext uri="{BB962C8B-B14F-4D97-AF65-F5344CB8AC3E}">
        <p14:creationId xmlns:p14="http://schemas.microsoft.com/office/powerpoint/2010/main" val="26676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052736"/>
            <a:ext cx="8264964" cy="4971053"/>
          </a:xfrm>
        </p:spPr>
      </p:pic>
    </p:spTree>
    <p:extLst>
      <p:ext uri="{BB962C8B-B14F-4D97-AF65-F5344CB8AC3E}">
        <p14:creationId xmlns:p14="http://schemas.microsoft.com/office/powerpoint/2010/main" val="240257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412776"/>
            <a:ext cx="7024744" cy="1143000"/>
          </a:xfrm>
        </p:spPr>
        <p:txBody>
          <a:bodyPr>
            <a:normAutofit fontScale="90000"/>
          </a:bodyPr>
          <a:lstStyle/>
          <a:p>
            <a:r>
              <a:rPr lang="en-US" dirty="0"/>
              <a:t>Temple Ordinances Seal Families Together Forever</a:t>
            </a:r>
            <a:br>
              <a:rPr lang="en-US" dirty="0"/>
            </a:br>
            <a:endParaRPr lang="es-VE" dirty="0"/>
          </a:p>
        </p:txBody>
      </p:sp>
      <p:sp>
        <p:nvSpPr>
          <p:cNvPr id="3" name="2 Marcador de contenido"/>
          <p:cNvSpPr>
            <a:spLocks noGrp="1"/>
          </p:cNvSpPr>
          <p:nvPr>
            <p:ph idx="1"/>
          </p:nvPr>
        </p:nvSpPr>
        <p:spPr>
          <a:xfrm>
            <a:off x="827584" y="2276872"/>
            <a:ext cx="3672523" cy="3508977"/>
          </a:xfrm>
        </p:spPr>
        <p:txBody>
          <a:bodyPr>
            <a:normAutofit fontScale="85000" lnSpcReduction="20000"/>
          </a:bodyPr>
          <a:lstStyle/>
          <a:p>
            <a:pPr algn="just"/>
            <a:r>
              <a:rPr lang="en-US" dirty="0"/>
              <a:t>All temple ordinances are performed by the power of the priesthood. Through this power, ordinances performed on earth are sealed, or bound, in heaven. The Savior taught His Apostles, “Whatsoever thou shalt bind on earth shall be bound in heaven” (Matthew 16:19; see also D&amp;C 132:7).</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420889"/>
            <a:ext cx="3960440" cy="2952328"/>
          </a:xfrm>
          <a:prstGeom prst="rect">
            <a:avLst/>
          </a:prstGeom>
        </p:spPr>
      </p:pic>
    </p:spTree>
    <p:extLst>
      <p:ext uri="{BB962C8B-B14F-4D97-AF65-F5344CB8AC3E}">
        <p14:creationId xmlns:p14="http://schemas.microsoft.com/office/powerpoint/2010/main" val="1352866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764704"/>
            <a:ext cx="6777317" cy="3096344"/>
          </a:xfrm>
        </p:spPr>
        <p:txBody>
          <a:bodyPr>
            <a:normAutofit fontScale="92500" lnSpcReduction="10000"/>
          </a:bodyPr>
          <a:lstStyle/>
          <a:p>
            <a:pPr algn="just"/>
            <a:r>
              <a:rPr lang="en-US" dirty="0"/>
              <a:t>When a man and woman are married in the temple, their children who are born thereafter also become part of their eternal family. Couples who have been married civilly can receive these blessings by preparing themselves and their children to go to the temple and be sealed to each other. Parents who adopt children legally may have those children sealed to them.</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3450972"/>
            <a:ext cx="1872208" cy="2813427"/>
          </a:xfrm>
          <a:prstGeom prst="rect">
            <a:avLst/>
          </a:prstGeom>
        </p:spPr>
      </p:pic>
    </p:spTree>
    <p:extLst>
      <p:ext uri="{BB962C8B-B14F-4D97-AF65-F5344CB8AC3E}">
        <p14:creationId xmlns:p14="http://schemas.microsoft.com/office/powerpoint/2010/main" val="111164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052736"/>
            <a:ext cx="7024744" cy="1143000"/>
          </a:xfrm>
        </p:spPr>
        <p:txBody>
          <a:bodyPr>
            <a:normAutofit fontScale="90000"/>
          </a:bodyPr>
          <a:lstStyle/>
          <a:p>
            <a:pPr fontAlgn="base"/>
            <a:r>
              <a:rPr lang="en-US" dirty="0"/>
              <a:t>Our Ancestors Need Our Help</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746823">
            <a:off x="235270" y="2611160"/>
            <a:ext cx="4190549" cy="2374645"/>
          </a:xfrm>
        </p:spPr>
      </p:pic>
      <p:sp>
        <p:nvSpPr>
          <p:cNvPr id="5" name="4 CuadroTexto"/>
          <p:cNvSpPr txBox="1"/>
          <p:nvPr/>
        </p:nvSpPr>
        <p:spPr>
          <a:xfrm>
            <a:off x="4716016" y="2924944"/>
            <a:ext cx="3312368" cy="3385542"/>
          </a:xfrm>
          <a:prstGeom prst="rect">
            <a:avLst/>
          </a:prstGeom>
          <a:noFill/>
        </p:spPr>
        <p:txBody>
          <a:bodyPr wrap="square" rtlCol="0">
            <a:spAutoFit/>
          </a:bodyPr>
          <a:lstStyle/>
          <a:p>
            <a:pPr marL="285750" indent="-285750" fontAlgn="base">
              <a:buFont typeface="Arial" pitchFamily="34" charset="0"/>
              <a:buChar char="•"/>
            </a:pPr>
            <a:r>
              <a:rPr lang="en-US" sz="2800" dirty="0">
                <a:solidFill>
                  <a:schemeClr val="bg2">
                    <a:lumMod val="75000"/>
                  </a:schemeClr>
                </a:solidFill>
                <a:latin typeface="Blackadder ITC" pitchFamily="82" charset="0"/>
              </a:rPr>
              <a:t>How does the doctrine of salvation for the dead show God’s justice, compassion, and mercy?</a:t>
            </a:r>
          </a:p>
          <a:p>
            <a:pPr marL="285750" indent="-285750" fontAlgn="base">
              <a:buFont typeface="Arial" pitchFamily="34" charset="0"/>
              <a:buChar char="•"/>
            </a:pPr>
            <a:r>
              <a:rPr lang="en-US" sz="2800" dirty="0">
                <a:solidFill>
                  <a:schemeClr val="bg2">
                    <a:lumMod val="75000"/>
                  </a:schemeClr>
                </a:solidFill>
                <a:latin typeface="Blackadder ITC" pitchFamily="82" charset="0"/>
              </a:rPr>
              <a:t>What experiences have you had doing temple work for your ancestors?</a:t>
            </a:r>
          </a:p>
          <a:p>
            <a:endParaRPr lang="es-VE" dirty="0"/>
          </a:p>
        </p:txBody>
      </p:sp>
    </p:spTree>
    <p:extLst>
      <p:ext uri="{BB962C8B-B14F-4D97-AF65-F5344CB8AC3E}">
        <p14:creationId xmlns:p14="http://schemas.microsoft.com/office/powerpoint/2010/main" val="1360848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412776"/>
            <a:ext cx="7024744" cy="1143000"/>
          </a:xfrm>
        </p:spPr>
        <p:txBody>
          <a:bodyPr>
            <a:normAutofit fontScale="90000"/>
          </a:bodyPr>
          <a:lstStyle/>
          <a:p>
            <a:r>
              <a:rPr lang="en-US" dirty="0"/>
              <a:t>Family History—How We Begin Helping Our Ancestors</a:t>
            </a:r>
            <a:br>
              <a:rPr lang="en-US" dirty="0"/>
            </a:br>
            <a:endParaRPr lang="es-VE" dirty="0"/>
          </a:p>
        </p:txBody>
      </p:sp>
      <p:sp>
        <p:nvSpPr>
          <p:cNvPr id="3" name="2 Marcador de contenido"/>
          <p:cNvSpPr>
            <a:spLocks noGrp="1"/>
          </p:cNvSpPr>
          <p:nvPr>
            <p:ph idx="1"/>
          </p:nvPr>
        </p:nvSpPr>
        <p:spPr/>
        <p:txBody>
          <a:bodyPr/>
          <a:lstStyle/>
          <a:p>
            <a:pPr fontAlgn="base"/>
            <a:endParaRPr lang="en-US" dirty="0" smtClean="0"/>
          </a:p>
          <a:p>
            <a:pPr fontAlgn="base"/>
            <a:r>
              <a:rPr lang="en-US" dirty="0" smtClean="0"/>
              <a:t>1</a:t>
            </a:r>
            <a:r>
              <a:rPr lang="en-US" dirty="0"/>
              <a:t>. Identify our ancestors.</a:t>
            </a:r>
          </a:p>
          <a:p>
            <a:pPr fontAlgn="base"/>
            <a:r>
              <a:rPr lang="en-US" dirty="0"/>
              <a:t>2. Find out which ancestors need temple ordinances performed.</a:t>
            </a:r>
          </a:p>
          <a:p>
            <a:pPr fontAlgn="base"/>
            <a:r>
              <a:rPr lang="en-US" dirty="0"/>
              <a:t>3. Make certain that the ordinances are performed for them.</a:t>
            </a:r>
          </a:p>
          <a:p>
            <a:pPr marL="68580" indent="0">
              <a:buNone/>
            </a:pPr>
            <a:endParaRPr lang="es-VE" dirty="0"/>
          </a:p>
        </p:txBody>
      </p:sp>
    </p:spTree>
    <p:extLst>
      <p:ext uri="{BB962C8B-B14F-4D97-AF65-F5344CB8AC3E}">
        <p14:creationId xmlns:p14="http://schemas.microsoft.com/office/powerpoint/2010/main" val="3259421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ersonalizado 8">
      <a:dk1>
        <a:sysClr val="windowText" lastClr="000000"/>
      </a:dk1>
      <a:lt1>
        <a:sysClr val="window" lastClr="FFFFFF"/>
      </a:lt1>
      <a:dk2>
        <a:srgbClr val="895D1D"/>
      </a:dk2>
      <a:lt2>
        <a:srgbClr val="895D1D"/>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TotalTime>
  <Words>494</Words>
  <Application>Microsoft Office PowerPoint</Application>
  <PresentationFormat>Presentación en pantalla (4:3)</PresentationFormat>
  <Paragraphs>30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Austin</vt:lpstr>
      <vt:lpstr>Chapter 40: Temple Work and Family History </vt:lpstr>
      <vt:lpstr>Heavenly Father Wants His Children to Return to Him </vt:lpstr>
      <vt:lpstr>Presentación de PowerPoint</vt:lpstr>
      <vt:lpstr>Temples of the Lord </vt:lpstr>
      <vt:lpstr>Presentación de PowerPoint</vt:lpstr>
      <vt:lpstr>Temple Ordinances Seal Families Together Forever </vt:lpstr>
      <vt:lpstr>Presentación de PowerPoint</vt:lpstr>
      <vt:lpstr>Our Ancestors Need Our Help</vt:lpstr>
      <vt:lpstr>Family History—How We Begin Helping Our Ancestors </vt:lpstr>
      <vt:lpstr>Identify Our Ancestors </vt:lpstr>
      <vt:lpstr> Find out which ancestors need temple ordinances performed. </vt:lpstr>
      <vt:lpstr>Presentación de PowerPoint</vt:lpstr>
      <vt:lpstr>Make Certain the Ordinances Are Performed </vt:lpstr>
      <vt:lpstr>Presentación de PowerPoint</vt:lpstr>
      <vt:lpstr>Additional Family History Opportunities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40: Temple Work and Family History</dc:title>
  <dc:creator>usuario</dc:creator>
  <cp:lastModifiedBy>usuario</cp:lastModifiedBy>
  <cp:revision>4</cp:revision>
  <dcterms:created xsi:type="dcterms:W3CDTF">2016-05-10T03:22:01Z</dcterms:created>
  <dcterms:modified xsi:type="dcterms:W3CDTF">2016-05-10T04:17:44Z</dcterms:modified>
</cp:coreProperties>
</file>