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2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3CC8D9A7-9E4F-44A3-B76E-F7CC26B3BE84}" type="datetimeFigureOut">
              <a:rPr lang="es-VE" smtClean="0"/>
              <a:t>09/05/2016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7907722E-C332-41E7-92BD-1C52B7AA9145}" type="slidenum">
              <a:rPr lang="es-VE" smtClean="0"/>
              <a:t>‹Nº›</a:t>
            </a:fld>
            <a:endParaRPr lang="es-V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CC8D9A7-9E4F-44A3-B76E-F7CC26B3BE84}" type="datetimeFigureOut">
              <a:rPr lang="es-VE" smtClean="0"/>
              <a:t>09/05/2016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7907722E-C332-41E7-92BD-1C52B7AA9145}" type="slidenum">
              <a:rPr lang="es-VE" smtClean="0"/>
              <a:t>‹Nº›</a:t>
            </a:fld>
            <a:endParaRPr lang="es-V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CC8D9A7-9E4F-44A3-B76E-F7CC26B3BE84}" type="datetimeFigureOut">
              <a:rPr lang="es-VE" smtClean="0"/>
              <a:t>09/05/2016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7907722E-C332-41E7-92BD-1C52B7AA9145}" type="slidenum">
              <a:rPr lang="es-VE" smtClean="0"/>
              <a:t>‹Nº›</a:t>
            </a:fld>
            <a:endParaRPr lang="es-VE"/>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CC8D9A7-9E4F-44A3-B76E-F7CC26B3BE84}" type="datetimeFigureOut">
              <a:rPr lang="es-VE" smtClean="0"/>
              <a:t>09/05/2016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7907722E-C332-41E7-92BD-1C52B7AA9145}" type="slidenum">
              <a:rPr lang="es-VE" smtClean="0"/>
              <a:t>‹Nº›</a:t>
            </a:fld>
            <a:endParaRPr lang="es-VE"/>
          </a:p>
        </p:txBody>
      </p:sp>
      <p:sp>
        <p:nvSpPr>
          <p:cNvPr id="7" name="Title 6"/>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CC8D9A7-9E4F-44A3-B76E-F7CC26B3BE84}" type="datetimeFigureOut">
              <a:rPr lang="es-VE" smtClean="0"/>
              <a:t>09/05/2016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7907722E-C332-41E7-92BD-1C52B7AA9145}" type="slidenum">
              <a:rPr lang="es-VE" smtClean="0"/>
              <a:t>‹Nº›</a:t>
            </a:fld>
            <a:endParaRPr lang="es-V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3CC8D9A7-9E4F-44A3-B76E-F7CC26B3BE84}" type="datetimeFigureOut">
              <a:rPr lang="es-VE" smtClean="0"/>
              <a:t>09/05/2016</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7907722E-C332-41E7-92BD-1C52B7AA9145}" type="slidenum">
              <a:rPr lang="es-VE" smtClean="0"/>
              <a:t>‹Nº›</a:t>
            </a:fld>
            <a:endParaRPr lang="es-VE"/>
          </a:p>
        </p:txBody>
      </p:sp>
      <p:sp>
        <p:nvSpPr>
          <p:cNvPr id="9" name="Content Placeholder 8"/>
          <p:cNvSpPr>
            <a:spLocks noGrp="1"/>
          </p:cNvSpPr>
          <p:nvPr>
            <p:ph sz="quarter" idx="13"/>
          </p:nvPr>
        </p:nvSpPr>
        <p:spPr>
          <a:xfrm>
            <a:off x="676655"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3CC8D9A7-9E4F-44A3-B76E-F7CC26B3BE84}" type="datetimeFigureOut">
              <a:rPr lang="es-VE" smtClean="0"/>
              <a:t>09/05/2016</a:t>
            </a:fld>
            <a:endParaRPr lang="es-VE"/>
          </a:p>
        </p:txBody>
      </p:sp>
      <p:sp>
        <p:nvSpPr>
          <p:cNvPr id="8" name="Footer Placeholder 7"/>
          <p:cNvSpPr>
            <a:spLocks noGrp="1"/>
          </p:cNvSpPr>
          <p:nvPr>
            <p:ph type="ftr" sz="quarter" idx="11"/>
          </p:nvPr>
        </p:nvSpPr>
        <p:spPr/>
        <p:txBody>
          <a:bodyPr/>
          <a:lstStyle/>
          <a:p>
            <a:endParaRPr lang="es-VE"/>
          </a:p>
        </p:txBody>
      </p:sp>
      <p:sp>
        <p:nvSpPr>
          <p:cNvPr id="9" name="Slide Number Placeholder 8"/>
          <p:cNvSpPr>
            <a:spLocks noGrp="1"/>
          </p:cNvSpPr>
          <p:nvPr>
            <p:ph type="sldNum" sz="quarter" idx="12"/>
          </p:nvPr>
        </p:nvSpPr>
        <p:spPr/>
        <p:txBody>
          <a:bodyPr/>
          <a:lstStyle/>
          <a:p>
            <a:fld id="{7907722E-C332-41E7-92BD-1C52B7AA9145}" type="slidenum">
              <a:rPr lang="es-VE" smtClean="0"/>
              <a:t>‹Nº›</a:t>
            </a:fld>
            <a:endParaRPr lang="es-V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3CC8D9A7-9E4F-44A3-B76E-F7CC26B3BE84}" type="datetimeFigureOut">
              <a:rPr lang="es-VE" smtClean="0"/>
              <a:t>09/05/2016</a:t>
            </a:fld>
            <a:endParaRPr lang="es-VE"/>
          </a:p>
        </p:txBody>
      </p:sp>
      <p:sp>
        <p:nvSpPr>
          <p:cNvPr id="4" name="Footer Placeholder 3"/>
          <p:cNvSpPr>
            <a:spLocks noGrp="1"/>
          </p:cNvSpPr>
          <p:nvPr>
            <p:ph type="ftr" sz="quarter" idx="11"/>
          </p:nvPr>
        </p:nvSpPr>
        <p:spPr/>
        <p:txBody>
          <a:bodyPr/>
          <a:lstStyle/>
          <a:p>
            <a:endParaRPr lang="es-VE"/>
          </a:p>
        </p:txBody>
      </p:sp>
      <p:sp>
        <p:nvSpPr>
          <p:cNvPr id="5" name="Slide Number Placeholder 4"/>
          <p:cNvSpPr>
            <a:spLocks noGrp="1"/>
          </p:cNvSpPr>
          <p:nvPr>
            <p:ph type="sldNum" sz="quarter" idx="12"/>
          </p:nvPr>
        </p:nvSpPr>
        <p:spPr/>
        <p:txBody>
          <a:bodyPr/>
          <a:lstStyle/>
          <a:p>
            <a:fld id="{7907722E-C332-41E7-92BD-1C52B7AA9145}" type="slidenum">
              <a:rPr lang="es-VE" smtClean="0"/>
              <a:t>‹Nº›</a:t>
            </a:fld>
            <a:endParaRPr lang="es-V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3CC8D9A7-9E4F-44A3-B76E-F7CC26B3BE84}" type="datetimeFigureOut">
              <a:rPr lang="es-VE" smtClean="0"/>
              <a:t>09/05/2016</a:t>
            </a:fld>
            <a:endParaRPr lang="es-VE"/>
          </a:p>
        </p:txBody>
      </p:sp>
      <p:sp>
        <p:nvSpPr>
          <p:cNvPr id="3" name="Footer Placeholder 2"/>
          <p:cNvSpPr>
            <a:spLocks noGrp="1"/>
          </p:cNvSpPr>
          <p:nvPr>
            <p:ph type="ftr" sz="quarter" idx="11"/>
          </p:nvPr>
        </p:nvSpPr>
        <p:spPr/>
        <p:txBody>
          <a:bodyPr/>
          <a:lstStyle/>
          <a:p>
            <a:endParaRPr lang="es-VE"/>
          </a:p>
        </p:txBody>
      </p:sp>
      <p:sp>
        <p:nvSpPr>
          <p:cNvPr id="4" name="Slide Number Placeholder 3"/>
          <p:cNvSpPr>
            <a:spLocks noGrp="1"/>
          </p:cNvSpPr>
          <p:nvPr>
            <p:ph type="sldNum" sz="quarter" idx="12"/>
          </p:nvPr>
        </p:nvSpPr>
        <p:spPr/>
        <p:txBody>
          <a:bodyPr/>
          <a:lstStyle/>
          <a:p>
            <a:fld id="{7907722E-C332-41E7-92BD-1C52B7AA9145}" type="slidenum">
              <a:rPr lang="es-VE" smtClean="0"/>
              <a:t>‹Nº›</a:t>
            </a:fld>
            <a:endParaRPr lang="es-V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CC8D9A7-9E4F-44A3-B76E-F7CC26B3BE84}" type="datetimeFigureOut">
              <a:rPr lang="es-VE" smtClean="0"/>
              <a:t>09/05/2016</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7907722E-C332-41E7-92BD-1C52B7AA9145}" type="slidenum">
              <a:rPr lang="es-VE" smtClean="0"/>
              <a:t>‹Nº›</a:t>
            </a:fld>
            <a:endParaRPr lang="es-VE"/>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CC8D9A7-9E4F-44A3-B76E-F7CC26B3BE84}" type="datetimeFigureOut">
              <a:rPr lang="es-VE" smtClean="0"/>
              <a:t>09/05/2016</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7907722E-C332-41E7-92BD-1C52B7AA9145}" type="slidenum">
              <a:rPr lang="es-VE" smtClean="0"/>
              <a:t>‹Nº›</a:t>
            </a:fld>
            <a:endParaRPr lang="es-VE"/>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3CC8D9A7-9E4F-44A3-B76E-F7CC26B3BE84}" type="datetimeFigureOut">
              <a:rPr lang="es-VE" smtClean="0"/>
              <a:t>09/05/2016</a:t>
            </a:fld>
            <a:endParaRPr lang="es-VE"/>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s-VE"/>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907722E-C332-41E7-92BD-1C52B7AA9145}" type="slidenum">
              <a:rPr lang="es-VE" smtClean="0"/>
              <a:t>‹Nº›</a:t>
            </a:fld>
            <a:endParaRPr lang="es-VE"/>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58949" y="476672"/>
            <a:ext cx="7772400" cy="1780108"/>
          </a:xfrm>
        </p:spPr>
        <p:txBody>
          <a:bodyPr/>
          <a:lstStyle/>
          <a:p>
            <a:r>
              <a:rPr lang="es-VE" dirty="0" err="1"/>
              <a:t>Chapter</a:t>
            </a:r>
            <a:r>
              <a:rPr lang="es-VE" dirty="0"/>
              <a:t> 38: Eternal </a:t>
            </a:r>
            <a:r>
              <a:rPr lang="es-VE" dirty="0" err="1"/>
              <a:t>Marriage</a:t>
            </a:r>
            <a:r>
              <a:rPr lang="es-VE" dirty="0"/>
              <a:t/>
            </a:r>
            <a:br>
              <a:rPr lang="es-VE" dirty="0"/>
            </a:b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7574" y="1628800"/>
            <a:ext cx="5418906" cy="3592971"/>
          </a:xfrm>
          <a:prstGeom prst="rect">
            <a:avLst/>
          </a:prstGeom>
        </p:spPr>
      </p:pic>
    </p:spTree>
    <p:extLst>
      <p:ext uri="{BB962C8B-B14F-4D97-AF65-F5344CB8AC3E}">
        <p14:creationId xmlns:p14="http://schemas.microsoft.com/office/powerpoint/2010/main" val="17359997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971600" y="836712"/>
            <a:ext cx="7408333" cy="5328592"/>
          </a:xfrm>
        </p:spPr>
        <p:txBody>
          <a:bodyPr/>
          <a:lstStyle/>
          <a:p>
            <a:r>
              <a:rPr lang="en-US" dirty="0"/>
              <a:t>1. We know that our marriage can last forever.</a:t>
            </a:r>
          </a:p>
          <a:p>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1556792"/>
            <a:ext cx="6000750" cy="4267200"/>
          </a:xfrm>
          <a:prstGeom prst="rect">
            <a:avLst/>
          </a:prstGeom>
        </p:spPr>
      </p:pic>
    </p:spTree>
    <p:extLst>
      <p:ext uri="{BB962C8B-B14F-4D97-AF65-F5344CB8AC3E}">
        <p14:creationId xmlns:p14="http://schemas.microsoft.com/office/powerpoint/2010/main" val="34638666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971600" y="736122"/>
            <a:ext cx="7408333" cy="3450696"/>
          </a:xfrm>
        </p:spPr>
        <p:txBody>
          <a:bodyPr/>
          <a:lstStyle/>
          <a:p>
            <a:pPr algn="just"/>
            <a:r>
              <a:rPr lang="en-US" dirty="0"/>
              <a:t>2. We know that our family relationships can continue throughout eternity.</a:t>
            </a:r>
          </a:p>
          <a:p>
            <a:pPr algn="just"/>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1844824"/>
            <a:ext cx="6197277" cy="4683989"/>
          </a:xfrm>
          <a:prstGeom prst="rect">
            <a:avLst/>
          </a:prstGeom>
        </p:spPr>
      </p:pic>
    </p:spTree>
    <p:extLst>
      <p:ext uri="{BB962C8B-B14F-4D97-AF65-F5344CB8AC3E}">
        <p14:creationId xmlns:p14="http://schemas.microsoft.com/office/powerpoint/2010/main" val="35219485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99592" y="548680"/>
            <a:ext cx="7408333" cy="3450696"/>
          </a:xfrm>
        </p:spPr>
        <p:txBody>
          <a:bodyPr/>
          <a:lstStyle/>
          <a:p>
            <a:r>
              <a:rPr lang="en-US" dirty="0"/>
              <a:t>3. Because we have been married in God’s ordained way, we are entitled to an outpouring of the Spirit on our marriage as we remain worthy.</a:t>
            </a:r>
          </a:p>
          <a:p>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9792" y="1772816"/>
            <a:ext cx="3837582" cy="4792204"/>
          </a:xfrm>
          <a:prstGeom prst="rect">
            <a:avLst/>
          </a:prstGeom>
        </p:spPr>
      </p:pic>
    </p:spTree>
    <p:extLst>
      <p:ext uri="{BB962C8B-B14F-4D97-AF65-F5344CB8AC3E}">
        <p14:creationId xmlns:p14="http://schemas.microsoft.com/office/powerpoint/2010/main" val="25241832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72067" y="1916832"/>
            <a:ext cx="7408333" cy="4209331"/>
          </a:xfrm>
        </p:spPr>
        <p:txBody>
          <a:bodyPr>
            <a:normAutofit lnSpcReduction="10000"/>
          </a:bodyPr>
          <a:lstStyle/>
          <a:p>
            <a:pPr algn="just"/>
            <a:r>
              <a:rPr lang="en-US" b="1" dirty="0"/>
              <a:t>President Spencer W. Kimball taught: “Marriage is perhaps the most vital of all the decisions and has the most far-reaching effects, for it has to do not only with immediate happiness, but also with eternal joys. It affects not only the two people involved, but also their families and particularly their children and their children’s children down through the many generations. In selecting a companion for life and for eternity, certainly the most careful planning and thinking and praying and fasting should be done to be sure that of all the decisions, this one must not be wrong” </a:t>
            </a:r>
            <a:endParaRPr lang="es-VE" b="1" dirty="0"/>
          </a:p>
        </p:txBody>
      </p:sp>
      <p:sp>
        <p:nvSpPr>
          <p:cNvPr id="3" name="2 Título"/>
          <p:cNvSpPr>
            <a:spLocks noGrp="1"/>
          </p:cNvSpPr>
          <p:nvPr>
            <p:ph type="title"/>
          </p:nvPr>
        </p:nvSpPr>
        <p:spPr>
          <a:xfrm>
            <a:off x="467544" y="620688"/>
            <a:ext cx="8229600" cy="1252728"/>
          </a:xfrm>
        </p:spPr>
        <p:txBody>
          <a:bodyPr>
            <a:normAutofit fontScale="90000"/>
          </a:bodyPr>
          <a:lstStyle/>
          <a:p>
            <a:r>
              <a:rPr lang="en-US" dirty="0"/>
              <a:t>We Must Prepare for an Eternal Marriage</a:t>
            </a:r>
            <a:br>
              <a:rPr lang="en-US" dirty="0"/>
            </a:br>
            <a:endParaRPr lang="es-VE" dirty="0"/>
          </a:p>
        </p:txBody>
      </p:sp>
    </p:spTree>
    <p:extLst>
      <p:ext uri="{BB962C8B-B14F-4D97-AF65-F5344CB8AC3E}">
        <p14:creationId xmlns:p14="http://schemas.microsoft.com/office/powerpoint/2010/main" val="7676288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23728" y="188640"/>
            <a:ext cx="4998610" cy="6495656"/>
          </a:xfrm>
        </p:spPr>
      </p:pic>
    </p:spTree>
    <p:extLst>
      <p:ext uri="{BB962C8B-B14F-4D97-AF65-F5344CB8AC3E}">
        <p14:creationId xmlns:p14="http://schemas.microsoft.com/office/powerpoint/2010/main" val="38865390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p:spPr>
      </p:pic>
      <p:sp>
        <p:nvSpPr>
          <p:cNvPr id="3" name="2 Título"/>
          <p:cNvSpPr>
            <a:spLocks noGrp="1"/>
          </p:cNvSpPr>
          <p:nvPr>
            <p:ph type="title"/>
          </p:nvPr>
        </p:nvSpPr>
        <p:spPr/>
        <p:txBody>
          <a:bodyPr/>
          <a:lstStyle/>
          <a:p>
            <a:endParaRPr lang="es-VE"/>
          </a:p>
        </p:txBody>
      </p:sp>
    </p:spTree>
    <p:extLst>
      <p:ext uri="{BB962C8B-B14F-4D97-AF65-F5344CB8AC3E}">
        <p14:creationId xmlns:p14="http://schemas.microsoft.com/office/powerpoint/2010/main" val="3169500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n-US" dirty="0"/>
              <a:t>Marriage between a man and a woman is a vital part of God’s plan. The Lord has said, “Whoso </a:t>
            </a:r>
            <a:r>
              <a:rPr lang="en-US" dirty="0" err="1"/>
              <a:t>forbiddeth</a:t>
            </a:r>
            <a:r>
              <a:rPr lang="en-US" dirty="0"/>
              <a:t> to marry is not ordained of God, for marriage is ordained of God unto man” (D&amp;C 49:15). Since the beginning, marriage has been a law of the gospel. Marriages are intended to last forever, not just for our mortal lives.</a:t>
            </a:r>
            <a:endParaRPr lang="es-VE" dirty="0"/>
          </a:p>
        </p:txBody>
      </p:sp>
      <p:sp>
        <p:nvSpPr>
          <p:cNvPr id="3" name="2 Título"/>
          <p:cNvSpPr>
            <a:spLocks noGrp="1"/>
          </p:cNvSpPr>
          <p:nvPr>
            <p:ph type="title"/>
          </p:nvPr>
        </p:nvSpPr>
        <p:spPr/>
        <p:txBody>
          <a:bodyPr>
            <a:normAutofit fontScale="90000"/>
          </a:bodyPr>
          <a:lstStyle/>
          <a:p>
            <a:r>
              <a:rPr lang="en-US" dirty="0"/>
              <a:t>Marriage Is Ordained of God</a:t>
            </a:r>
            <a:br>
              <a:rPr lang="en-US" dirty="0"/>
            </a:br>
            <a:endParaRPr lang="es-VE" dirty="0"/>
          </a:p>
        </p:txBody>
      </p:sp>
    </p:spTree>
    <p:extLst>
      <p:ext uri="{BB962C8B-B14F-4D97-AF65-F5344CB8AC3E}">
        <p14:creationId xmlns:p14="http://schemas.microsoft.com/office/powerpoint/2010/main" val="2932572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28" y="3140968"/>
            <a:ext cx="4405808" cy="3300103"/>
          </a:xfrm>
        </p:spPr>
      </p:pic>
      <p:sp>
        <p:nvSpPr>
          <p:cNvPr id="5" name="4 CuadroTexto"/>
          <p:cNvSpPr txBox="1"/>
          <p:nvPr/>
        </p:nvSpPr>
        <p:spPr>
          <a:xfrm>
            <a:off x="4932040" y="908720"/>
            <a:ext cx="3240360" cy="4247317"/>
          </a:xfrm>
          <a:prstGeom prst="rect">
            <a:avLst/>
          </a:prstGeom>
          <a:noFill/>
        </p:spPr>
        <p:txBody>
          <a:bodyPr wrap="square" rtlCol="0">
            <a:spAutoFit/>
          </a:bodyPr>
          <a:lstStyle/>
          <a:p>
            <a:pPr algn="just"/>
            <a:r>
              <a:rPr lang="en-US" b="1" dirty="0">
                <a:solidFill>
                  <a:srgbClr val="002060"/>
                </a:solidFill>
              </a:rPr>
              <a:t>Adam and Eve were married by God before there was any death in the world. They had an eternal marriage. They taught the law of eternal marriage to their children and their children’s children. As the years passed, wickedness entered the hearts of the people and the authority to perform this sacred ordinance was taken from the earth. Through the Restoration of the gospel, eternal marriage has been restored to earth.</a:t>
            </a:r>
            <a:endParaRPr lang="es-VE" b="1" dirty="0">
              <a:solidFill>
                <a:srgbClr val="002060"/>
              </a:solidFill>
            </a:endParaRPr>
          </a:p>
        </p:txBody>
      </p:sp>
      <p:sp>
        <p:nvSpPr>
          <p:cNvPr id="6" name="5 CuadroTexto"/>
          <p:cNvSpPr txBox="1"/>
          <p:nvPr/>
        </p:nvSpPr>
        <p:spPr>
          <a:xfrm>
            <a:off x="611560" y="1870615"/>
            <a:ext cx="3672408" cy="923330"/>
          </a:xfrm>
          <a:prstGeom prst="rect">
            <a:avLst/>
          </a:prstGeom>
          <a:noFill/>
        </p:spPr>
        <p:txBody>
          <a:bodyPr wrap="square" rtlCol="0">
            <a:spAutoFit/>
          </a:bodyPr>
          <a:lstStyle/>
          <a:p>
            <a:pPr fontAlgn="base"/>
            <a:r>
              <a:rPr lang="en-US"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Why is it important to know that marriage between a man and a woman is ordained of God?</a:t>
            </a:r>
          </a:p>
        </p:txBody>
      </p:sp>
    </p:spTree>
    <p:extLst>
      <p:ext uri="{BB962C8B-B14F-4D97-AF65-F5344CB8AC3E}">
        <p14:creationId xmlns:p14="http://schemas.microsoft.com/office/powerpoint/2010/main" val="7769951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pPr algn="just"/>
            <a:r>
              <a:rPr lang="en-US" dirty="0"/>
              <a:t>What is the Lord’s doctrine of marriage, and how does it differ from the views of the world?</a:t>
            </a:r>
          </a:p>
          <a:p>
            <a:pPr algn="just"/>
            <a:r>
              <a:rPr lang="en-US" dirty="0"/>
              <a:t>Our exaltation depends on marriage, along with other principles and ordinances, such as faith, repentance, baptism, and receiving the gift of the Holy Ghost. We believe that marriage is the most sacred relationship that can exist between a man and a woman. This sacred relationship affects our happiness now and in the eternities.</a:t>
            </a:r>
            <a:endParaRPr lang="es-VE" dirty="0"/>
          </a:p>
        </p:txBody>
      </p:sp>
      <p:sp>
        <p:nvSpPr>
          <p:cNvPr id="3" name="2 Título"/>
          <p:cNvSpPr>
            <a:spLocks noGrp="1"/>
          </p:cNvSpPr>
          <p:nvPr>
            <p:ph type="title"/>
          </p:nvPr>
        </p:nvSpPr>
        <p:spPr>
          <a:xfrm>
            <a:off x="467544" y="692696"/>
            <a:ext cx="8229600" cy="1252728"/>
          </a:xfrm>
        </p:spPr>
        <p:txBody>
          <a:bodyPr>
            <a:normAutofit fontScale="90000"/>
          </a:bodyPr>
          <a:lstStyle/>
          <a:p>
            <a:r>
              <a:rPr lang="en-US" dirty="0"/>
              <a:t>Eternal Marriage Is Essential for Exaltation</a:t>
            </a:r>
            <a:br>
              <a:rPr lang="en-US" dirty="0"/>
            </a:br>
            <a:endParaRPr lang="es-VE" dirty="0"/>
          </a:p>
        </p:txBody>
      </p:sp>
    </p:spTree>
    <p:extLst>
      <p:ext uri="{BB962C8B-B14F-4D97-AF65-F5344CB8AC3E}">
        <p14:creationId xmlns:p14="http://schemas.microsoft.com/office/powerpoint/2010/main" val="14439921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520" y="548680"/>
            <a:ext cx="4586855" cy="5895701"/>
          </a:xfrm>
        </p:spPr>
      </p:pic>
      <p:sp>
        <p:nvSpPr>
          <p:cNvPr id="5" name="4 CuadroTexto"/>
          <p:cNvSpPr txBox="1"/>
          <p:nvPr/>
        </p:nvSpPr>
        <p:spPr>
          <a:xfrm>
            <a:off x="5148064" y="692696"/>
            <a:ext cx="3168352" cy="5601533"/>
          </a:xfrm>
          <a:prstGeom prst="rect">
            <a:avLst/>
          </a:prstGeom>
          <a:noFill/>
        </p:spPr>
        <p:txBody>
          <a:bodyPr wrap="square" rtlCol="0">
            <a:spAutoFit/>
          </a:bodyPr>
          <a:lstStyle/>
          <a:p>
            <a:pPr algn="just" fontAlgn="base"/>
            <a:r>
              <a:rPr lang="en-US" sz="2000" b="1" dirty="0">
                <a:solidFill>
                  <a:srgbClr val="002060"/>
                </a:solidFill>
              </a:rPr>
              <a:t>Heavenly Father has given us the law of eternal marriage so we can become like Him. The Lord has said:</a:t>
            </a:r>
          </a:p>
          <a:p>
            <a:pPr algn="just" fontAlgn="base"/>
            <a:r>
              <a:rPr lang="en-US" sz="2000" b="1" dirty="0">
                <a:solidFill>
                  <a:srgbClr val="002060"/>
                </a:solidFill>
              </a:rPr>
              <a:t>“In the celestial glory there are three heavens or degrees;</a:t>
            </a:r>
          </a:p>
          <a:p>
            <a:pPr algn="just" fontAlgn="base"/>
            <a:r>
              <a:rPr lang="en-US" sz="2000" b="1" dirty="0">
                <a:solidFill>
                  <a:srgbClr val="002060"/>
                </a:solidFill>
              </a:rPr>
              <a:t>“And in order to obtain the highest, a man must enter into this order of the priesthood [meaning the new and everlasting covenant of marriage];</a:t>
            </a:r>
          </a:p>
          <a:p>
            <a:pPr algn="just" fontAlgn="base"/>
            <a:r>
              <a:rPr lang="en-US" sz="2000" b="1" dirty="0">
                <a:solidFill>
                  <a:srgbClr val="002060"/>
                </a:solidFill>
              </a:rPr>
              <a:t>“And if he does not, he cannot obtain it” (D&amp;C 131:1–3).</a:t>
            </a:r>
          </a:p>
          <a:p>
            <a:endParaRPr lang="es-VE" dirty="0"/>
          </a:p>
        </p:txBody>
      </p:sp>
    </p:spTree>
    <p:extLst>
      <p:ext uri="{BB962C8B-B14F-4D97-AF65-F5344CB8AC3E}">
        <p14:creationId xmlns:p14="http://schemas.microsoft.com/office/powerpoint/2010/main" val="3968324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5536" y="1988840"/>
            <a:ext cx="3123869" cy="4425355"/>
          </a:xfrm>
        </p:spPr>
        <p:txBody>
          <a:bodyPr>
            <a:normAutofit fontScale="92500" lnSpcReduction="20000"/>
          </a:bodyPr>
          <a:lstStyle/>
          <a:p>
            <a:pPr algn="just"/>
            <a:r>
              <a:rPr lang="en-US" dirty="0"/>
              <a:t>An eternal marriage must be performed by one who holds the sealing power. The Lord promised, “If a man marry a wife by … the new and everlasting covenant … by him who is anointed, … and if [they] abide in [the Lord’s] covenant, … it … shall be of full force when they are out of the world” (D&amp;C 132:19).</a:t>
            </a:r>
            <a:endParaRPr lang="es-VE" dirty="0"/>
          </a:p>
        </p:txBody>
      </p:sp>
      <p:sp>
        <p:nvSpPr>
          <p:cNvPr id="3" name="2 Título"/>
          <p:cNvSpPr>
            <a:spLocks noGrp="1"/>
          </p:cNvSpPr>
          <p:nvPr>
            <p:ph type="title"/>
          </p:nvPr>
        </p:nvSpPr>
        <p:spPr>
          <a:xfrm>
            <a:off x="539552" y="620688"/>
            <a:ext cx="8229600" cy="1252728"/>
          </a:xfrm>
        </p:spPr>
        <p:txBody>
          <a:bodyPr>
            <a:normAutofit fontScale="90000"/>
          </a:bodyPr>
          <a:lstStyle/>
          <a:p>
            <a:r>
              <a:rPr lang="en-US" dirty="0"/>
              <a:t>Eternal Marriage Must Be Performed by Proper Authority in the Temple</a:t>
            </a:r>
            <a:br>
              <a:rPr lang="en-US" dirty="0"/>
            </a:b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16514" y="2636912"/>
            <a:ext cx="3631654" cy="3631654"/>
          </a:xfrm>
          <a:prstGeom prst="rect">
            <a:avLst/>
          </a:prstGeom>
        </p:spPr>
      </p:pic>
    </p:spTree>
    <p:extLst>
      <p:ext uri="{BB962C8B-B14F-4D97-AF65-F5344CB8AC3E}">
        <p14:creationId xmlns:p14="http://schemas.microsoft.com/office/powerpoint/2010/main" val="8018829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99592" y="3212976"/>
            <a:ext cx="7408333" cy="3450696"/>
          </a:xfrm>
        </p:spPr>
        <p:txBody>
          <a:bodyPr>
            <a:normAutofit lnSpcReduction="10000"/>
          </a:bodyPr>
          <a:lstStyle/>
          <a:p>
            <a:pPr fontAlgn="base"/>
            <a:r>
              <a:rPr lang="en-US" dirty="0"/>
              <a:t>Not only must an eternal marriage be performed by the proper priesthood authority, but it must also be done in one of the holy temples of our Lord. The temple is the only place this holy ordinance can be performed.</a:t>
            </a:r>
          </a:p>
          <a:p>
            <a:pPr fontAlgn="base"/>
            <a:r>
              <a:rPr lang="en-US" dirty="0"/>
              <a:t>In the temple, Latter-day Saint couples kneel at one of the sacred altars in the presence of their family and friends who have received the temple endowment. </a:t>
            </a:r>
            <a:endParaRPr lang="en-US" dirty="0" smtClean="0"/>
          </a:p>
          <a:p>
            <a:pPr fontAlgn="base"/>
            <a:r>
              <a:rPr lang="en-US" dirty="0" smtClean="0"/>
              <a:t>They </a:t>
            </a:r>
            <a:r>
              <a:rPr lang="en-US" dirty="0"/>
              <a:t>make their marriage covenants before God.</a:t>
            </a:r>
          </a:p>
          <a:p>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3808" y="332656"/>
            <a:ext cx="2880320" cy="2581275"/>
          </a:xfrm>
          <a:prstGeom prst="rect">
            <a:avLst/>
          </a:prstGeom>
        </p:spPr>
      </p:pic>
    </p:spTree>
    <p:extLst>
      <p:ext uri="{BB962C8B-B14F-4D97-AF65-F5344CB8AC3E}">
        <p14:creationId xmlns:p14="http://schemas.microsoft.com/office/powerpoint/2010/main" val="14880816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971600" y="2492896"/>
            <a:ext cx="7408333" cy="3450696"/>
          </a:xfrm>
        </p:spPr>
        <p:txBody>
          <a:bodyPr/>
          <a:lstStyle/>
          <a:p>
            <a:pPr algn="just"/>
            <a:r>
              <a:rPr lang="en-US" b="1" dirty="0">
                <a:solidFill>
                  <a:srgbClr val="0070C0"/>
                </a:solidFill>
              </a:rPr>
              <a:t>If we are married by any authority other than by the priesthood in a temple, the marriage is for this life only. After death, the marriage partners have no claim on each other or on their children. An eternal marriage gives us the opportunity to continue as families after this life.</a:t>
            </a:r>
            <a:endParaRPr lang="es-VE" b="1" dirty="0">
              <a:solidFill>
                <a:srgbClr val="0070C0"/>
              </a:solidFill>
            </a:endParaRPr>
          </a:p>
        </p:txBody>
      </p:sp>
    </p:spTree>
    <p:extLst>
      <p:ext uri="{BB962C8B-B14F-4D97-AF65-F5344CB8AC3E}">
        <p14:creationId xmlns:p14="http://schemas.microsoft.com/office/powerpoint/2010/main" val="33482390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5536" y="2996952"/>
            <a:ext cx="4489834" cy="3450696"/>
          </a:xfrm>
        </p:spPr>
        <p:txBody>
          <a:bodyPr/>
          <a:lstStyle/>
          <a:p>
            <a:pPr algn="just"/>
            <a:r>
              <a:rPr lang="en-US" dirty="0"/>
              <a:t>What are the blessings of an eternal marriage in this life and in eternity?</a:t>
            </a:r>
          </a:p>
          <a:p>
            <a:endParaRPr lang="es-VE" dirty="0"/>
          </a:p>
        </p:txBody>
      </p:sp>
      <p:sp>
        <p:nvSpPr>
          <p:cNvPr id="3" name="2 Título"/>
          <p:cNvSpPr>
            <a:spLocks noGrp="1"/>
          </p:cNvSpPr>
          <p:nvPr>
            <p:ph type="title"/>
          </p:nvPr>
        </p:nvSpPr>
        <p:spPr/>
        <p:txBody>
          <a:bodyPr>
            <a:normAutofit fontScale="90000"/>
          </a:bodyPr>
          <a:lstStyle/>
          <a:p>
            <a:r>
              <a:rPr lang="en-US" dirty="0"/>
              <a:t>Benefits of an Eternal Marriage</a:t>
            </a:r>
            <a:br>
              <a:rPr lang="en-US" dirty="0"/>
            </a:b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8064" y="1844824"/>
            <a:ext cx="3746524" cy="4868579"/>
          </a:xfrm>
          <a:prstGeom prst="rect">
            <a:avLst/>
          </a:prstGeom>
        </p:spPr>
      </p:pic>
    </p:spTree>
    <p:extLst>
      <p:ext uri="{BB962C8B-B14F-4D97-AF65-F5344CB8AC3E}">
        <p14:creationId xmlns:p14="http://schemas.microsoft.com/office/powerpoint/2010/main" val="31177758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e onda">
  <a:themeElements>
    <a:clrScheme name="Forma de onda">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Forma de 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orma de ond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35</TotalTime>
  <Words>557</Words>
  <Application>Microsoft Office PowerPoint</Application>
  <PresentationFormat>Presentación en pantalla (4:3)</PresentationFormat>
  <Paragraphs>25</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Forma de onda</vt:lpstr>
      <vt:lpstr>Chapter 38: Eternal Marriage </vt:lpstr>
      <vt:lpstr>Marriage Is Ordained of God </vt:lpstr>
      <vt:lpstr>Presentación de PowerPoint</vt:lpstr>
      <vt:lpstr>Eternal Marriage Is Essential for Exaltation </vt:lpstr>
      <vt:lpstr>Presentación de PowerPoint</vt:lpstr>
      <vt:lpstr>Eternal Marriage Must Be Performed by Proper Authority in the Temple </vt:lpstr>
      <vt:lpstr>Presentación de PowerPoint</vt:lpstr>
      <vt:lpstr>Presentación de PowerPoint</vt:lpstr>
      <vt:lpstr>Benefits of an Eternal Marriage </vt:lpstr>
      <vt:lpstr>Presentación de PowerPoint</vt:lpstr>
      <vt:lpstr>Presentación de PowerPoint</vt:lpstr>
      <vt:lpstr>Presentación de PowerPoint</vt:lpstr>
      <vt:lpstr>We Must Prepare for an Eternal Marriage </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38: Eternal Marriage</dc:title>
  <dc:creator>usuario</dc:creator>
  <cp:lastModifiedBy>usuario</cp:lastModifiedBy>
  <cp:revision>4</cp:revision>
  <dcterms:created xsi:type="dcterms:W3CDTF">2016-05-10T01:24:58Z</dcterms:created>
  <dcterms:modified xsi:type="dcterms:W3CDTF">2016-05-10T02:00:50Z</dcterms:modified>
</cp:coreProperties>
</file>