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485C896B-1388-47F4-90C9-09286E93AA38}" type="datetimeFigureOut">
              <a:rPr lang="es-VE" smtClean="0"/>
              <a:t>08/05/2016</a:t>
            </a:fld>
            <a:endParaRPr lang="es-VE"/>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VE"/>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DABAD07-0629-4890-A8F3-BB912F9134D0}" type="slidenum">
              <a:rPr lang="es-VE" smtClean="0"/>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85C896B-1388-47F4-90C9-09286E93AA38}" type="datetimeFigureOut">
              <a:rPr lang="es-VE" smtClean="0"/>
              <a:t>08/05/2016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0DABAD07-0629-4890-A8F3-BB912F9134D0}"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85C896B-1388-47F4-90C9-09286E93AA38}" type="datetimeFigureOut">
              <a:rPr lang="es-VE" smtClean="0"/>
              <a:t>08/05/2016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0DABAD07-0629-4890-A8F3-BB912F9134D0}"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485C896B-1388-47F4-90C9-09286E93AA38}" type="datetimeFigureOut">
              <a:rPr lang="es-VE" smtClean="0"/>
              <a:t>08/05/2016</a:t>
            </a:fld>
            <a:endParaRPr lang="es-VE"/>
          </a:p>
        </p:txBody>
      </p:sp>
      <p:sp>
        <p:nvSpPr>
          <p:cNvPr id="5" name="4 Marcador de pie de página"/>
          <p:cNvSpPr>
            <a:spLocks noGrp="1"/>
          </p:cNvSpPr>
          <p:nvPr>
            <p:ph type="ftr" sz="quarter" idx="11"/>
          </p:nvPr>
        </p:nvSpPr>
        <p:spPr>
          <a:xfrm>
            <a:off x="457200" y="6480969"/>
            <a:ext cx="4260056" cy="300831"/>
          </a:xfrm>
        </p:spPr>
        <p:txBody>
          <a:bodyPr/>
          <a:lstStyle/>
          <a:p>
            <a:endParaRPr lang="es-VE"/>
          </a:p>
        </p:txBody>
      </p:sp>
      <p:sp>
        <p:nvSpPr>
          <p:cNvPr id="6" name="5 Marcador de número de diapositiva"/>
          <p:cNvSpPr>
            <a:spLocks noGrp="1"/>
          </p:cNvSpPr>
          <p:nvPr>
            <p:ph type="sldNum" sz="quarter" idx="12"/>
          </p:nvPr>
        </p:nvSpPr>
        <p:spPr/>
        <p:txBody>
          <a:bodyPr/>
          <a:lstStyle/>
          <a:p>
            <a:fld id="{0DABAD07-0629-4890-A8F3-BB912F9134D0}"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485C896B-1388-47F4-90C9-09286E93AA38}" type="datetimeFigureOut">
              <a:rPr lang="es-VE" smtClean="0"/>
              <a:t>08/05/2016</a:t>
            </a:fld>
            <a:endParaRPr lang="es-VE"/>
          </a:p>
        </p:txBody>
      </p:sp>
      <p:sp>
        <p:nvSpPr>
          <p:cNvPr id="5" name="4 Marcador de pie de página"/>
          <p:cNvSpPr>
            <a:spLocks noGrp="1"/>
          </p:cNvSpPr>
          <p:nvPr>
            <p:ph type="ftr" sz="quarter" idx="11"/>
          </p:nvPr>
        </p:nvSpPr>
        <p:spPr>
          <a:xfrm>
            <a:off x="2619376" y="6480969"/>
            <a:ext cx="4260056" cy="300831"/>
          </a:xfrm>
        </p:spPr>
        <p:txBody>
          <a:bodyPr/>
          <a:lstStyle/>
          <a:p>
            <a:endParaRPr lang="es-VE"/>
          </a:p>
        </p:txBody>
      </p:sp>
      <p:sp>
        <p:nvSpPr>
          <p:cNvPr id="6" name="5 Marcador de número de diapositiva"/>
          <p:cNvSpPr>
            <a:spLocks noGrp="1"/>
          </p:cNvSpPr>
          <p:nvPr>
            <p:ph type="sldNum" sz="quarter" idx="12"/>
          </p:nvPr>
        </p:nvSpPr>
        <p:spPr>
          <a:xfrm>
            <a:off x="8451056" y="809624"/>
            <a:ext cx="502920" cy="300831"/>
          </a:xfrm>
        </p:spPr>
        <p:txBody>
          <a:bodyPr/>
          <a:lstStyle/>
          <a:p>
            <a:fld id="{0DABAD07-0629-4890-A8F3-BB912F9134D0}" type="slidenum">
              <a:rPr lang="es-VE" smtClean="0"/>
              <a:t>‹Nº›</a:t>
            </a:fld>
            <a:endParaRPr lang="es-VE"/>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485C896B-1388-47F4-90C9-09286E93AA38}" type="datetimeFigureOut">
              <a:rPr lang="es-VE" smtClean="0"/>
              <a:t>08/05/2016</a:t>
            </a:fld>
            <a:endParaRPr lang="es-VE"/>
          </a:p>
        </p:txBody>
      </p:sp>
      <p:sp>
        <p:nvSpPr>
          <p:cNvPr id="6" name="5 Marcador de pie de página"/>
          <p:cNvSpPr>
            <a:spLocks noGrp="1"/>
          </p:cNvSpPr>
          <p:nvPr>
            <p:ph type="ftr" sz="quarter" idx="11"/>
          </p:nvPr>
        </p:nvSpPr>
        <p:spPr>
          <a:xfrm>
            <a:off x="457200" y="6480969"/>
            <a:ext cx="4260056" cy="301752"/>
          </a:xfrm>
        </p:spPr>
        <p:txBody>
          <a:bodyPr/>
          <a:lstStyle/>
          <a:p>
            <a:endParaRPr lang="es-VE"/>
          </a:p>
        </p:txBody>
      </p:sp>
      <p:sp>
        <p:nvSpPr>
          <p:cNvPr id="7" name="6 Marcador de número de diapositiva"/>
          <p:cNvSpPr>
            <a:spLocks noGrp="1"/>
          </p:cNvSpPr>
          <p:nvPr>
            <p:ph type="sldNum" sz="quarter" idx="12"/>
          </p:nvPr>
        </p:nvSpPr>
        <p:spPr>
          <a:xfrm>
            <a:off x="7589520" y="6480969"/>
            <a:ext cx="502920" cy="301752"/>
          </a:xfrm>
        </p:spPr>
        <p:txBody>
          <a:bodyPr/>
          <a:lstStyle/>
          <a:p>
            <a:fld id="{0DABAD07-0629-4890-A8F3-BB912F9134D0}"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485C896B-1388-47F4-90C9-09286E93AA38}" type="datetimeFigureOut">
              <a:rPr lang="es-VE" smtClean="0"/>
              <a:t>08/05/2016</a:t>
            </a:fld>
            <a:endParaRPr lang="es-VE"/>
          </a:p>
        </p:txBody>
      </p:sp>
      <p:sp>
        <p:nvSpPr>
          <p:cNvPr id="8" name="7 Marcador de pie de página"/>
          <p:cNvSpPr>
            <a:spLocks noGrp="1"/>
          </p:cNvSpPr>
          <p:nvPr>
            <p:ph type="ftr" sz="quarter" idx="11"/>
          </p:nvPr>
        </p:nvSpPr>
        <p:spPr>
          <a:xfrm>
            <a:off x="457200" y="6480969"/>
            <a:ext cx="4261104" cy="301752"/>
          </a:xfrm>
        </p:spPr>
        <p:txBody>
          <a:bodyPr/>
          <a:lstStyle/>
          <a:p>
            <a:endParaRPr lang="es-VE"/>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0DABAD07-0629-4890-A8F3-BB912F9134D0}"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85C896B-1388-47F4-90C9-09286E93AA38}" type="datetimeFigureOut">
              <a:rPr lang="es-VE" smtClean="0"/>
              <a:t>08/05/2016</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0DABAD07-0629-4890-A8F3-BB912F9134D0}"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485C896B-1388-47F4-90C9-09286E93AA38}" type="datetimeFigureOut">
              <a:rPr lang="es-VE" smtClean="0"/>
              <a:t>08/05/2016</a:t>
            </a:fld>
            <a:endParaRPr lang="es-VE"/>
          </a:p>
        </p:txBody>
      </p:sp>
      <p:sp>
        <p:nvSpPr>
          <p:cNvPr id="3" name="2 Marcador de pie de página"/>
          <p:cNvSpPr>
            <a:spLocks noGrp="1"/>
          </p:cNvSpPr>
          <p:nvPr>
            <p:ph type="ftr" sz="quarter" idx="11"/>
          </p:nvPr>
        </p:nvSpPr>
        <p:spPr>
          <a:xfrm>
            <a:off x="457200" y="6481890"/>
            <a:ext cx="4260056" cy="300831"/>
          </a:xfrm>
        </p:spPr>
        <p:txBody>
          <a:bodyPr/>
          <a:lstStyle/>
          <a:p>
            <a:endParaRPr lang="es-VE"/>
          </a:p>
        </p:txBody>
      </p:sp>
      <p:sp>
        <p:nvSpPr>
          <p:cNvPr id="4" name="3 Marcador de número de diapositiva"/>
          <p:cNvSpPr>
            <a:spLocks noGrp="1"/>
          </p:cNvSpPr>
          <p:nvPr>
            <p:ph type="sldNum" sz="quarter" idx="12"/>
          </p:nvPr>
        </p:nvSpPr>
        <p:spPr>
          <a:xfrm>
            <a:off x="7589520" y="6480969"/>
            <a:ext cx="502920" cy="301752"/>
          </a:xfrm>
        </p:spPr>
        <p:txBody>
          <a:bodyPr/>
          <a:lstStyle/>
          <a:p>
            <a:fld id="{0DABAD07-0629-4890-A8F3-BB912F9134D0}"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485C896B-1388-47F4-90C9-09286E93AA38}" type="datetimeFigureOut">
              <a:rPr lang="es-VE" smtClean="0"/>
              <a:t>08/05/2016</a:t>
            </a:fld>
            <a:endParaRPr lang="es-VE"/>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VE"/>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0DABAD07-0629-4890-A8F3-BB912F9134D0}"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485C896B-1388-47F4-90C9-09286E93AA38}" type="datetimeFigureOut">
              <a:rPr lang="es-VE" smtClean="0"/>
              <a:t>08/05/2016</a:t>
            </a:fld>
            <a:endParaRPr lang="es-VE"/>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VE"/>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0DABAD07-0629-4890-A8F3-BB912F9134D0}"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85C896B-1388-47F4-90C9-09286E93AA38}" type="datetimeFigureOut">
              <a:rPr lang="es-VE" smtClean="0"/>
              <a:t>08/05/2016</a:t>
            </a:fld>
            <a:endParaRPr lang="es-VE"/>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VE"/>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DABAD07-0629-4890-A8F3-BB912F9134D0}" type="slidenum">
              <a:rPr lang="es-VE" smtClean="0"/>
              <a:t>‹Nº›</a:t>
            </a:fld>
            <a:endParaRPr lang="es-V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dirty="0">
                <a:effectLst/>
              </a:rPr>
              <a:t>Chapter 36: The Family Can Be Eternal</a:t>
            </a:r>
            <a:br>
              <a:rPr lang="en-US" dirty="0">
                <a:effectLst/>
              </a:rPr>
            </a:br>
            <a:endParaRPr lang="es-VE" dirty="0"/>
          </a:p>
        </p:txBody>
      </p:sp>
      <p:sp>
        <p:nvSpPr>
          <p:cNvPr id="3" name="2 Subtítulo"/>
          <p:cNvSpPr>
            <a:spLocks noGrp="1"/>
          </p:cNvSpPr>
          <p:nvPr>
            <p:ph type="subTitle" idx="1"/>
          </p:nvPr>
        </p:nvSpPr>
        <p:spPr/>
        <p:txBody>
          <a:bodyPr/>
          <a:lstStyle/>
          <a:p>
            <a:endParaRPr lang="es-VE"/>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00224"/>
            <a:ext cx="9144000" cy="5057775"/>
          </a:xfrm>
          <a:prstGeom prst="rect">
            <a:avLst/>
          </a:prstGeom>
        </p:spPr>
      </p:pic>
    </p:spTree>
    <p:extLst>
      <p:ext uri="{BB962C8B-B14F-4D97-AF65-F5344CB8AC3E}">
        <p14:creationId xmlns:p14="http://schemas.microsoft.com/office/powerpoint/2010/main" val="4127899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001266"/>
          </a:xfrm>
        </p:spPr>
        <p:txBody>
          <a:bodyPr>
            <a:normAutofit fontScale="90000"/>
          </a:bodyPr>
          <a:lstStyle/>
          <a:p>
            <a:r>
              <a:rPr lang="en-US" dirty="0">
                <a:effectLst/>
              </a:rPr>
              <a:t>How to Have a Successful Family</a:t>
            </a:r>
            <a:br>
              <a:rPr lang="en-US" dirty="0">
                <a:effectLst/>
              </a:rPr>
            </a:br>
            <a:endParaRPr lang="es-VE" dirty="0"/>
          </a:p>
        </p:txBody>
      </p:sp>
      <p:sp>
        <p:nvSpPr>
          <p:cNvPr id="3" name="2 Marcador de contenido"/>
          <p:cNvSpPr>
            <a:spLocks noGrp="1"/>
          </p:cNvSpPr>
          <p:nvPr>
            <p:ph idx="1"/>
          </p:nvPr>
        </p:nvSpPr>
        <p:spPr>
          <a:xfrm>
            <a:off x="467544" y="1196752"/>
            <a:ext cx="8229600" cy="5904656"/>
          </a:xfrm>
        </p:spPr>
        <p:txBody>
          <a:bodyPr>
            <a:normAutofit fontScale="77500" lnSpcReduction="20000"/>
          </a:bodyPr>
          <a:lstStyle/>
          <a:p>
            <a:pPr algn="just" fontAlgn="base"/>
            <a:r>
              <a:rPr lang="en-US" b="1" dirty="0"/>
              <a:t>1. Have family prayer every night and morning </a:t>
            </a:r>
            <a:r>
              <a:rPr lang="en-US" b="1" dirty="0" smtClean="0"/>
              <a:t>.Pray </a:t>
            </a:r>
            <a:r>
              <a:rPr lang="en-US" b="1" dirty="0"/>
              <a:t>together as husband and wife.</a:t>
            </a:r>
          </a:p>
          <a:p>
            <a:pPr algn="just" fontAlgn="base"/>
            <a:r>
              <a:rPr lang="en-US" b="1" dirty="0"/>
              <a:t>2. Teach children the gospel every week in family home evening.</a:t>
            </a:r>
          </a:p>
          <a:p>
            <a:pPr algn="just" fontAlgn="base"/>
            <a:r>
              <a:rPr lang="en-US" b="1" dirty="0"/>
              <a:t>3. Study the scriptures regularly as a family.</a:t>
            </a:r>
          </a:p>
          <a:p>
            <a:pPr algn="just" fontAlgn="base"/>
            <a:r>
              <a:rPr lang="en-US" b="1" dirty="0"/>
              <a:t>4. Do things together as a family, such as work projects, outings, and decision making.</a:t>
            </a:r>
          </a:p>
          <a:p>
            <a:pPr algn="just" fontAlgn="base"/>
            <a:r>
              <a:rPr lang="en-US" b="1" dirty="0"/>
              <a:t>5. Learn to be kind, patient, long-suffering, and </a:t>
            </a:r>
            <a:r>
              <a:rPr lang="en-US" b="1" dirty="0" smtClean="0"/>
              <a:t>charitable.</a:t>
            </a:r>
            <a:endParaRPr lang="en-US" b="1" dirty="0"/>
          </a:p>
          <a:p>
            <a:pPr algn="just" fontAlgn="base"/>
            <a:r>
              <a:rPr lang="en-US" b="1" dirty="0"/>
              <a:t>6. Attend Church meetings </a:t>
            </a:r>
            <a:r>
              <a:rPr lang="en-US" b="1" dirty="0" smtClean="0"/>
              <a:t>regular.</a:t>
            </a:r>
            <a:endParaRPr lang="en-US" b="1" dirty="0"/>
          </a:p>
          <a:p>
            <a:pPr algn="just" fontAlgn="base"/>
            <a:r>
              <a:rPr lang="en-US" b="1" dirty="0"/>
              <a:t>7. Follow the counsel of the Lord in D&amp;C 88:119: “Organize yourselves; prepare every needful thing; and establish a house, even a house of prayer, a house of fasting, a house of faith, a house of learning, a house of glory, a house of order, a house of God.”</a:t>
            </a:r>
          </a:p>
          <a:p>
            <a:pPr algn="just" fontAlgn="base"/>
            <a:r>
              <a:rPr lang="en-US" b="1" dirty="0"/>
              <a:t>8. Keep a family history, perform temple work together, and receive the sealing ordinances of the temple.</a:t>
            </a:r>
          </a:p>
          <a:p>
            <a:endParaRPr lang="es-VE" dirty="0"/>
          </a:p>
        </p:txBody>
      </p:sp>
    </p:spTree>
    <p:extLst>
      <p:ext uri="{BB962C8B-B14F-4D97-AF65-F5344CB8AC3E}">
        <p14:creationId xmlns:p14="http://schemas.microsoft.com/office/powerpoint/2010/main" val="3243077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err="1">
                <a:effectLst/>
              </a:rPr>
              <a:t>The</a:t>
            </a:r>
            <a:r>
              <a:rPr lang="es-VE" dirty="0">
                <a:effectLst/>
              </a:rPr>
              <a:t> </a:t>
            </a:r>
            <a:r>
              <a:rPr lang="es-VE" dirty="0" err="1">
                <a:effectLst/>
              </a:rPr>
              <a:t>Importance</a:t>
            </a:r>
            <a:r>
              <a:rPr lang="es-VE" dirty="0">
                <a:effectLst/>
              </a:rPr>
              <a:t> of </a:t>
            </a:r>
            <a:r>
              <a:rPr lang="es-VE" dirty="0" err="1">
                <a:effectLst/>
              </a:rPr>
              <a:t>Families</a:t>
            </a:r>
            <a:r>
              <a:rPr lang="es-VE" dirty="0">
                <a:effectLst/>
              </a:rPr>
              <a:t/>
            </a:r>
            <a:br>
              <a:rPr lang="es-VE" dirty="0">
                <a:effectLst/>
              </a:rPr>
            </a:br>
            <a:endParaRPr lang="es-VE" dirty="0"/>
          </a:p>
        </p:txBody>
      </p:sp>
      <p:sp>
        <p:nvSpPr>
          <p:cNvPr id="3" name="2 Marcador de contenido"/>
          <p:cNvSpPr>
            <a:spLocks noGrp="1"/>
          </p:cNvSpPr>
          <p:nvPr>
            <p:ph idx="1"/>
          </p:nvPr>
        </p:nvSpPr>
        <p:spPr/>
        <p:txBody>
          <a:bodyPr/>
          <a:lstStyle/>
          <a:p>
            <a:pPr algn="just"/>
            <a:r>
              <a:rPr lang="en-US" dirty="0"/>
              <a:t>Why did our Heavenly Father send us to earth as members of families?</a:t>
            </a:r>
          </a:p>
          <a:p>
            <a:pPr algn="just"/>
            <a:r>
              <a:rPr lang="en-US" dirty="0"/>
              <a:t>“Marriage between a man and a woman is ordained of God. … The family is central to the Creator’s plan for the eternal destiny of His children” (“The Family: A Proclamation to the World,” </a:t>
            </a:r>
            <a:r>
              <a:rPr lang="en-US" i="1" dirty="0"/>
              <a:t>Ensign,</a:t>
            </a:r>
            <a:r>
              <a:rPr lang="en-US" dirty="0"/>
              <a:t> Nov. 1995, 102).</a:t>
            </a:r>
            <a:endParaRPr lang="es-VE" dirty="0"/>
          </a:p>
        </p:txBody>
      </p:sp>
    </p:spTree>
    <p:extLst>
      <p:ext uri="{BB962C8B-B14F-4D97-AF65-F5344CB8AC3E}">
        <p14:creationId xmlns:p14="http://schemas.microsoft.com/office/powerpoint/2010/main" val="4070524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56" y="0"/>
            <a:ext cx="9194055" cy="6858000"/>
          </a:xfrm>
        </p:spPr>
      </p:pic>
    </p:spTree>
    <p:extLst>
      <p:ext uri="{BB962C8B-B14F-4D97-AF65-F5344CB8AC3E}">
        <p14:creationId xmlns:p14="http://schemas.microsoft.com/office/powerpoint/2010/main" val="386007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395536" y="4365104"/>
            <a:ext cx="8147248" cy="2881792"/>
          </a:xfrm>
        </p:spPr>
        <p:txBody>
          <a:bodyPr>
            <a:normAutofit fontScale="70000" lnSpcReduction="20000"/>
          </a:bodyPr>
          <a:lstStyle/>
          <a:p>
            <a:pPr algn="just"/>
            <a:r>
              <a:rPr lang="en-US" b="1" dirty="0"/>
              <a:t>After Heavenly Father brought Adam and Eve together in marriage, He commanded them to have children (</a:t>
            </a:r>
            <a:r>
              <a:rPr lang="en-US" b="1" dirty="0" smtClean="0"/>
              <a:t>see Genesis </a:t>
            </a:r>
            <a:r>
              <a:rPr lang="en-US" b="1" dirty="0"/>
              <a:t>1:28). He has revealed that one of the purposes of marriage is to provide mortal bodies for His spirit children. Parents are partners with our Heavenly Father. He wants each of His spirit children to receive a physical body and to experience earth life. When a man and a woman bring children into this world, they help our Heavenly Father carry out His plan.</a:t>
            </a:r>
            <a:endParaRPr lang="es-VE" b="1"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188640"/>
            <a:ext cx="6324600" cy="3981450"/>
          </a:xfrm>
          <a:prstGeom prst="rect">
            <a:avLst/>
          </a:prstGeom>
        </p:spPr>
      </p:pic>
    </p:spTree>
    <p:extLst>
      <p:ext uri="{BB962C8B-B14F-4D97-AF65-F5344CB8AC3E}">
        <p14:creationId xmlns:p14="http://schemas.microsoft.com/office/powerpoint/2010/main" val="3209117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980728"/>
            <a:ext cx="8229600" cy="4572000"/>
          </a:xfrm>
        </p:spPr>
        <p:txBody>
          <a:bodyPr/>
          <a:lstStyle/>
          <a:p>
            <a:r>
              <a:rPr lang="en-US" dirty="0" smtClean="0"/>
              <a:t>“With </a:t>
            </a:r>
            <a:r>
              <a:rPr lang="en-US" dirty="0"/>
              <a:t>all my heart I believe that the best place to prepare for … eternal life is in the </a:t>
            </a:r>
            <a:r>
              <a:rPr lang="en-US" dirty="0" smtClean="0"/>
              <a:t>home”</a:t>
            </a:r>
          </a:p>
          <a:p>
            <a:pPr marL="64008" indent="0">
              <a:buNone/>
            </a:pPr>
            <a:r>
              <a:rPr lang="en-US" dirty="0"/>
              <a:t> </a:t>
            </a:r>
            <a:r>
              <a:rPr lang="en-US" dirty="0" smtClean="0"/>
              <a:t>   David O. McKay</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140968"/>
            <a:ext cx="2453023" cy="3348837"/>
          </a:xfrm>
          <a:prstGeom prst="rect">
            <a:avLst/>
          </a:prstGeom>
        </p:spPr>
      </p:pic>
    </p:spTree>
    <p:extLst>
      <p:ext uri="{BB962C8B-B14F-4D97-AF65-F5344CB8AC3E}">
        <p14:creationId xmlns:p14="http://schemas.microsoft.com/office/powerpoint/2010/main" val="2377637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72000"/>
          </a:xfrm>
        </p:spPr>
        <p:txBody>
          <a:bodyPr/>
          <a:lstStyle/>
          <a:p>
            <a:pPr algn="just"/>
            <a:r>
              <a:rPr lang="en-US" dirty="0"/>
              <a:t>Fathers and mothers are responsible to teach their children about Heavenly Father. They should show by example that they love Him because they keep His commandments. Parents should also teach their children to pray and to obey the commandments (</a:t>
            </a:r>
            <a:r>
              <a:rPr lang="en-US" dirty="0" smtClean="0"/>
              <a:t>see </a:t>
            </a:r>
            <a:r>
              <a:rPr lang="en-US" u="sng" dirty="0" smtClean="0"/>
              <a:t>Proverbs </a:t>
            </a:r>
            <a:r>
              <a:rPr lang="en-US" u="sng" dirty="0"/>
              <a:t>22:6</a:t>
            </a:r>
            <a:r>
              <a:rPr lang="en-US" dirty="0"/>
              <a:t>).</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4120419"/>
            <a:ext cx="5319649" cy="2736305"/>
          </a:xfrm>
          <a:prstGeom prst="rect">
            <a:avLst/>
          </a:prstGeom>
        </p:spPr>
      </p:pic>
    </p:spTree>
    <p:extLst>
      <p:ext uri="{BB962C8B-B14F-4D97-AF65-F5344CB8AC3E}">
        <p14:creationId xmlns:p14="http://schemas.microsoft.com/office/powerpoint/2010/main" val="3534102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err="1">
                <a:effectLst/>
              </a:rPr>
              <a:t>The</a:t>
            </a:r>
            <a:r>
              <a:rPr lang="es-VE" dirty="0">
                <a:effectLst/>
              </a:rPr>
              <a:t> Eternal </a:t>
            </a:r>
            <a:r>
              <a:rPr lang="es-VE" dirty="0" err="1">
                <a:effectLst/>
              </a:rPr>
              <a:t>Family</a:t>
            </a:r>
            <a:r>
              <a:rPr lang="es-VE" dirty="0">
                <a:effectLst/>
              </a:rPr>
              <a:t/>
            </a:r>
            <a:br>
              <a:rPr lang="es-VE" dirty="0">
                <a:effectLst/>
              </a:rPr>
            </a:br>
            <a:endParaRPr lang="es-VE" dirty="0"/>
          </a:p>
        </p:txBody>
      </p:sp>
      <p:sp>
        <p:nvSpPr>
          <p:cNvPr id="3" name="2 Marcador de contenido"/>
          <p:cNvSpPr>
            <a:spLocks noGrp="1"/>
          </p:cNvSpPr>
          <p:nvPr>
            <p:ph idx="1"/>
          </p:nvPr>
        </p:nvSpPr>
        <p:spPr/>
        <p:txBody>
          <a:bodyPr/>
          <a:lstStyle/>
          <a:p>
            <a:pPr algn="just"/>
            <a:r>
              <a:rPr lang="en-US" dirty="0"/>
              <a:t>Families can be together forever. To enjoy this blessing we must be married in the temple. When people are married outside the temple, the marriage ends when one of the partners dies. When we are married in the temple by the authority of the Melchizedek Priesthood, we are married for time and eternity. </a:t>
            </a:r>
            <a:endParaRPr lang="es-VE" dirty="0"/>
          </a:p>
        </p:txBody>
      </p:sp>
    </p:spTree>
    <p:extLst>
      <p:ext uri="{BB962C8B-B14F-4D97-AF65-F5344CB8AC3E}">
        <p14:creationId xmlns:p14="http://schemas.microsoft.com/office/powerpoint/2010/main" val="283537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err="1">
                <a:effectLst/>
              </a:rPr>
              <a:t>Loving</a:t>
            </a:r>
            <a:r>
              <a:rPr lang="es-VE" dirty="0">
                <a:effectLst/>
              </a:rPr>
              <a:t> </a:t>
            </a:r>
            <a:r>
              <a:rPr lang="es-VE" dirty="0" err="1">
                <a:effectLst/>
              </a:rPr>
              <a:t>Family</a:t>
            </a:r>
            <a:r>
              <a:rPr lang="es-VE" dirty="0">
                <a:effectLst/>
              </a:rPr>
              <a:t> </a:t>
            </a:r>
            <a:r>
              <a:rPr lang="es-VE" dirty="0" err="1">
                <a:effectLst/>
              </a:rPr>
              <a:t>Relationships</a:t>
            </a:r>
            <a:r>
              <a:rPr lang="es-VE" dirty="0">
                <a:effectLst/>
              </a:rPr>
              <a:t/>
            </a:r>
            <a:br>
              <a:rPr lang="es-VE" dirty="0">
                <a:effectLst/>
              </a:rPr>
            </a:br>
            <a:endParaRPr lang="es-VE" dirty="0"/>
          </a:p>
        </p:txBody>
      </p:sp>
      <p:sp>
        <p:nvSpPr>
          <p:cNvPr id="3" name="2 Marcador de contenido"/>
          <p:cNvSpPr>
            <a:spLocks noGrp="1"/>
          </p:cNvSpPr>
          <p:nvPr>
            <p:ph idx="1"/>
          </p:nvPr>
        </p:nvSpPr>
        <p:spPr/>
        <p:txBody>
          <a:bodyPr>
            <a:normAutofit lnSpcReduction="10000"/>
          </a:bodyPr>
          <a:lstStyle/>
          <a:p>
            <a:pPr algn="just" fontAlgn="base"/>
            <a:r>
              <a:rPr lang="en-US" dirty="0"/>
              <a:t>As parents come to know God and strive to be like Him, they will teach children to love one another. In the Book of Mormon, King Benjamin explained:</a:t>
            </a:r>
          </a:p>
          <a:p>
            <a:pPr algn="just" fontAlgn="base"/>
            <a:r>
              <a:rPr lang="en-US" dirty="0"/>
              <a:t>“Ye will not suffer your children … [to] fight and quarrel one with another. …</a:t>
            </a:r>
          </a:p>
          <a:p>
            <a:pPr algn="just" fontAlgn="base"/>
            <a:r>
              <a:rPr lang="en-US" dirty="0"/>
              <a:t>“But ye will teach them to walk in the ways of truth and soberness; ye will teach them to love one another, and to serve one another” (</a:t>
            </a:r>
            <a:r>
              <a:rPr lang="en-US" dirty="0" err="1"/>
              <a:t>Mosiah</a:t>
            </a:r>
            <a:r>
              <a:rPr lang="en-US" dirty="0"/>
              <a:t> 4:14–15).</a:t>
            </a:r>
          </a:p>
          <a:p>
            <a:endParaRPr lang="es-VE" dirty="0"/>
          </a:p>
        </p:txBody>
      </p:sp>
    </p:spTree>
    <p:extLst>
      <p:ext uri="{BB962C8B-B14F-4D97-AF65-F5344CB8AC3E}">
        <p14:creationId xmlns:p14="http://schemas.microsoft.com/office/powerpoint/2010/main" val="2477566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04664"/>
            <a:ext cx="4320480" cy="3459826"/>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6" y="3284984"/>
            <a:ext cx="4880577" cy="3247802"/>
          </a:xfrm>
          <a:prstGeom prst="rect">
            <a:avLst/>
          </a:prstGeom>
        </p:spPr>
      </p:pic>
    </p:spTree>
    <p:extLst>
      <p:ext uri="{BB962C8B-B14F-4D97-AF65-F5344CB8AC3E}">
        <p14:creationId xmlns:p14="http://schemas.microsoft.com/office/powerpoint/2010/main" val="2720727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Personalizado 7">
      <a:dk1>
        <a:sysClr val="windowText" lastClr="000000"/>
      </a:dk1>
      <a:lt1>
        <a:srgbClr val="D8D8D8"/>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TotalTime>
  <Words>301</Words>
  <Application>Microsoft Office PowerPoint</Application>
  <PresentationFormat>Presentación en pantalla (4:3)</PresentationFormat>
  <Paragraphs>23</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Brío</vt:lpstr>
      <vt:lpstr>Chapter 36: The Family Can Be Eternal </vt:lpstr>
      <vt:lpstr>The Importance of Families </vt:lpstr>
      <vt:lpstr>Presentación de PowerPoint</vt:lpstr>
      <vt:lpstr>Presentación de PowerPoint</vt:lpstr>
      <vt:lpstr>Presentación de PowerPoint</vt:lpstr>
      <vt:lpstr>Presentación de PowerPoint</vt:lpstr>
      <vt:lpstr>The Eternal Family </vt:lpstr>
      <vt:lpstr>Loving Family Relationships </vt:lpstr>
      <vt:lpstr>Presentación de PowerPoint</vt:lpstr>
      <vt:lpstr>How to Have a Successful Family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36: The Family Can Be Eternal</dc:title>
  <dc:creator>usuario</dc:creator>
  <cp:lastModifiedBy>usuario</cp:lastModifiedBy>
  <cp:revision>2</cp:revision>
  <dcterms:created xsi:type="dcterms:W3CDTF">2016-05-09T02:01:31Z</dcterms:created>
  <dcterms:modified xsi:type="dcterms:W3CDTF">2016-05-09T02:24:57Z</dcterms:modified>
</cp:coreProperties>
</file>