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 id="268" r:id="rId14"/>
    <p:sldId id="269" r:id="rId15"/>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A7C4EDB-8115-41AF-9DB5-3308053F60C9}" type="datetimeFigureOut">
              <a:rPr lang="es-VE" smtClean="0"/>
              <a:t>16/5/2016</a:t>
            </a:fld>
            <a:endParaRPr lang="es-VE"/>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VE"/>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822AE0E-C36A-42C5-93D7-A210EAEB0CE6}" type="slidenum">
              <a:rPr lang="es-VE" smtClean="0"/>
              <a:t>‹Nº›</a:t>
            </a:fld>
            <a:endParaRPr lang="es-VE"/>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A7C4EDB-8115-41AF-9DB5-3308053F60C9}" type="datetimeFigureOut">
              <a:rPr lang="es-VE" smtClean="0"/>
              <a:t>16/5/2016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1822AE0E-C36A-42C5-93D7-A210EAEB0CE6}" type="slidenum">
              <a:rPr lang="es-VE" smtClean="0"/>
              <a:t>‹Nº›</a:t>
            </a:fld>
            <a:endParaRPr lang="es-VE"/>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A7C4EDB-8115-41AF-9DB5-3308053F60C9}" type="datetimeFigureOut">
              <a:rPr lang="es-VE" smtClean="0"/>
              <a:t>16/5/2016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1822AE0E-C36A-42C5-93D7-A210EAEB0CE6}" type="slidenum">
              <a:rPr lang="es-VE" smtClean="0"/>
              <a:t>‹Nº›</a:t>
            </a:fld>
            <a:endParaRPr lang="es-VE"/>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A7C4EDB-8115-41AF-9DB5-3308053F60C9}" type="datetimeFigureOut">
              <a:rPr lang="es-VE" smtClean="0"/>
              <a:t>16/5/2016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1822AE0E-C36A-42C5-93D7-A210EAEB0CE6}" type="slidenum">
              <a:rPr lang="es-VE" smtClean="0"/>
              <a:t>‹Nº›</a:t>
            </a:fld>
            <a:endParaRPr lang="es-VE"/>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A7C4EDB-8115-41AF-9DB5-3308053F60C9}" type="datetimeFigureOut">
              <a:rPr lang="es-VE" smtClean="0"/>
              <a:t>16/5/2016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1822AE0E-C36A-42C5-93D7-A210EAEB0CE6}"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A7C4EDB-8115-41AF-9DB5-3308053F60C9}" type="datetimeFigureOut">
              <a:rPr lang="es-VE" smtClean="0"/>
              <a:t>16/5/2016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1822AE0E-C36A-42C5-93D7-A210EAEB0CE6}" type="slidenum">
              <a:rPr lang="es-VE" smtClean="0"/>
              <a:t>‹Nº›</a:t>
            </a:fld>
            <a:endParaRPr lang="es-VE"/>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A7C4EDB-8115-41AF-9DB5-3308053F60C9}" type="datetimeFigureOut">
              <a:rPr lang="es-VE" smtClean="0"/>
              <a:t>16/5/2016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1822AE0E-C36A-42C5-93D7-A210EAEB0CE6}" type="slidenum">
              <a:rPr lang="es-VE" smtClean="0"/>
              <a:t>‹Nº›</a:t>
            </a:fld>
            <a:endParaRPr lang="es-VE"/>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A7C4EDB-8115-41AF-9DB5-3308053F60C9}" type="datetimeFigureOut">
              <a:rPr lang="es-VE" smtClean="0"/>
              <a:t>16/5/2016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1822AE0E-C36A-42C5-93D7-A210EAEB0CE6}" type="slidenum">
              <a:rPr lang="es-VE" smtClean="0"/>
              <a:t>‹Nº›</a:t>
            </a:fld>
            <a:endParaRPr lang="es-VE"/>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C4EDB-8115-41AF-9DB5-3308053F60C9}" type="datetimeFigureOut">
              <a:rPr lang="es-VE" smtClean="0"/>
              <a:t>16/5/2016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1822AE0E-C36A-42C5-93D7-A210EAEB0CE6}"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A7C4EDB-8115-41AF-9DB5-3308053F60C9}" type="datetimeFigureOut">
              <a:rPr lang="es-VE" smtClean="0"/>
              <a:t>16/5/2016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1822AE0E-C36A-42C5-93D7-A210EAEB0CE6}"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A7C4EDB-8115-41AF-9DB5-3308053F60C9}" type="datetimeFigureOut">
              <a:rPr lang="es-VE" smtClean="0"/>
              <a:t>16/5/2016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1822AE0E-C36A-42C5-93D7-A210EAEB0CE6}"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A7C4EDB-8115-41AF-9DB5-3308053F60C9}" type="datetimeFigureOut">
              <a:rPr lang="es-VE" smtClean="0"/>
              <a:t>16/5/2016</a:t>
            </a:fld>
            <a:endParaRPr lang="es-VE"/>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VE"/>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822AE0E-C36A-42C5-93D7-A210EAEB0CE6}"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4" y="2276872"/>
            <a:ext cx="6777318" cy="1731982"/>
          </a:xfrm>
        </p:spPr>
        <p:txBody>
          <a:bodyPr/>
          <a:lstStyle/>
          <a:p>
            <a:r>
              <a:rPr lang="es-VE" dirty="0" err="1">
                <a:effectLst/>
              </a:rPr>
              <a:t>Chapter</a:t>
            </a:r>
            <a:r>
              <a:rPr lang="es-VE" dirty="0">
                <a:effectLst/>
              </a:rPr>
              <a:t> 35: </a:t>
            </a:r>
            <a:r>
              <a:rPr lang="es-VE" dirty="0" err="1">
                <a:effectLst/>
              </a:rPr>
              <a:t>Obedience</a:t>
            </a:r>
            <a:r>
              <a:rPr lang="es-VE" dirty="0">
                <a:effectLst/>
              </a:rPr>
              <a:t/>
            </a:r>
            <a:br>
              <a:rPr lang="es-VE" dirty="0">
                <a:effectLst/>
              </a:rPr>
            </a:br>
            <a:endParaRPr lang="es-VE" dirty="0"/>
          </a:p>
        </p:txBody>
      </p:sp>
    </p:spTree>
    <p:extLst>
      <p:ext uri="{BB962C8B-B14F-4D97-AF65-F5344CB8AC3E}">
        <p14:creationId xmlns:p14="http://schemas.microsoft.com/office/powerpoint/2010/main" val="3755480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b="1" dirty="0">
                <a:solidFill>
                  <a:schemeClr val="bg1"/>
                </a:solidFill>
              </a:rPr>
              <a:t>What examples come to mind when you think of Jesus Christ obeying His Father?</a:t>
            </a:r>
          </a:p>
          <a:p>
            <a:endParaRPr lang="es-VE" dirty="0"/>
          </a:p>
        </p:txBody>
      </p:sp>
      <p:sp>
        <p:nvSpPr>
          <p:cNvPr id="3" name="2 Título"/>
          <p:cNvSpPr>
            <a:spLocks noGrp="1"/>
          </p:cNvSpPr>
          <p:nvPr>
            <p:ph type="title"/>
          </p:nvPr>
        </p:nvSpPr>
        <p:spPr>
          <a:xfrm>
            <a:off x="683568" y="692696"/>
            <a:ext cx="7756263" cy="1054250"/>
          </a:xfrm>
        </p:spPr>
        <p:txBody>
          <a:bodyPr/>
          <a:lstStyle/>
          <a:p>
            <a:r>
              <a:rPr lang="en-US" b="1" dirty="0">
                <a:solidFill>
                  <a:schemeClr val="bg1"/>
                </a:solidFill>
              </a:rPr>
              <a:t>Jesus Christ Obeyed His Father</a:t>
            </a:r>
            <a:r>
              <a:rPr lang="en-US" dirty="0"/>
              <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068960"/>
            <a:ext cx="5313412" cy="3535834"/>
          </a:xfrm>
          <a:prstGeom prst="rect">
            <a:avLst/>
          </a:prstGeom>
        </p:spPr>
      </p:pic>
    </p:spTree>
    <p:extLst>
      <p:ext uri="{BB962C8B-B14F-4D97-AF65-F5344CB8AC3E}">
        <p14:creationId xmlns:p14="http://schemas.microsoft.com/office/powerpoint/2010/main" val="703995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1772816"/>
            <a:ext cx="7745505" cy="4752528"/>
          </a:xfrm>
        </p:spPr>
        <p:txBody>
          <a:bodyPr>
            <a:normAutofit lnSpcReduction="10000"/>
          </a:bodyPr>
          <a:lstStyle/>
          <a:p>
            <a:pPr algn="just"/>
            <a:r>
              <a:rPr lang="en-US" b="1" dirty="0">
                <a:solidFill>
                  <a:schemeClr val="bg1"/>
                </a:solidFill>
              </a:rPr>
              <a:t>The kingdom of heaven is governed by law, and when we receive any blessing, it is by obedience to the law upon which that blessing is based (see D&amp;C 130:20–21;132:5). </a:t>
            </a:r>
            <a:endParaRPr lang="en-US" b="1" dirty="0" smtClean="0">
              <a:solidFill>
                <a:schemeClr val="bg1"/>
              </a:solidFill>
            </a:endParaRPr>
          </a:p>
          <a:p>
            <a:pPr algn="just"/>
            <a:r>
              <a:rPr lang="en-US" b="1" dirty="0" smtClean="0">
                <a:solidFill>
                  <a:schemeClr val="bg1"/>
                </a:solidFill>
              </a:rPr>
              <a:t>The </a:t>
            </a:r>
            <a:r>
              <a:rPr lang="en-US" b="1" dirty="0">
                <a:solidFill>
                  <a:schemeClr val="bg1"/>
                </a:solidFill>
              </a:rPr>
              <a:t>Lord has told us that through our obedience and diligence we may gain knowledge and intelligence (see D&amp;C 130:18–19). </a:t>
            </a:r>
            <a:endParaRPr lang="en-US" b="1" dirty="0" smtClean="0">
              <a:solidFill>
                <a:schemeClr val="bg1"/>
              </a:solidFill>
            </a:endParaRPr>
          </a:p>
          <a:p>
            <a:pPr algn="just"/>
            <a:r>
              <a:rPr lang="en-US" b="1" dirty="0" smtClean="0">
                <a:solidFill>
                  <a:schemeClr val="bg1"/>
                </a:solidFill>
              </a:rPr>
              <a:t>We </a:t>
            </a:r>
            <a:r>
              <a:rPr lang="en-US" b="1" dirty="0">
                <a:solidFill>
                  <a:schemeClr val="bg1"/>
                </a:solidFill>
              </a:rPr>
              <a:t>may also grow spiritually (</a:t>
            </a:r>
            <a:r>
              <a:rPr lang="en-US" b="1" dirty="0" smtClean="0">
                <a:solidFill>
                  <a:schemeClr val="bg1"/>
                </a:solidFill>
              </a:rPr>
              <a:t>see Jeremiah </a:t>
            </a:r>
            <a:r>
              <a:rPr lang="en-US" b="1" dirty="0">
                <a:solidFill>
                  <a:schemeClr val="bg1"/>
                </a:solidFill>
              </a:rPr>
              <a:t>7:23–24). On the other hand, disobedience brings disappointment and results in a loss of blessings</a:t>
            </a:r>
            <a:r>
              <a:rPr lang="en-US" b="1" dirty="0" smtClean="0">
                <a:solidFill>
                  <a:schemeClr val="bg1"/>
                </a:solidFill>
              </a:rPr>
              <a:t>.</a:t>
            </a:r>
          </a:p>
          <a:p>
            <a:pPr algn="just"/>
            <a:r>
              <a:rPr lang="en-US" b="1" dirty="0" smtClean="0">
                <a:solidFill>
                  <a:schemeClr val="bg1"/>
                </a:solidFill>
              </a:rPr>
              <a:t> </a:t>
            </a:r>
            <a:r>
              <a:rPr lang="en-US" b="1" dirty="0">
                <a:solidFill>
                  <a:schemeClr val="bg1"/>
                </a:solidFill>
              </a:rPr>
              <a:t>“Who am I, </a:t>
            </a:r>
            <a:r>
              <a:rPr lang="en-US" b="1" dirty="0" err="1">
                <a:solidFill>
                  <a:schemeClr val="bg1"/>
                </a:solidFill>
              </a:rPr>
              <a:t>saith</a:t>
            </a:r>
            <a:r>
              <a:rPr lang="en-US" b="1" dirty="0">
                <a:solidFill>
                  <a:schemeClr val="bg1"/>
                </a:solidFill>
              </a:rPr>
              <a:t> the Lord, that have promised and have not fulfilled? I command and men obey not; I revoke and they receive not the blessing. </a:t>
            </a:r>
            <a:endParaRPr lang="es-VE" b="1" dirty="0">
              <a:solidFill>
                <a:schemeClr val="bg1"/>
              </a:solidFill>
            </a:endParaRPr>
          </a:p>
        </p:txBody>
      </p:sp>
      <p:sp>
        <p:nvSpPr>
          <p:cNvPr id="3" name="2 Título"/>
          <p:cNvSpPr>
            <a:spLocks noGrp="1"/>
          </p:cNvSpPr>
          <p:nvPr>
            <p:ph type="title"/>
          </p:nvPr>
        </p:nvSpPr>
        <p:spPr>
          <a:xfrm>
            <a:off x="683568" y="764704"/>
            <a:ext cx="7756263" cy="1054250"/>
          </a:xfrm>
        </p:spPr>
        <p:txBody>
          <a:bodyPr/>
          <a:lstStyle/>
          <a:p>
            <a:r>
              <a:rPr lang="en-US" b="1" dirty="0">
                <a:solidFill>
                  <a:schemeClr val="bg1"/>
                </a:solidFill>
              </a:rPr>
              <a:t>Results of Obedience and Disobedience</a:t>
            </a:r>
            <a:r>
              <a:rPr lang="en-US" dirty="0"/>
              <a:t/>
            </a:r>
            <a:br>
              <a:rPr lang="en-US" dirty="0"/>
            </a:br>
            <a:endParaRPr lang="es-VE" dirty="0"/>
          </a:p>
        </p:txBody>
      </p:sp>
    </p:spTree>
    <p:extLst>
      <p:ext uri="{BB962C8B-B14F-4D97-AF65-F5344CB8AC3E}">
        <p14:creationId xmlns:p14="http://schemas.microsoft.com/office/powerpoint/2010/main" val="2401026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422623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VE" b="1" dirty="0" smtClean="0">
                <a:solidFill>
                  <a:schemeClr val="bg1"/>
                </a:solidFill>
              </a:rPr>
              <a:t> D &amp; C 75:5-10.</a:t>
            </a:r>
          </a:p>
          <a:p>
            <a:pPr fontAlgn="base"/>
            <a:r>
              <a:rPr lang="es-VE" dirty="0" smtClean="0">
                <a:solidFill>
                  <a:schemeClr val="bg1"/>
                </a:solidFill>
              </a:rPr>
              <a:t> </a:t>
            </a:r>
            <a:r>
              <a:rPr lang="en-US" b="1" dirty="0">
                <a:solidFill>
                  <a:schemeClr val="bg1"/>
                </a:solidFill>
              </a:rPr>
              <a:t>What does the phrase “endure to the end” mean to you?</a:t>
            </a:r>
          </a:p>
          <a:p>
            <a:pPr fontAlgn="base"/>
            <a:r>
              <a:rPr lang="en-US" b="1" dirty="0">
                <a:solidFill>
                  <a:schemeClr val="bg1"/>
                </a:solidFill>
              </a:rPr>
              <a:t>What can we do to stay true to gospel principles even when it is unpopular to do so? How can we help children and youth stay true to gospel principles?</a:t>
            </a:r>
          </a:p>
          <a:p>
            <a:endParaRPr lang="es-VE" b="1" dirty="0">
              <a:solidFill>
                <a:schemeClr val="bg1"/>
              </a:solidFill>
            </a:endParaRPr>
          </a:p>
        </p:txBody>
      </p:sp>
      <p:sp>
        <p:nvSpPr>
          <p:cNvPr id="3" name="2 Título"/>
          <p:cNvSpPr>
            <a:spLocks noGrp="1"/>
          </p:cNvSpPr>
          <p:nvPr>
            <p:ph type="title"/>
          </p:nvPr>
        </p:nvSpPr>
        <p:spPr>
          <a:xfrm>
            <a:off x="683568" y="836712"/>
            <a:ext cx="7756263" cy="1054250"/>
          </a:xfrm>
        </p:spPr>
        <p:txBody>
          <a:bodyPr/>
          <a:lstStyle/>
          <a:p>
            <a:r>
              <a:rPr lang="en-US" b="1" dirty="0">
                <a:solidFill>
                  <a:schemeClr val="bg1"/>
                </a:solidFill>
              </a:rPr>
              <a:t>The Obedient Gain Eternal Life</a:t>
            </a:r>
            <a:r>
              <a:rPr lang="en-US" dirty="0"/>
              <a:t/>
            </a:r>
            <a:br>
              <a:rPr lang="en-US" dirty="0"/>
            </a:br>
            <a:r>
              <a:rPr lang="en-US" dirty="0" smtClean="0"/>
              <a:t> </a:t>
            </a:r>
            <a:endParaRPr lang="es-VE" dirty="0"/>
          </a:p>
        </p:txBody>
      </p:sp>
    </p:spTree>
    <p:extLst>
      <p:ext uri="{BB962C8B-B14F-4D97-AF65-F5344CB8AC3E}">
        <p14:creationId xmlns:p14="http://schemas.microsoft.com/office/powerpoint/2010/main" val="3579344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3792"/>
            <a:ext cx="9144000" cy="6881791"/>
          </a:xfrm>
        </p:spPr>
      </p:pic>
    </p:spTree>
    <p:extLst>
      <p:ext uri="{BB962C8B-B14F-4D97-AF65-F5344CB8AC3E}">
        <p14:creationId xmlns:p14="http://schemas.microsoft.com/office/powerpoint/2010/main" val="1640083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idx="1"/>
          </p:nvPr>
        </p:nvSpPr>
        <p:spPr>
          <a:xfrm>
            <a:off x="699247" y="908721"/>
            <a:ext cx="7745505" cy="5217442"/>
          </a:xfrm>
        </p:spPr>
        <p:txBody>
          <a:bodyPr>
            <a:normAutofit/>
          </a:bodyPr>
          <a:lstStyle/>
          <a:p>
            <a:pPr algn="just" fontAlgn="base"/>
            <a:r>
              <a:rPr lang="en-US" b="1" dirty="0">
                <a:solidFill>
                  <a:schemeClr val="bg1"/>
                </a:solidFill>
              </a:rPr>
              <a:t>When Jesus was on the earth, a lawyer asked Him a question:</a:t>
            </a:r>
          </a:p>
          <a:p>
            <a:pPr algn="just" fontAlgn="base"/>
            <a:r>
              <a:rPr lang="en-US" b="1" dirty="0">
                <a:solidFill>
                  <a:schemeClr val="bg1"/>
                </a:solidFill>
              </a:rPr>
              <a:t>“Master, which is the great commandment in the law?</a:t>
            </a:r>
          </a:p>
          <a:p>
            <a:pPr algn="just" fontAlgn="base"/>
            <a:r>
              <a:rPr lang="en-US" b="1" dirty="0">
                <a:solidFill>
                  <a:schemeClr val="bg1"/>
                </a:solidFill>
              </a:rPr>
              <a:t>“Jesus said unto him, Thou shalt love the Lord thy God with all thy heart, and with all thy soul, and with all thy mind.</a:t>
            </a:r>
          </a:p>
          <a:p>
            <a:pPr algn="just" fontAlgn="base"/>
            <a:r>
              <a:rPr lang="en-US" b="1" dirty="0">
                <a:solidFill>
                  <a:schemeClr val="bg1"/>
                </a:solidFill>
              </a:rPr>
              <a:t>“This is the first and great commandment.</a:t>
            </a:r>
          </a:p>
          <a:p>
            <a:pPr algn="just" fontAlgn="base"/>
            <a:r>
              <a:rPr lang="en-US" b="1" dirty="0">
                <a:solidFill>
                  <a:schemeClr val="bg1"/>
                </a:solidFill>
              </a:rPr>
              <a:t>“And the second is like unto it, Thou shalt love thy </a:t>
            </a:r>
            <a:r>
              <a:rPr lang="en-US" b="1" dirty="0" err="1">
                <a:solidFill>
                  <a:schemeClr val="bg1"/>
                </a:solidFill>
              </a:rPr>
              <a:t>neighbour</a:t>
            </a:r>
            <a:r>
              <a:rPr lang="en-US" b="1" dirty="0">
                <a:solidFill>
                  <a:schemeClr val="bg1"/>
                </a:solidFill>
              </a:rPr>
              <a:t> as thyself.</a:t>
            </a:r>
          </a:p>
          <a:p>
            <a:pPr algn="just" fontAlgn="base"/>
            <a:r>
              <a:rPr lang="en-US" b="1" dirty="0">
                <a:solidFill>
                  <a:schemeClr val="bg1"/>
                </a:solidFill>
              </a:rPr>
              <a:t>“On these two commandments hang all the law and the prophets” (Matthew 22:36–40).</a:t>
            </a:r>
          </a:p>
          <a:p>
            <a:endParaRPr lang="es-VE" dirty="0"/>
          </a:p>
        </p:txBody>
      </p:sp>
    </p:spTree>
    <p:extLst>
      <p:ext uri="{BB962C8B-B14F-4D97-AF65-F5344CB8AC3E}">
        <p14:creationId xmlns:p14="http://schemas.microsoft.com/office/powerpoint/2010/main" val="2810541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248555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260648"/>
            <a:ext cx="7745505" cy="5760640"/>
          </a:xfrm>
        </p:spPr>
        <p:txBody>
          <a:bodyPr>
            <a:normAutofit/>
          </a:bodyPr>
          <a:lstStyle/>
          <a:p>
            <a:pPr algn="just"/>
            <a:endParaRPr lang="en-US" b="1" dirty="0" smtClean="0">
              <a:solidFill>
                <a:schemeClr val="bg1"/>
              </a:solidFill>
            </a:endParaRPr>
          </a:p>
          <a:p>
            <a:pPr marL="0" indent="0" algn="just">
              <a:buNone/>
            </a:pPr>
            <a:endParaRPr lang="en-US" b="1" dirty="0" smtClean="0">
              <a:solidFill>
                <a:schemeClr val="bg1"/>
              </a:solidFill>
            </a:endParaRPr>
          </a:p>
          <a:p>
            <a:pPr algn="just"/>
            <a:r>
              <a:rPr lang="en-US" b="1" dirty="0" smtClean="0">
                <a:solidFill>
                  <a:schemeClr val="bg1"/>
                </a:solidFill>
              </a:rPr>
              <a:t>Each </a:t>
            </a:r>
            <a:r>
              <a:rPr lang="en-US" b="1" dirty="0">
                <a:solidFill>
                  <a:schemeClr val="bg1"/>
                </a:solidFill>
              </a:rPr>
              <a:t>of us should ask ourselves why we obey God’s commandments. Is it because we fear punishment? Is it because we desire the rewards for living a good life? Is it because we love God and Jesus Christ and want to serve Them</a:t>
            </a:r>
            <a:r>
              <a:rPr lang="en-US" b="1" dirty="0" smtClean="0">
                <a:solidFill>
                  <a:schemeClr val="bg1"/>
                </a:solidFill>
              </a:rPr>
              <a:t>?</a:t>
            </a:r>
          </a:p>
          <a:p>
            <a:pPr algn="just"/>
            <a:endParaRPr lang="en-US" b="1" dirty="0">
              <a:solidFill>
                <a:schemeClr val="bg1"/>
              </a:solidFill>
            </a:endParaRPr>
          </a:p>
          <a:p>
            <a:pPr algn="just"/>
            <a:r>
              <a:rPr lang="en-US" b="1" dirty="0">
                <a:solidFill>
                  <a:schemeClr val="bg1"/>
                </a:solidFill>
              </a:rPr>
              <a:t>It is better to obey the commandments because we fear punishment than not to obey them at all. But we will be much happier if we obey God because we love Him and want to obey Him. When we obey Him freely, He can bless us freely.</a:t>
            </a:r>
            <a:endParaRPr lang="es-VE" b="1" dirty="0">
              <a:solidFill>
                <a:schemeClr val="bg1"/>
              </a:solidFill>
            </a:endParaRPr>
          </a:p>
        </p:txBody>
      </p:sp>
    </p:spTree>
    <p:extLst>
      <p:ext uri="{BB962C8B-B14F-4D97-AF65-F5344CB8AC3E}">
        <p14:creationId xmlns:p14="http://schemas.microsoft.com/office/powerpoint/2010/main" val="3965637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1916832"/>
            <a:ext cx="7745505" cy="3877815"/>
          </a:xfrm>
        </p:spPr>
        <p:txBody>
          <a:bodyPr/>
          <a:lstStyle/>
          <a:p>
            <a:pPr algn="just"/>
            <a:r>
              <a:rPr lang="en-US" b="1" dirty="0">
                <a:solidFill>
                  <a:schemeClr val="bg1"/>
                </a:solidFill>
              </a:rPr>
              <a:t>By keeping God’s commandments, we prepare for eternal life and exaltation. Sometimes we do not know the reason for a particular commandment. However, we show our faith and trust in God when we obey Him without knowing why.</a:t>
            </a:r>
            <a:endParaRPr lang="es-VE" b="1" dirty="0">
              <a:solidFill>
                <a:schemeClr val="bg1"/>
              </a:solidFill>
            </a:endParaRPr>
          </a:p>
        </p:txBody>
      </p:sp>
      <p:sp>
        <p:nvSpPr>
          <p:cNvPr id="3" name="2 Título"/>
          <p:cNvSpPr>
            <a:spLocks noGrp="1"/>
          </p:cNvSpPr>
          <p:nvPr>
            <p:ph type="title"/>
          </p:nvPr>
        </p:nvSpPr>
        <p:spPr>
          <a:xfrm>
            <a:off x="683568" y="836712"/>
            <a:ext cx="7756263" cy="1054250"/>
          </a:xfrm>
        </p:spPr>
        <p:txBody>
          <a:bodyPr/>
          <a:lstStyle/>
          <a:p>
            <a:r>
              <a:rPr lang="en-US" b="1" dirty="0">
                <a:solidFill>
                  <a:schemeClr val="bg1"/>
                </a:solidFill>
              </a:rPr>
              <a:t>We Can Obey without Understanding Why</a:t>
            </a:r>
            <a:r>
              <a:rPr lang="en-US" dirty="0"/>
              <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3834706"/>
            <a:ext cx="7128792" cy="3023294"/>
          </a:xfrm>
          <a:prstGeom prst="rect">
            <a:avLst/>
          </a:prstGeom>
        </p:spPr>
      </p:pic>
    </p:spTree>
    <p:extLst>
      <p:ext uri="{BB962C8B-B14F-4D97-AF65-F5344CB8AC3E}">
        <p14:creationId xmlns:p14="http://schemas.microsoft.com/office/powerpoint/2010/main" val="1778030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548680"/>
            <a:ext cx="7745505" cy="3877815"/>
          </a:xfrm>
        </p:spPr>
        <p:txBody>
          <a:bodyPr/>
          <a:lstStyle/>
          <a:p>
            <a:pPr algn="just"/>
            <a:r>
              <a:rPr lang="en-US" b="1" dirty="0">
                <a:solidFill>
                  <a:schemeClr val="bg1"/>
                </a:solidFill>
              </a:rPr>
              <a:t>Adam and Eve were commanded to offer sacrifices to God. One day an angel appeared to Adam and asked why he offered sacrifices. Adam replied that he did not know the reason. He did it because the Lord commanded him. </a:t>
            </a:r>
            <a:endParaRPr lang="es-VE" b="1"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2181056"/>
            <a:ext cx="3111500" cy="4660900"/>
          </a:xfrm>
          <a:prstGeom prst="rect">
            <a:avLst/>
          </a:prstGeom>
        </p:spPr>
      </p:pic>
      <p:sp>
        <p:nvSpPr>
          <p:cNvPr id="5" name="4 CuadroTexto"/>
          <p:cNvSpPr txBox="1"/>
          <p:nvPr/>
        </p:nvSpPr>
        <p:spPr>
          <a:xfrm>
            <a:off x="251520" y="2996952"/>
            <a:ext cx="4680520" cy="3046988"/>
          </a:xfrm>
          <a:prstGeom prst="rect">
            <a:avLst/>
          </a:prstGeom>
          <a:noFill/>
        </p:spPr>
        <p:txBody>
          <a:bodyPr wrap="square" rtlCol="0">
            <a:spAutoFit/>
          </a:bodyPr>
          <a:lstStyle/>
          <a:p>
            <a:pPr algn="just"/>
            <a:r>
              <a:rPr lang="en-US" sz="2400" b="1" dirty="0">
                <a:solidFill>
                  <a:schemeClr val="bg1"/>
                </a:solidFill>
              </a:rPr>
              <a:t>The angel then taught Adam the gospel and told him of the Savior who was to come. The Holy Ghost fell upon Adam, and Adam prophesied concerning the inhabitants of the earth down to the last generation.</a:t>
            </a:r>
            <a:r>
              <a:rPr lang="en-US" b="1" dirty="0">
                <a:solidFill>
                  <a:schemeClr val="bg1"/>
                </a:solidFill>
              </a:rPr>
              <a:t> </a:t>
            </a:r>
            <a:endParaRPr lang="es-VE" b="1" dirty="0">
              <a:solidFill>
                <a:schemeClr val="bg1"/>
              </a:solidFill>
            </a:endParaRPr>
          </a:p>
        </p:txBody>
      </p:sp>
    </p:spTree>
    <p:extLst>
      <p:ext uri="{BB962C8B-B14F-4D97-AF65-F5344CB8AC3E}">
        <p14:creationId xmlns:p14="http://schemas.microsoft.com/office/powerpoint/2010/main" val="312816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1628800"/>
            <a:ext cx="3678336" cy="4291393"/>
          </a:xfrm>
        </p:spPr>
      </p:pic>
      <p:sp>
        <p:nvSpPr>
          <p:cNvPr id="3" name="2 Título"/>
          <p:cNvSpPr>
            <a:spLocks noGrp="1"/>
          </p:cNvSpPr>
          <p:nvPr>
            <p:ph type="title"/>
          </p:nvPr>
        </p:nvSpPr>
        <p:spPr>
          <a:xfrm>
            <a:off x="683568" y="620688"/>
            <a:ext cx="7756263" cy="1054250"/>
          </a:xfrm>
        </p:spPr>
        <p:txBody>
          <a:bodyPr/>
          <a:lstStyle/>
          <a:p>
            <a:r>
              <a:rPr lang="en-US" b="1" dirty="0">
                <a:solidFill>
                  <a:schemeClr val="bg1"/>
                </a:solidFill>
              </a:rPr>
              <a:t>God Will Prepare a Way</a:t>
            </a:r>
            <a:br>
              <a:rPr lang="en-US" b="1" dirty="0">
                <a:solidFill>
                  <a:schemeClr val="bg1"/>
                </a:solidFill>
              </a:rPr>
            </a:br>
            <a:endParaRPr lang="es-VE" b="1" dirty="0">
              <a:solidFill>
                <a:schemeClr val="bg1"/>
              </a:solidFill>
            </a:endParaRPr>
          </a:p>
        </p:txBody>
      </p:sp>
      <p:sp>
        <p:nvSpPr>
          <p:cNvPr id="5" name="4 CuadroTexto"/>
          <p:cNvSpPr txBox="1"/>
          <p:nvPr/>
        </p:nvSpPr>
        <p:spPr>
          <a:xfrm>
            <a:off x="1259632" y="5930853"/>
            <a:ext cx="7056784" cy="677108"/>
          </a:xfrm>
          <a:prstGeom prst="rect">
            <a:avLst/>
          </a:prstGeom>
          <a:noFill/>
        </p:spPr>
        <p:txBody>
          <a:bodyPr wrap="square" rtlCol="0">
            <a:spAutoFit/>
          </a:bodyPr>
          <a:lstStyle/>
          <a:p>
            <a:pPr algn="just"/>
            <a:r>
              <a:rPr lang="en-US" sz="2000" b="1" dirty="0">
                <a:solidFill>
                  <a:schemeClr val="bg1"/>
                </a:solidFill>
              </a:rPr>
              <a:t>When has the Lord prepared a way for you to obey Him?</a:t>
            </a:r>
          </a:p>
          <a:p>
            <a:endParaRPr lang="es-VE" dirty="0"/>
          </a:p>
        </p:txBody>
      </p:sp>
    </p:spTree>
    <p:extLst>
      <p:ext uri="{BB962C8B-B14F-4D97-AF65-F5344CB8AC3E}">
        <p14:creationId xmlns:p14="http://schemas.microsoft.com/office/powerpoint/2010/main" val="4144296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b="1" dirty="0">
                <a:solidFill>
                  <a:schemeClr val="bg1"/>
                </a:solidFill>
              </a:rPr>
              <a:t>Sometimes we may think a commandment is not very important</a:t>
            </a:r>
            <a:r>
              <a:rPr lang="en-US" dirty="0"/>
              <a:t>. </a:t>
            </a:r>
            <a:endParaRPr lang="es-VE" dirty="0"/>
          </a:p>
        </p:txBody>
      </p:sp>
      <p:sp>
        <p:nvSpPr>
          <p:cNvPr id="3" name="2 Título"/>
          <p:cNvSpPr>
            <a:spLocks noGrp="1"/>
          </p:cNvSpPr>
          <p:nvPr>
            <p:ph type="title"/>
          </p:nvPr>
        </p:nvSpPr>
        <p:spPr>
          <a:xfrm>
            <a:off x="755576" y="1052736"/>
            <a:ext cx="7756263" cy="1054250"/>
          </a:xfrm>
        </p:spPr>
        <p:txBody>
          <a:bodyPr/>
          <a:lstStyle/>
          <a:p>
            <a:r>
              <a:rPr lang="en-US" dirty="0">
                <a:solidFill>
                  <a:schemeClr val="bg1"/>
                </a:solidFill>
              </a:rPr>
              <a:t>No Commandment Is Too Small or Too Great to Obey</a:t>
            </a:r>
            <a:r>
              <a:rPr lang="en-US" dirty="0"/>
              <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068960"/>
            <a:ext cx="5688632" cy="3365243"/>
          </a:xfrm>
          <a:prstGeom prst="rect">
            <a:avLst/>
          </a:prstGeom>
        </p:spPr>
      </p:pic>
      <p:sp>
        <p:nvSpPr>
          <p:cNvPr id="5" name="4 CuadroTexto"/>
          <p:cNvSpPr txBox="1"/>
          <p:nvPr/>
        </p:nvSpPr>
        <p:spPr>
          <a:xfrm>
            <a:off x="6228184" y="3501008"/>
            <a:ext cx="3024336" cy="923330"/>
          </a:xfrm>
          <a:prstGeom prst="rect">
            <a:avLst/>
          </a:prstGeom>
          <a:noFill/>
        </p:spPr>
        <p:txBody>
          <a:bodyPr wrap="square" rtlCol="0">
            <a:spAutoFit/>
          </a:bodyPr>
          <a:lstStyle/>
          <a:p>
            <a:r>
              <a:rPr lang="en-US" b="1" dirty="0">
                <a:solidFill>
                  <a:schemeClr val="bg1"/>
                </a:solidFill>
              </a:rPr>
              <a:t>2 Kings </a:t>
            </a:r>
            <a:r>
              <a:rPr lang="en-US" b="1" dirty="0" smtClean="0">
                <a:solidFill>
                  <a:schemeClr val="bg1"/>
                </a:solidFill>
              </a:rPr>
              <a:t>5:1-14 </a:t>
            </a:r>
            <a:r>
              <a:rPr lang="en-US" b="1" dirty="0" err="1">
                <a:solidFill>
                  <a:schemeClr val="bg1"/>
                </a:solidFill>
              </a:rPr>
              <a:t>Naaman</a:t>
            </a:r>
            <a:r>
              <a:rPr lang="en-US" b="1" dirty="0">
                <a:solidFill>
                  <a:schemeClr val="bg1"/>
                </a:solidFill>
              </a:rPr>
              <a:t> is healed by following the prophets counsel.</a:t>
            </a:r>
            <a:endParaRPr lang="es-VE" b="1" dirty="0">
              <a:solidFill>
                <a:schemeClr val="bg1"/>
              </a:solidFill>
            </a:endParaRPr>
          </a:p>
        </p:txBody>
      </p:sp>
    </p:spTree>
    <p:extLst>
      <p:ext uri="{BB962C8B-B14F-4D97-AF65-F5344CB8AC3E}">
        <p14:creationId xmlns:p14="http://schemas.microsoft.com/office/powerpoint/2010/main" val="1848312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88640"/>
            <a:ext cx="7745505" cy="3877815"/>
          </a:xfrm>
        </p:spPr>
        <p:txBody>
          <a:bodyPr/>
          <a:lstStyle/>
          <a:p>
            <a:pPr algn="just"/>
            <a:r>
              <a:rPr lang="en-US" b="1" dirty="0">
                <a:solidFill>
                  <a:schemeClr val="bg1"/>
                </a:solidFill>
              </a:rPr>
              <a:t>It was a “hard thing” when the Lord commanded Abraham to offer his beloved son Isaac as a sacrifice (see Genesis 22:1–13; see also chapter 26 in this book). Abraham had waited many years for the birth of Isaac, the son God had promised him. How could he lose his son in such a way? This commandment must have been exceedingly difficult for Abraham. Yet he chose to obey God.</a:t>
            </a:r>
            <a:endParaRPr lang="es-VE" b="1"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3212976"/>
            <a:ext cx="2508101" cy="3348444"/>
          </a:xfrm>
          <a:prstGeom prst="rect">
            <a:avLst/>
          </a:prstGeom>
        </p:spPr>
      </p:pic>
    </p:spTree>
    <p:extLst>
      <p:ext uri="{BB962C8B-B14F-4D97-AF65-F5344CB8AC3E}">
        <p14:creationId xmlns:p14="http://schemas.microsoft.com/office/powerpoint/2010/main" val="12059822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Personalizado 9">
      <a:dk1>
        <a:sysClr val="windowText" lastClr="000000"/>
      </a:dk1>
      <a:lt1>
        <a:sysClr val="window" lastClr="FFFFFF"/>
      </a:lt1>
      <a:dk2>
        <a:srgbClr val="895D1D"/>
      </a:dk2>
      <a:lt2>
        <a:srgbClr val="895D1D"/>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68</TotalTime>
  <Words>363</Words>
  <Application>Microsoft Office PowerPoint</Application>
  <PresentationFormat>Presentación en pantalla (4:3)</PresentationFormat>
  <Paragraphs>33</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Cartoné</vt:lpstr>
      <vt:lpstr>Chapter 35: Obedience </vt:lpstr>
      <vt:lpstr>Presentación de PowerPoint</vt:lpstr>
      <vt:lpstr>Presentación de PowerPoint</vt:lpstr>
      <vt:lpstr>Presentación de PowerPoint</vt:lpstr>
      <vt:lpstr>We Can Obey without Understanding Why </vt:lpstr>
      <vt:lpstr>Presentación de PowerPoint</vt:lpstr>
      <vt:lpstr>God Will Prepare a Way </vt:lpstr>
      <vt:lpstr>No Commandment Is Too Small or Too Great to Obey </vt:lpstr>
      <vt:lpstr>Presentación de PowerPoint</vt:lpstr>
      <vt:lpstr>Jesus Christ Obeyed His Father </vt:lpstr>
      <vt:lpstr>Results of Obedience and Disobedience </vt:lpstr>
      <vt:lpstr>Presentación de PowerPoint</vt:lpstr>
      <vt:lpstr>The Obedient Gain Eternal Life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35: Obedience</dc:title>
  <dc:creator>usuario</dc:creator>
  <cp:lastModifiedBy>Bradshaw Law Group</cp:lastModifiedBy>
  <cp:revision>5</cp:revision>
  <dcterms:created xsi:type="dcterms:W3CDTF">2016-05-09T00:47:38Z</dcterms:created>
  <dcterms:modified xsi:type="dcterms:W3CDTF">2016-05-17T00:07:06Z</dcterms:modified>
</cp:coreProperties>
</file>