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2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5" name="Date Placeholder 14"/>
          <p:cNvSpPr>
            <a:spLocks noGrp="1"/>
          </p:cNvSpPr>
          <p:nvPr>
            <p:ph type="dt" sz="half" idx="10"/>
          </p:nvPr>
        </p:nvSpPr>
        <p:spPr/>
        <p:txBody>
          <a:bodyPr/>
          <a:lstStyle/>
          <a:p>
            <a:fld id="{A6745D5F-B418-496B-9F3A-28A173901AE1}" type="datetimeFigureOut">
              <a:rPr lang="es-VE" smtClean="0"/>
              <a:t>06/05/2016</a:t>
            </a:fld>
            <a:endParaRPr lang="es-VE"/>
          </a:p>
        </p:txBody>
      </p:sp>
      <p:sp>
        <p:nvSpPr>
          <p:cNvPr id="16" name="Slide Number Placeholder 15"/>
          <p:cNvSpPr>
            <a:spLocks noGrp="1"/>
          </p:cNvSpPr>
          <p:nvPr>
            <p:ph type="sldNum" sz="quarter" idx="11"/>
          </p:nvPr>
        </p:nvSpPr>
        <p:spPr/>
        <p:txBody>
          <a:bodyPr/>
          <a:lstStyle/>
          <a:p>
            <a:fld id="{E3945B76-C66E-42AD-943D-585487B33007}" type="slidenum">
              <a:rPr lang="es-VE" smtClean="0"/>
              <a:t>‹Nº›</a:t>
            </a:fld>
            <a:endParaRPr lang="es-VE"/>
          </a:p>
        </p:txBody>
      </p:sp>
      <p:sp>
        <p:nvSpPr>
          <p:cNvPr id="17" name="Footer Placeholder 16"/>
          <p:cNvSpPr>
            <a:spLocks noGrp="1"/>
          </p:cNvSpPr>
          <p:nvPr>
            <p:ph type="ftr" sz="quarter" idx="12"/>
          </p:nvPr>
        </p:nvSpPr>
        <p:spPr/>
        <p:txBody>
          <a:bodyPr/>
          <a:lstStyle/>
          <a:p>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6745D5F-B418-496B-9F3A-28A173901AE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3945B76-C66E-42AD-943D-585487B33007}"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6745D5F-B418-496B-9F3A-28A173901AE1}" type="datetimeFigureOut">
              <a:rPr lang="es-VE" smtClean="0"/>
              <a:t>06/05/2016</a:t>
            </a:fld>
            <a:endParaRPr lang="es-VE"/>
          </a:p>
        </p:txBody>
      </p:sp>
      <p:sp>
        <p:nvSpPr>
          <p:cNvPr id="5" name="Footer Placeholder 4"/>
          <p:cNvSpPr>
            <a:spLocks noGrp="1"/>
          </p:cNvSpPr>
          <p:nvPr>
            <p:ph type="ftr" sz="quarter" idx="11"/>
          </p:nvPr>
        </p:nvSpPr>
        <p:spPr/>
        <p:txBody>
          <a:bodyPr/>
          <a:lstStyle/>
          <a:p>
            <a:endParaRPr lang="es-VE"/>
          </a:p>
        </p:txBody>
      </p:sp>
      <p:sp>
        <p:nvSpPr>
          <p:cNvPr id="6" name="Slide Number Placeholder 5"/>
          <p:cNvSpPr>
            <a:spLocks noGrp="1"/>
          </p:cNvSpPr>
          <p:nvPr>
            <p:ph type="sldNum" sz="quarter" idx="12"/>
          </p:nvPr>
        </p:nvSpPr>
        <p:spPr/>
        <p:txBody>
          <a:bodyPr/>
          <a:lstStyle/>
          <a:p>
            <a:fld id="{E3945B76-C66E-42AD-943D-585487B33007}"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Title 12"/>
          <p:cNvSpPr>
            <a:spLocks noGrp="1"/>
          </p:cNvSpPr>
          <p:nvPr>
            <p:ph type="title"/>
          </p:nvPr>
        </p:nvSpPr>
        <p:spPr/>
        <p:txBody>
          <a:bodyPr/>
          <a:lstStyle/>
          <a:p>
            <a:r>
              <a:rPr lang="es-ES" smtClean="0"/>
              <a:t>Haga clic para modificar el estilo de título del patrón</a:t>
            </a:r>
            <a:endParaRPr lang="en-US"/>
          </a:p>
        </p:txBody>
      </p:sp>
      <p:sp>
        <p:nvSpPr>
          <p:cNvPr id="14" name="Date Placeholder 13"/>
          <p:cNvSpPr>
            <a:spLocks noGrp="1"/>
          </p:cNvSpPr>
          <p:nvPr>
            <p:ph type="dt" sz="half" idx="10"/>
          </p:nvPr>
        </p:nvSpPr>
        <p:spPr/>
        <p:txBody>
          <a:bodyPr/>
          <a:lstStyle/>
          <a:p>
            <a:fld id="{A6745D5F-B418-496B-9F3A-28A173901AE1}" type="datetimeFigureOut">
              <a:rPr lang="es-VE" smtClean="0"/>
              <a:t>06/05/2016</a:t>
            </a:fld>
            <a:endParaRPr lang="es-VE"/>
          </a:p>
        </p:txBody>
      </p:sp>
      <p:sp>
        <p:nvSpPr>
          <p:cNvPr id="15" name="Slide Number Placeholder 14"/>
          <p:cNvSpPr>
            <a:spLocks noGrp="1"/>
          </p:cNvSpPr>
          <p:nvPr>
            <p:ph type="sldNum" sz="quarter" idx="11"/>
          </p:nvPr>
        </p:nvSpPr>
        <p:spPr/>
        <p:txBody>
          <a:bodyPr/>
          <a:lstStyle/>
          <a:p>
            <a:fld id="{E3945B76-C66E-42AD-943D-585487B33007}" type="slidenum">
              <a:rPr lang="es-VE" smtClean="0"/>
              <a:t>‹Nº›</a:t>
            </a:fld>
            <a:endParaRPr lang="es-VE"/>
          </a:p>
        </p:txBody>
      </p:sp>
      <p:sp>
        <p:nvSpPr>
          <p:cNvPr id="16" name="Footer Placeholder 15"/>
          <p:cNvSpPr>
            <a:spLocks noGrp="1"/>
          </p:cNvSpPr>
          <p:nvPr>
            <p:ph type="ftr" sz="quarter" idx="12"/>
          </p:nvPr>
        </p:nvSpPr>
        <p:spPr/>
        <p:txBody>
          <a:bodyPr/>
          <a:lstStyle/>
          <a:p>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2" name="Date Placeholder 11"/>
          <p:cNvSpPr>
            <a:spLocks noGrp="1"/>
          </p:cNvSpPr>
          <p:nvPr>
            <p:ph type="dt" sz="half" idx="10"/>
          </p:nvPr>
        </p:nvSpPr>
        <p:spPr/>
        <p:txBody>
          <a:bodyPr/>
          <a:lstStyle/>
          <a:p>
            <a:fld id="{A6745D5F-B418-496B-9F3A-28A173901AE1}" type="datetimeFigureOut">
              <a:rPr lang="es-VE" smtClean="0"/>
              <a:t>06/05/2016</a:t>
            </a:fld>
            <a:endParaRPr lang="es-VE"/>
          </a:p>
        </p:txBody>
      </p:sp>
      <p:sp>
        <p:nvSpPr>
          <p:cNvPr id="13" name="Slide Number Placeholder 12"/>
          <p:cNvSpPr>
            <a:spLocks noGrp="1"/>
          </p:cNvSpPr>
          <p:nvPr>
            <p:ph type="sldNum" sz="quarter" idx="11"/>
          </p:nvPr>
        </p:nvSpPr>
        <p:spPr/>
        <p:txBody>
          <a:bodyPr/>
          <a:lstStyle/>
          <a:p>
            <a:fld id="{E3945B76-C66E-42AD-943D-585487B33007}" type="slidenum">
              <a:rPr lang="es-VE" smtClean="0"/>
              <a:t>‹Nº›</a:t>
            </a:fld>
            <a:endParaRPr lang="es-VE"/>
          </a:p>
        </p:txBody>
      </p:sp>
      <p:sp>
        <p:nvSpPr>
          <p:cNvPr id="14" name="Footer Placeholder 13"/>
          <p:cNvSpPr>
            <a:spLocks noGrp="1"/>
          </p:cNvSpPr>
          <p:nvPr>
            <p:ph type="ftr" sz="quarter" idx="12"/>
          </p:nvPr>
        </p:nvSpPr>
        <p:spPr/>
        <p:txBody>
          <a:bodyPr/>
          <a:lstStyle/>
          <a:p>
            <a:endParaRPr lang="es-VE"/>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6745D5F-B418-496B-9F3A-28A173901AE1}" type="datetimeFigureOut">
              <a:rPr lang="es-VE" smtClean="0"/>
              <a:t>06/05/2016</a:t>
            </a:fld>
            <a:endParaRPr lang="es-VE"/>
          </a:p>
        </p:txBody>
      </p:sp>
      <p:sp>
        <p:nvSpPr>
          <p:cNvPr id="9" name="Slide Number Placeholder 8"/>
          <p:cNvSpPr>
            <a:spLocks noGrp="1"/>
          </p:cNvSpPr>
          <p:nvPr>
            <p:ph type="sldNum" sz="quarter" idx="11"/>
          </p:nvPr>
        </p:nvSpPr>
        <p:spPr/>
        <p:txBody>
          <a:bodyPr/>
          <a:lstStyle/>
          <a:p>
            <a:fld id="{E3945B76-C66E-42AD-943D-585487B33007}" type="slidenum">
              <a:rPr lang="es-VE" smtClean="0"/>
              <a:t>‹Nº›</a:t>
            </a:fld>
            <a:endParaRPr lang="es-VE"/>
          </a:p>
        </p:txBody>
      </p:sp>
      <p:sp>
        <p:nvSpPr>
          <p:cNvPr id="10" name="Footer Placeholder 9"/>
          <p:cNvSpPr>
            <a:spLocks noGrp="1"/>
          </p:cNvSpPr>
          <p:nvPr>
            <p:ph type="ftr" sz="quarter" idx="12"/>
          </p:nvPr>
        </p:nvSpPr>
        <p:spPr/>
        <p:txBody>
          <a:bodyPr/>
          <a:lstStyle/>
          <a:p>
            <a:endParaRPr lang="es-VE"/>
          </a:p>
        </p:txBody>
      </p:sp>
      <p:sp>
        <p:nvSpPr>
          <p:cNvPr id="11" name="Title 10"/>
          <p:cNvSpPr>
            <a:spLocks noGrp="1"/>
          </p:cNvSpPr>
          <p:nvPr>
            <p:ph type="title"/>
          </p:nvPr>
        </p:nvSpPr>
        <p:spPr/>
        <p:txBody>
          <a:bodyPr/>
          <a:lstStyle/>
          <a:p>
            <a:r>
              <a:rPr lang="es-ES" smtClean="0"/>
              <a:t>Haga clic para modificar el estilo de título del patrón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s-ES" smtClean="0"/>
              <a:t>Haga clic para modificar el estilo de título del patrón</a:t>
            </a:r>
            <a:endParaRPr lang="en-US" dirty="0"/>
          </a:p>
        </p:txBody>
      </p:sp>
      <p:sp>
        <p:nvSpPr>
          <p:cNvPr id="14" name="Date Placeholder 13"/>
          <p:cNvSpPr>
            <a:spLocks noGrp="1"/>
          </p:cNvSpPr>
          <p:nvPr>
            <p:ph type="dt" sz="half" idx="10"/>
          </p:nvPr>
        </p:nvSpPr>
        <p:spPr/>
        <p:txBody>
          <a:bodyPr/>
          <a:lstStyle/>
          <a:p>
            <a:fld id="{A6745D5F-B418-496B-9F3A-28A173901AE1}" type="datetimeFigureOut">
              <a:rPr lang="es-VE" smtClean="0"/>
              <a:t>06/05/2016</a:t>
            </a:fld>
            <a:endParaRPr lang="es-VE"/>
          </a:p>
        </p:txBody>
      </p:sp>
      <p:sp>
        <p:nvSpPr>
          <p:cNvPr id="15" name="Slide Number Placeholder 14"/>
          <p:cNvSpPr>
            <a:spLocks noGrp="1"/>
          </p:cNvSpPr>
          <p:nvPr>
            <p:ph type="sldNum" sz="quarter" idx="11"/>
          </p:nvPr>
        </p:nvSpPr>
        <p:spPr/>
        <p:txBody>
          <a:bodyPr/>
          <a:lstStyle/>
          <a:p>
            <a:fld id="{E3945B76-C66E-42AD-943D-585487B33007}" type="slidenum">
              <a:rPr lang="es-VE" smtClean="0"/>
              <a:t>‹Nº›</a:t>
            </a:fld>
            <a:endParaRPr lang="es-VE"/>
          </a:p>
        </p:txBody>
      </p:sp>
      <p:sp>
        <p:nvSpPr>
          <p:cNvPr id="16" name="Footer Placeholder 15"/>
          <p:cNvSpPr>
            <a:spLocks noGrp="1"/>
          </p:cNvSpPr>
          <p:nvPr>
            <p:ph type="ftr" sz="quarter" idx="12"/>
          </p:nvPr>
        </p:nvSpPr>
        <p:spPr/>
        <p:txBody>
          <a:bodyPr/>
          <a:lstStyle/>
          <a:p>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a:p>
        </p:txBody>
      </p:sp>
      <p:sp>
        <p:nvSpPr>
          <p:cNvPr id="7" name="Date Placeholder 6"/>
          <p:cNvSpPr>
            <a:spLocks noGrp="1"/>
          </p:cNvSpPr>
          <p:nvPr>
            <p:ph type="dt" sz="half" idx="10"/>
          </p:nvPr>
        </p:nvSpPr>
        <p:spPr/>
        <p:txBody>
          <a:bodyPr/>
          <a:lstStyle/>
          <a:p>
            <a:fld id="{A6745D5F-B418-496B-9F3A-28A173901AE1}" type="datetimeFigureOut">
              <a:rPr lang="es-VE" smtClean="0"/>
              <a:t>06/05/2016</a:t>
            </a:fld>
            <a:endParaRPr lang="es-VE"/>
          </a:p>
        </p:txBody>
      </p:sp>
      <p:sp>
        <p:nvSpPr>
          <p:cNvPr id="8" name="Slide Number Placeholder 7"/>
          <p:cNvSpPr>
            <a:spLocks noGrp="1"/>
          </p:cNvSpPr>
          <p:nvPr>
            <p:ph type="sldNum" sz="quarter" idx="11"/>
          </p:nvPr>
        </p:nvSpPr>
        <p:spPr/>
        <p:txBody>
          <a:bodyPr/>
          <a:lstStyle/>
          <a:p>
            <a:fld id="{E3945B76-C66E-42AD-943D-585487B33007}" type="slidenum">
              <a:rPr lang="es-VE" smtClean="0"/>
              <a:t>‹Nº›</a:t>
            </a:fld>
            <a:endParaRPr lang="es-VE"/>
          </a:p>
        </p:txBody>
      </p:sp>
      <p:sp>
        <p:nvSpPr>
          <p:cNvPr id="9" name="Footer Placeholder 8"/>
          <p:cNvSpPr>
            <a:spLocks noGrp="1"/>
          </p:cNvSpPr>
          <p:nvPr>
            <p:ph type="ftr" sz="quarter" idx="12"/>
          </p:nvPr>
        </p:nvSpPr>
        <p:spPr/>
        <p:txBody>
          <a:bodyPr/>
          <a:lstStyle/>
          <a:p>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6745D5F-B418-496B-9F3A-28A173901AE1}" type="datetimeFigureOut">
              <a:rPr lang="es-VE" smtClean="0"/>
              <a:t>06/05/2016</a:t>
            </a:fld>
            <a:endParaRPr lang="es-VE"/>
          </a:p>
        </p:txBody>
      </p:sp>
      <p:sp>
        <p:nvSpPr>
          <p:cNvPr id="6" name="Slide Number Placeholder 5"/>
          <p:cNvSpPr>
            <a:spLocks noGrp="1"/>
          </p:cNvSpPr>
          <p:nvPr>
            <p:ph type="sldNum" sz="quarter" idx="11"/>
          </p:nvPr>
        </p:nvSpPr>
        <p:spPr/>
        <p:txBody>
          <a:bodyPr/>
          <a:lstStyle/>
          <a:p>
            <a:fld id="{E3945B76-C66E-42AD-943D-585487B33007}" type="slidenum">
              <a:rPr lang="es-VE" smtClean="0"/>
              <a:t>‹Nº›</a:t>
            </a:fld>
            <a:endParaRPr lang="es-VE"/>
          </a:p>
        </p:txBody>
      </p:sp>
      <p:sp>
        <p:nvSpPr>
          <p:cNvPr id="7" name="Footer Placeholder 6"/>
          <p:cNvSpPr>
            <a:spLocks noGrp="1"/>
          </p:cNvSpPr>
          <p:nvPr>
            <p:ph type="ftr" sz="quarter" idx="12"/>
          </p:nvPr>
        </p:nvSpPr>
        <p:spPr/>
        <p:txBody>
          <a:bodyPr/>
          <a:lstStyle/>
          <a:p>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A6745D5F-B418-496B-9F3A-28A173901AE1}" type="datetimeFigureOut">
              <a:rPr lang="es-VE" smtClean="0"/>
              <a:t>06/05/2016</a:t>
            </a:fld>
            <a:endParaRPr lang="es-VE"/>
          </a:p>
        </p:txBody>
      </p:sp>
      <p:sp>
        <p:nvSpPr>
          <p:cNvPr id="16" name="Slide Number Placeholder 15"/>
          <p:cNvSpPr>
            <a:spLocks noGrp="1"/>
          </p:cNvSpPr>
          <p:nvPr>
            <p:ph type="sldNum" sz="quarter" idx="11"/>
          </p:nvPr>
        </p:nvSpPr>
        <p:spPr/>
        <p:txBody>
          <a:bodyPr/>
          <a:lstStyle/>
          <a:p>
            <a:fld id="{E3945B76-C66E-42AD-943D-585487B33007}" type="slidenum">
              <a:rPr lang="es-VE" smtClean="0"/>
              <a:t>‹Nº›</a:t>
            </a:fld>
            <a:endParaRPr lang="es-VE"/>
          </a:p>
        </p:txBody>
      </p:sp>
      <p:sp>
        <p:nvSpPr>
          <p:cNvPr id="17" name="Footer Placeholder 16"/>
          <p:cNvSpPr>
            <a:spLocks noGrp="1"/>
          </p:cNvSpPr>
          <p:nvPr>
            <p:ph type="ftr" sz="quarter" idx="12"/>
          </p:nvPr>
        </p:nvSpPr>
        <p:spPr/>
        <p:txBody>
          <a:bodyPr/>
          <a:lstStyle/>
          <a:p>
            <a:endParaRPr lang="es-VE"/>
          </a:p>
        </p:txBody>
      </p:sp>
      <p:sp>
        <p:nvSpPr>
          <p:cNvPr id="18" name="Title 17"/>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sp>
        <p:nvSpPr>
          <p:cNvPr id="13" name="Date Placeholder 12"/>
          <p:cNvSpPr>
            <a:spLocks noGrp="1"/>
          </p:cNvSpPr>
          <p:nvPr>
            <p:ph type="dt" sz="half" idx="10"/>
          </p:nvPr>
        </p:nvSpPr>
        <p:spPr/>
        <p:txBody>
          <a:bodyPr/>
          <a:lstStyle/>
          <a:p>
            <a:fld id="{A6745D5F-B418-496B-9F3A-28A173901AE1}" type="datetimeFigureOut">
              <a:rPr lang="es-VE" smtClean="0"/>
              <a:t>06/05/2016</a:t>
            </a:fld>
            <a:endParaRPr lang="es-VE"/>
          </a:p>
        </p:txBody>
      </p:sp>
      <p:sp>
        <p:nvSpPr>
          <p:cNvPr id="14" name="Slide Number Placeholder 13"/>
          <p:cNvSpPr>
            <a:spLocks noGrp="1"/>
          </p:cNvSpPr>
          <p:nvPr>
            <p:ph type="sldNum" sz="quarter" idx="11"/>
          </p:nvPr>
        </p:nvSpPr>
        <p:spPr/>
        <p:txBody>
          <a:bodyPr/>
          <a:lstStyle/>
          <a:p>
            <a:fld id="{E3945B76-C66E-42AD-943D-585487B33007}" type="slidenum">
              <a:rPr lang="es-VE" smtClean="0"/>
              <a:t>‹Nº›</a:t>
            </a:fld>
            <a:endParaRPr lang="es-VE"/>
          </a:p>
        </p:txBody>
      </p:sp>
      <p:sp>
        <p:nvSpPr>
          <p:cNvPr id="15" name="Footer Placeholder 14"/>
          <p:cNvSpPr>
            <a:spLocks noGrp="1"/>
          </p:cNvSpPr>
          <p:nvPr>
            <p:ph type="ftr" sz="quarter" idx="12"/>
          </p:nvPr>
        </p:nvSpPr>
        <p:spPr/>
        <p:txBody>
          <a:bodyPr/>
          <a:lstStyle/>
          <a:p>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6745D5F-B418-496B-9F3A-28A173901AE1}" type="datetimeFigureOut">
              <a:rPr lang="es-VE" smtClean="0"/>
              <a:t>06/05/2016</a:t>
            </a:fld>
            <a:endParaRPr lang="es-VE"/>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s-VE"/>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E3945B76-C66E-42AD-943D-585487B33007}" type="slidenum">
              <a:rPr lang="es-VE" smtClean="0"/>
              <a:t>‹Nº›</a:t>
            </a:fld>
            <a:endParaRPr lang="es-V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43608" y="1219200"/>
            <a:ext cx="7277432" cy="2152650"/>
          </a:xfrm>
        </p:spPr>
        <p:txBody>
          <a:bodyPr/>
          <a:lstStyle/>
          <a:p>
            <a:r>
              <a:rPr lang="es-VE" dirty="0" err="1">
                <a:effectLst/>
              </a:rPr>
              <a:t>Chapter</a:t>
            </a:r>
            <a:r>
              <a:rPr lang="es-VE" dirty="0">
                <a:effectLst/>
              </a:rPr>
              <a:t> 30: </a:t>
            </a:r>
            <a:r>
              <a:rPr lang="es-VE" dirty="0" err="1">
                <a:effectLst/>
              </a:rPr>
              <a:t>Charity</a:t>
            </a:r>
            <a:r>
              <a:rPr lang="es-VE" dirty="0">
                <a:effectLst/>
              </a:rPr>
              <a:t/>
            </a:r>
            <a:br>
              <a:rPr lang="es-VE"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628899"/>
            <a:ext cx="7056784" cy="3752429"/>
          </a:xfrm>
          <a:prstGeom prst="rect">
            <a:avLst/>
          </a:prstGeom>
        </p:spPr>
      </p:pic>
    </p:spTree>
    <p:extLst>
      <p:ext uri="{BB962C8B-B14F-4D97-AF65-F5344CB8AC3E}">
        <p14:creationId xmlns:p14="http://schemas.microsoft.com/office/powerpoint/2010/main" val="419541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419872" y="685801"/>
            <a:ext cx="5112568" cy="3657599"/>
          </a:xfrm>
        </p:spPr>
        <p:txBody>
          <a:bodyPr>
            <a:normAutofit/>
          </a:bodyPr>
          <a:lstStyle/>
          <a:p>
            <a:pPr algn="just"/>
            <a:r>
              <a:rPr lang="en-US" dirty="0">
                <a:effectLst/>
              </a:rPr>
              <a:t>The life of the Savior reflects His pure love for all people. He even gave His life for us. Charity is that pure love which our Savior Jesus Christ has. He has commanded us to love one another as He loves us. The scriptures tell us that charity comes from a pure heart (see 1 Timothy 1:5). We have pure love when, from the heart, we show genuine concern and compassion for all our brothers and sisters.</a:t>
            </a:r>
            <a:endParaRPr lang="es-VE" dirty="0"/>
          </a:p>
        </p:txBody>
      </p:sp>
      <p:sp>
        <p:nvSpPr>
          <p:cNvPr id="3" name="2 Título"/>
          <p:cNvSpPr>
            <a:spLocks noGrp="1"/>
          </p:cNvSpPr>
          <p:nvPr>
            <p:ph type="title"/>
          </p:nvPr>
        </p:nvSpPr>
        <p:spPr>
          <a:xfrm>
            <a:off x="827584" y="5517232"/>
            <a:ext cx="7543800" cy="914400"/>
          </a:xfrm>
        </p:spPr>
        <p:txBody>
          <a:bodyPr/>
          <a:lstStyle/>
          <a:p>
            <a:r>
              <a:rPr lang="es-VE" dirty="0" err="1">
                <a:effectLst/>
              </a:rPr>
              <a:t>What</a:t>
            </a:r>
            <a:r>
              <a:rPr lang="es-VE" dirty="0">
                <a:effectLst/>
              </a:rPr>
              <a:t> </a:t>
            </a:r>
            <a:r>
              <a:rPr lang="es-VE" dirty="0" err="1">
                <a:effectLst/>
              </a:rPr>
              <a:t>Is</a:t>
            </a:r>
            <a:r>
              <a:rPr lang="es-VE" dirty="0">
                <a:effectLst/>
              </a:rPr>
              <a:t> </a:t>
            </a:r>
            <a:r>
              <a:rPr lang="es-VE" dirty="0" err="1">
                <a:effectLst/>
              </a:rPr>
              <a:t>Charity</a:t>
            </a:r>
            <a:r>
              <a:rPr lang="es-VE" dirty="0">
                <a:effectLst/>
              </a:rPr>
              <a:t>?</a:t>
            </a:r>
            <a:br>
              <a:rPr lang="es-VE"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124744"/>
            <a:ext cx="3057528" cy="2885459"/>
          </a:xfrm>
          <a:prstGeom prst="rect">
            <a:avLst/>
          </a:prstGeom>
        </p:spPr>
      </p:pic>
    </p:spTree>
    <p:extLst>
      <p:ext uri="{BB962C8B-B14F-4D97-AF65-F5344CB8AC3E}">
        <p14:creationId xmlns:p14="http://schemas.microsoft.com/office/powerpoint/2010/main" val="207543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798056" y="685801"/>
            <a:ext cx="3662376" cy="3657599"/>
          </a:xfrm>
        </p:spPr>
        <p:txBody>
          <a:bodyPr>
            <a:normAutofit/>
          </a:bodyPr>
          <a:lstStyle/>
          <a:p>
            <a:pPr algn="just"/>
            <a:r>
              <a:rPr lang="en-US" b="1" dirty="0">
                <a:effectLst/>
              </a:rPr>
              <a:t>The prophet Mormon tells us, “Wherefore, cleave unto charity, which is the greatest of all, for all things must fail—but charity is the pure love of Christ, and it </a:t>
            </a:r>
            <a:r>
              <a:rPr lang="en-US" b="1" dirty="0" err="1">
                <a:effectLst/>
              </a:rPr>
              <a:t>endureth</a:t>
            </a:r>
            <a:r>
              <a:rPr lang="en-US" b="1" dirty="0">
                <a:effectLst/>
              </a:rPr>
              <a:t> forever” (</a:t>
            </a:r>
            <a:r>
              <a:rPr lang="en-US" b="1" dirty="0" err="1">
                <a:effectLst/>
              </a:rPr>
              <a:t>Moroni</a:t>
            </a:r>
            <a:r>
              <a:rPr lang="en-US" b="1" dirty="0">
                <a:effectLst/>
              </a:rPr>
              <a:t> 7:46–47; see also1 Corinthians 13; 2 Nephi 26:30; </a:t>
            </a:r>
            <a:r>
              <a:rPr lang="en-US" b="1" dirty="0" err="1">
                <a:effectLst/>
              </a:rPr>
              <a:t>Moroni</a:t>
            </a:r>
            <a:r>
              <a:rPr lang="en-US" b="1" dirty="0">
                <a:effectLst/>
              </a:rPr>
              <a:t> 7:44–45, 48).</a:t>
            </a:r>
            <a:endParaRPr lang="es-VE" b="1" dirty="0"/>
          </a:p>
        </p:txBody>
      </p:sp>
      <p:sp>
        <p:nvSpPr>
          <p:cNvPr id="3" name="2 Título"/>
          <p:cNvSpPr>
            <a:spLocks noGrp="1"/>
          </p:cNvSpPr>
          <p:nvPr>
            <p:ph type="title"/>
          </p:nvPr>
        </p:nvSpPr>
        <p:spPr>
          <a:xfrm>
            <a:off x="5148064" y="6165304"/>
            <a:ext cx="3223320" cy="914400"/>
          </a:xfrm>
        </p:spPr>
        <p:txBody>
          <a:bodyPr/>
          <a:lstStyle/>
          <a:p>
            <a:r>
              <a:rPr lang="en-US" sz="4000" dirty="0">
                <a:effectLst/>
              </a:rPr>
              <a:t>Charity Is the Greatest of All Virtues</a:t>
            </a:r>
            <a:r>
              <a:rPr lang="en-US" dirty="0">
                <a:effectLst/>
              </a:rPr>
              <a:t/>
            </a:r>
            <a:br>
              <a:rPr lang="en-US"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56" y="0"/>
            <a:ext cx="4762500" cy="5953125"/>
          </a:xfrm>
          <a:prstGeom prst="rect">
            <a:avLst/>
          </a:prstGeom>
        </p:spPr>
      </p:pic>
    </p:spTree>
    <p:extLst>
      <p:ext uri="{BB962C8B-B14F-4D97-AF65-F5344CB8AC3E}">
        <p14:creationId xmlns:p14="http://schemas.microsoft.com/office/powerpoint/2010/main" val="1817756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707904" y="685801"/>
            <a:ext cx="4521696" cy="3657599"/>
          </a:xfrm>
        </p:spPr>
        <p:txBody>
          <a:bodyPr/>
          <a:lstStyle/>
          <a:p>
            <a:pPr algn="just"/>
            <a:r>
              <a:rPr lang="en-US" dirty="0">
                <a:effectLst/>
              </a:rPr>
              <a:t>The parable of the good Samaritan teaches us that we should give to those in need, regardless of whether they are our friends or not (</a:t>
            </a:r>
            <a:r>
              <a:rPr lang="en-US" dirty="0" err="1">
                <a:effectLst/>
              </a:rPr>
              <a:t>seeLuke</a:t>
            </a:r>
            <a:r>
              <a:rPr lang="en-US" dirty="0">
                <a:effectLst/>
              </a:rPr>
              <a:t> 10:30–37; see also James E. </a:t>
            </a:r>
            <a:r>
              <a:rPr lang="en-US" dirty="0" err="1">
                <a:effectLst/>
              </a:rPr>
              <a:t>Talmage</a:t>
            </a:r>
            <a:r>
              <a:rPr lang="en-US" dirty="0">
                <a:effectLst/>
              </a:rPr>
              <a:t>, </a:t>
            </a:r>
            <a:r>
              <a:rPr lang="en-US" i="1" dirty="0">
                <a:effectLst/>
              </a:rPr>
              <a:t>Jesus the Christ,</a:t>
            </a:r>
            <a:r>
              <a:rPr lang="en-US" dirty="0">
                <a:effectLst/>
              </a:rPr>
              <a:t> 3rd ed. [1916], 430–32). </a:t>
            </a:r>
            <a:endParaRPr lang="es-VE" dirty="0"/>
          </a:p>
        </p:txBody>
      </p:sp>
      <p:sp>
        <p:nvSpPr>
          <p:cNvPr id="3" name="2 Título"/>
          <p:cNvSpPr>
            <a:spLocks noGrp="1"/>
          </p:cNvSpPr>
          <p:nvPr>
            <p:ph type="title"/>
          </p:nvPr>
        </p:nvSpPr>
        <p:spPr>
          <a:xfrm>
            <a:off x="827584" y="5805264"/>
            <a:ext cx="7543800" cy="914400"/>
          </a:xfrm>
        </p:spPr>
        <p:txBody>
          <a:bodyPr/>
          <a:lstStyle/>
          <a:p>
            <a:r>
              <a:rPr lang="en-US" sz="3600" dirty="0">
                <a:effectLst/>
              </a:rPr>
              <a:t>Charity Includes Giving to the Sick, Afflicted, and Poor</a:t>
            </a:r>
            <a:r>
              <a:rPr lang="en-US" dirty="0">
                <a:effectLst/>
              </a:rPr>
              <a:t/>
            </a:r>
            <a:br>
              <a:rPr lang="en-US"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8640"/>
            <a:ext cx="3111500" cy="4660900"/>
          </a:xfrm>
          <a:prstGeom prst="rect">
            <a:avLst/>
          </a:prstGeom>
        </p:spPr>
      </p:pic>
    </p:spTree>
    <p:extLst>
      <p:ext uri="{BB962C8B-B14F-4D97-AF65-F5344CB8AC3E}">
        <p14:creationId xmlns:p14="http://schemas.microsoft.com/office/powerpoint/2010/main" val="2907684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818904"/>
            <a:ext cx="4039096" cy="4039096"/>
          </a:xfrm>
          <a:prstGeom prst="rect">
            <a:avLst/>
          </a:prstGeom>
        </p:spPr>
      </p:pic>
      <p:sp>
        <p:nvSpPr>
          <p:cNvPr id="2" name="1 Marcador de contenido"/>
          <p:cNvSpPr>
            <a:spLocks noGrp="1"/>
          </p:cNvSpPr>
          <p:nvPr>
            <p:ph idx="1"/>
          </p:nvPr>
        </p:nvSpPr>
        <p:spPr>
          <a:xfrm>
            <a:off x="2915816" y="260648"/>
            <a:ext cx="6096000" cy="3657599"/>
          </a:xfrm>
        </p:spPr>
        <p:txBody>
          <a:bodyPr/>
          <a:lstStyle/>
          <a:p>
            <a:pPr algn="just"/>
            <a:r>
              <a:rPr lang="en-US" dirty="0">
                <a:effectLst/>
              </a:rPr>
              <a:t>Jesus taught that we should give food to the hungry, shelter to those who have none, and clothes to the poor. When we visit the sick and those who are in prison, it is as if we were doing these things for Him instead. He promises that as we do these things, we will inherit His kingdom. (See Matthew 25:34–46.)</a:t>
            </a:r>
            <a:endParaRPr lang="es-VE" dirty="0"/>
          </a:p>
        </p:txBody>
      </p:sp>
    </p:spTree>
    <p:extLst>
      <p:ext uri="{BB962C8B-B14F-4D97-AF65-F5344CB8AC3E}">
        <p14:creationId xmlns:p14="http://schemas.microsoft.com/office/powerpoint/2010/main" val="414784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VE"/>
          </a:p>
        </p:txBody>
      </p:sp>
      <p:sp>
        <p:nvSpPr>
          <p:cNvPr id="3" name="2 Título"/>
          <p:cNvSpPr>
            <a:spLocks noGrp="1"/>
          </p:cNvSpPr>
          <p:nvPr>
            <p:ph type="title"/>
          </p:nvPr>
        </p:nvSpPr>
        <p:spPr>
          <a:xfrm>
            <a:off x="755576" y="5964905"/>
            <a:ext cx="7543800" cy="914400"/>
          </a:xfrm>
        </p:spPr>
        <p:txBody>
          <a:bodyPr/>
          <a:lstStyle/>
          <a:p>
            <a:r>
              <a:rPr lang="en-US" dirty="0">
                <a:effectLst/>
              </a:rPr>
              <a:t>Charity Comes from the Heart</a:t>
            </a:r>
            <a:br>
              <a:rPr lang="en-US" dirty="0">
                <a:effectLst/>
              </a:rPr>
            </a:br>
            <a:endParaRPr lang="es-VE" dirty="0"/>
          </a:p>
        </p:txBody>
      </p:sp>
    </p:spTree>
    <p:extLst>
      <p:ext uri="{BB962C8B-B14F-4D97-AF65-F5344CB8AC3E}">
        <p14:creationId xmlns:p14="http://schemas.microsoft.com/office/powerpoint/2010/main" val="2879199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19</TotalTime>
  <Words>203</Words>
  <Application>Microsoft Office PowerPoint</Application>
  <PresentationFormat>Presentación en pantalla (4:3)</PresentationFormat>
  <Paragraphs>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Elemental</vt:lpstr>
      <vt:lpstr>Chapter 30: Charity </vt:lpstr>
      <vt:lpstr>What Is Charity? </vt:lpstr>
      <vt:lpstr>Charity Is the Greatest of All Virtues </vt:lpstr>
      <vt:lpstr>Charity Includes Giving to the Sick, Afflicted, and Poor </vt:lpstr>
      <vt:lpstr>Presentación de PowerPoint</vt:lpstr>
      <vt:lpstr>Charity Comes from the Heart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30: Charity</dc:title>
  <dc:creator>usuario</dc:creator>
  <cp:lastModifiedBy>usuario</cp:lastModifiedBy>
  <cp:revision>2</cp:revision>
  <dcterms:created xsi:type="dcterms:W3CDTF">2016-05-06T10:47:54Z</dcterms:created>
  <dcterms:modified xsi:type="dcterms:W3CDTF">2016-05-06T11:07:36Z</dcterms:modified>
</cp:coreProperties>
</file>