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9AF2BD11-60F5-41F8-929E-E9513064981B}" type="datetimeFigureOut">
              <a:rPr lang="es-VE" smtClean="0"/>
              <a:t>06/05/2016</a:t>
            </a:fld>
            <a:endParaRPr lang="es-VE"/>
          </a:p>
        </p:txBody>
      </p:sp>
      <p:sp>
        <p:nvSpPr>
          <p:cNvPr id="19" name="Footer Placeholder 18"/>
          <p:cNvSpPr>
            <a:spLocks noGrp="1"/>
          </p:cNvSpPr>
          <p:nvPr>
            <p:ph type="ftr" sz="quarter" idx="11"/>
          </p:nvPr>
        </p:nvSpPr>
        <p:spPr/>
        <p:txBody>
          <a:bodyPr/>
          <a:lstStyle/>
          <a:p>
            <a:endParaRPr lang="es-VE"/>
          </a:p>
        </p:txBody>
      </p:sp>
      <p:sp>
        <p:nvSpPr>
          <p:cNvPr id="27" name="Slide Number Placeholder 26"/>
          <p:cNvSpPr>
            <a:spLocks noGrp="1"/>
          </p:cNvSpPr>
          <p:nvPr>
            <p:ph type="sldNum" sz="quarter" idx="12"/>
          </p:nvPr>
        </p:nvSpPr>
        <p:spPr/>
        <p:txBody>
          <a:bodyPr/>
          <a:lstStyle/>
          <a:p>
            <a:fld id="{2252FDA3-1201-4E1E-B8E7-1463CE765EFA}" type="slidenum">
              <a:rPr lang="es-VE" smtClean="0"/>
              <a:t>‹Nº›</a:t>
            </a:fld>
            <a:endParaRPr lang="es-V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9AF2BD11-60F5-41F8-929E-E9513064981B}" type="datetimeFigureOut">
              <a:rPr lang="es-VE" smtClean="0"/>
              <a:t>06/05/2016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2252FDA3-1201-4E1E-B8E7-1463CE765EFA}"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9AF2BD11-60F5-41F8-929E-E9513064981B}" type="datetimeFigureOut">
              <a:rPr lang="es-VE" smtClean="0"/>
              <a:t>06/05/2016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2252FDA3-1201-4E1E-B8E7-1463CE765EFA}"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9AF2BD11-60F5-41F8-929E-E9513064981B}" type="datetimeFigureOut">
              <a:rPr lang="es-VE" smtClean="0"/>
              <a:t>06/05/2016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2252FDA3-1201-4E1E-B8E7-1463CE765EFA}"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9AF2BD11-60F5-41F8-929E-E9513064981B}" type="datetimeFigureOut">
              <a:rPr lang="es-VE" smtClean="0"/>
              <a:t>06/05/2016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2252FDA3-1201-4E1E-B8E7-1463CE765EFA}" type="slidenum">
              <a:rPr lang="es-VE" smtClean="0"/>
              <a:t>‹Nº›</a:t>
            </a:fld>
            <a:endParaRPr lang="es-V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9AF2BD11-60F5-41F8-929E-E9513064981B}" type="datetimeFigureOut">
              <a:rPr lang="es-VE" smtClean="0"/>
              <a:t>06/05/2016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2252FDA3-1201-4E1E-B8E7-1463CE765EFA}"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9AF2BD11-60F5-41F8-929E-E9513064981B}" type="datetimeFigureOut">
              <a:rPr lang="es-VE" smtClean="0"/>
              <a:t>06/05/2016</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2252FDA3-1201-4E1E-B8E7-1463CE765EFA}"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9AF2BD11-60F5-41F8-929E-E9513064981B}" type="datetimeFigureOut">
              <a:rPr lang="es-VE" smtClean="0"/>
              <a:t>06/05/2016</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2252FDA3-1201-4E1E-B8E7-1463CE765EFA}"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2BD11-60F5-41F8-929E-E9513064981B}" type="datetimeFigureOut">
              <a:rPr lang="es-VE" smtClean="0"/>
              <a:t>06/05/2016</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2252FDA3-1201-4E1E-B8E7-1463CE765EFA}"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9AF2BD11-60F5-41F8-929E-E9513064981B}" type="datetimeFigureOut">
              <a:rPr lang="es-VE" smtClean="0"/>
              <a:t>06/05/2016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2252FDA3-1201-4E1E-B8E7-1463CE765EFA}" type="slidenum">
              <a:rPr lang="es-VE" smtClean="0"/>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9AF2BD11-60F5-41F8-929E-E9513064981B}" type="datetimeFigureOut">
              <a:rPr lang="es-VE" smtClean="0"/>
              <a:t>06/05/2016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a:xfrm>
            <a:off x="8077200" y="6356350"/>
            <a:ext cx="609600" cy="365125"/>
          </a:xfrm>
        </p:spPr>
        <p:txBody>
          <a:bodyPr/>
          <a:lstStyle/>
          <a:p>
            <a:fld id="{2252FDA3-1201-4E1E-B8E7-1463CE765EFA}" type="slidenum">
              <a:rPr lang="es-VE" smtClean="0"/>
              <a:t>‹Nº›</a:t>
            </a:fld>
            <a:endParaRPr lang="es-V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AF2BD11-60F5-41F8-929E-E9513064981B}" type="datetimeFigureOut">
              <a:rPr lang="es-VE" smtClean="0"/>
              <a:t>06/05/2016</a:t>
            </a:fld>
            <a:endParaRPr lang="es-V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V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52FDA3-1201-4E1E-B8E7-1463CE765EFA}" type="slidenum">
              <a:rPr lang="es-VE" smtClean="0"/>
              <a:t>‹Nº›</a:t>
            </a:fld>
            <a:endParaRPr lang="es-V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VE" b="0" dirty="0" err="1">
                <a:effectLst/>
              </a:rPr>
              <a:t>Chapter</a:t>
            </a:r>
            <a:r>
              <a:rPr lang="es-VE" b="0" dirty="0">
                <a:effectLst/>
              </a:rPr>
              <a:t> 28: </a:t>
            </a:r>
            <a:r>
              <a:rPr lang="es-VE" b="0" dirty="0" err="1">
                <a:effectLst/>
              </a:rPr>
              <a:t>Service</a:t>
            </a:r>
            <a:r>
              <a:rPr lang="es-VE" b="0" dirty="0">
                <a:effectLst/>
              </a:rPr>
              <a:t/>
            </a:r>
            <a:br>
              <a:rPr lang="es-VE" b="0" dirty="0">
                <a:effectLst/>
              </a:rPr>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2340594"/>
            <a:ext cx="6804248" cy="4531736"/>
          </a:xfrm>
          <a:prstGeom prst="rect">
            <a:avLst/>
          </a:prstGeom>
        </p:spPr>
      </p:pic>
    </p:spTree>
    <p:extLst>
      <p:ext uri="{BB962C8B-B14F-4D97-AF65-F5344CB8AC3E}">
        <p14:creationId xmlns:p14="http://schemas.microsoft.com/office/powerpoint/2010/main" val="2157852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340768"/>
            <a:ext cx="8229600" cy="1143000"/>
          </a:xfrm>
        </p:spPr>
        <p:txBody>
          <a:bodyPr>
            <a:normAutofit fontScale="90000"/>
          </a:bodyPr>
          <a:lstStyle/>
          <a:p>
            <a:r>
              <a:rPr lang="en-US" dirty="0"/>
              <a:t>Jesus Christ Is the Perfect Example of Service</a:t>
            </a:r>
            <a:br>
              <a:rPr lang="en-US" dirty="0"/>
            </a:br>
            <a:endParaRPr lang="es-VE" dirty="0"/>
          </a:p>
        </p:txBody>
      </p:sp>
      <p:sp>
        <p:nvSpPr>
          <p:cNvPr id="3" name="2 Marcador de contenido"/>
          <p:cNvSpPr>
            <a:spLocks noGrp="1"/>
          </p:cNvSpPr>
          <p:nvPr>
            <p:ph idx="1"/>
          </p:nvPr>
        </p:nvSpPr>
        <p:spPr/>
        <p:txBody>
          <a:bodyPr/>
          <a:lstStyle/>
          <a:p>
            <a:pPr algn="just"/>
            <a:r>
              <a:rPr lang="en-US" sz="3200" dirty="0"/>
              <a:t>Jesus Christ loves all of us more than we can understand. When He was on earth He served the poor, the ignorant, the sinner, the despised. He taught the gospel to all who would listen, fed crowds of hungry people who came to hear Him, healed the sick, and raised the dead</a:t>
            </a:r>
            <a:r>
              <a:rPr lang="en-US" dirty="0"/>
              <a:t>.</a:t>
            </a:r>
            <a:endParaRPr lang="es-VE" dirty="0"/>
          </a:p>
        </p:txBody>
      </p:sp>
    </p:spTree>
    <p:extLst>
      <p:ext uri="{BB962C8B-B14F-4D97-AF65-F5344CB8AC3E}">
        <p14:creationId xmlns:p14="http://schemas.microsoft.com/office/powerpoint/2010/main" val="4035376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VE" dirty="0" err="1"/>
              <a:t>How</a:t>
            </a:r>
            <a:r>
              <a:rPr lang="es-VE" dirty="0"/>
              <a:t> </a:t>
            </a:r>
            <a:r>
              <a:rPr lang="es-VE" dirty="0" err="1"/>
              <a:t>We</a:t>
            </a:r>
            <a:r>
              <a:rPr lang="es-VE" dirty="0"/>
              <a:t> Can </a:t>
            </a:r>
            <a:r>
              <a:rPr lang="es-VE" dirty="0" err="1"/>
              <a:t>Serve</a:t>
            </a:r>
            <a:r>
              <a:rPr lang="es-VE" dirty="0"/>
              <a:t/>
            </a:r>
            <a:br>
              <a:rPr lang="es-VE" dirty="0"/>
            </a:br>
            <a:endParaRPr lang="es-VE" dirty="0"/>
          </a:p>
        </p:txBody>
      </p:sp>
      <p:sp>
        <p:nvSpPr>
          <p:cNvPr id="3" name="2 Marcador de contenido"/>
          <p:cNvSpPr>
            <a:spLocks noGrp="1"/>
          </p:cNvSpPr>
          <p:nvPr>
            <p:ph idx="1"/>
          </p:nvPr>
        </p:nvSpPr>
        <p:spPr>
          <a:xfrm>
            <a:off x="457200" y="1484784"/>
            <a:ext cx="8229600" cy="4839816"/>
          </a:xfrm>
        </p:spPr>
        <p:txBody>
          <a:bodyPr/>
          <a:lstStyle/>
          <a:p>
            <a:r>
              <a:rPr lang="en-US" dirty="0"/>
              <a:t>Think about ways people have served you and </a:t>
            </a:r>
            <a:r>
              <a:rPr lang="en-US" dirty="0" smtClean="0"/>
              <a:t>your family</a:t>
            </a:r>
            <a:r>
              <a:rPr lang="en-US" dirty="0"/>
              <a:t> members.</a:t>
            </a:r>
          </a:p>
          <a:p>
            <a:r>
              <a:rPr lang="en-US" dirty="0"/>
              <a:t>Jesus said, “I am among you as he that </a:t>
            </a:r>
            <a:r>
              <a:rPr lang="en-US" dirty="0" err="1"/>
              <a:t>serveth</a:t>
            </a:r>
            <a:r>
              <a:rPr lang="en-US" dirty="0"/>
              <a:t>” (Luke 22:27). As true followers of Jesus, we also must serve others.</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3573015"/>
            <a:ext cx="4256509" cy="2884447"/>
          </a:xfrm>
          <a:prstGeom prst="rect">
            <a:avLst/>
          </a:prstGeom>
        </p:spPr>
      </p:pic>
    </p:spTree>
    <p:extLst>
      <p:ext uri="{BB962C8B-B14F-4D97-AF65-F5344CB8AC3E}">
        <p14:creationId xmlns:p14="http://schemas.microsoft.com/office/powerpoint/2010/main" val="396138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457200" y="1052736"/>
            <a:ext cx="8229600" cy="5271864"/>
          </a:xfrm>
        </p:spPr>
        <p:txBody>
          <a:bodyPr>
            <a:normAutofit/>
          </a:bodyPr>
          <a:lstStyle/>
          <a:p>
            <a:pPr algn="just"/>
            <a:r>
              <a:rPr lang="en-US" sz="2800" b="1" dirty="0"/>
              <a:t>Service is helping others who need assistance. </a:t>
            </a:r>
            <a:r>
              <a:rPr lang="en-US" sz="2800" b="1" dirty="0" err="1"/>
              <a:t>Christlike</a:t>
            </a:r>
            <a:r>
              <a:rPr lang="en-US" sz="2800" b="1" dirty="0"/>
              <a:t> service grows out of genuine love for the Savior and of love and concern for those whom He gives us opportunities and direction to help. Love is more than a feeling; when we love others, we want to help them.</a:t>
            </a:r>
            <a:endParaRPr lang="es-VE" sz="2800" b="1" dirty="0"/>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7864" y="3611328"/>
            <a:ext cx="2435003" cy="3246672"/>
          </a:xfrm>
          <a:prstGeom prst="rect">
            <a:avLst/>
          </a:prstGeom>
        </p:spPr>
      </p:pic>
    </p:spTree>
    <p:extLst>
      <p:ext uri="{BB962C8B-B14F-4D97-AF65-F5344CB8AC3E}">
        <p14:creationId xmlns:p14="http://schemas.microsoft.com/office/powerpoint/2010/main" val="2709130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412776"/>
            <a:ext cx="8229600" cy="4389120"/>
          </a:xfrm>
        </p:spPr>
        <p:txBody>
          <a:bodyPr/>
          <a:lstStyle/>
          <a:p>
            <a:pPr algn="just"/>
            <a:r>
              <a:rPr lang="en-US" dirty="0"/>
              <a:t>There are many ways to serve. We can help others economically, socially, physically, and spiritually. For example, we can share food or other articles with those who need them. We can help those in need by giving a generous fast offering. We can be a friend to a newcomer. We can plant a garden for an elderly person or care for someone who is sick. We can teach the gospel to someone who needs the truth or comfort someone who grieves.</a:t>
            </a:r>
            <a:endParaRPr lang="es-VE" dirty="0"/>
          </a:p>
        </p:txBody>
      </p:sp>
    </p:spTree>
    <p:extLst>
      <p:ext uri="{BB962C8B-B14F-4D97-AF65-F5344CB8AC3E}">
        <p14:creationId xmlns:p14="http://schemas.microsoft.com/office/powerpoint/2010/main" val="1077548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268760"/>
            <a:ext cx="8229600" cy="1143000"/>
          </a:xfrm>
        </p:spPr>
        <p:txBody>
          <a:bodyPr>
            <a:normAutofit fontScale="90000"/>
          </a:bodyPr>
          <a:lstStyle/>
          <a:p>
            <a:r>
              <a:rPr lang="en-US" dirty="0"/>
              <a:t>Why the Savior Wants Us to Serve Others</a:t>
            </a:r>
            <a:br>
              <a:rPr lang="en-US" dirty="0"/>
            </a:br>
            <a:endParaRPr lang="es-VE"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3768" y="1340768"/>
            <a:ext cx="4327376" cy="5409220"/>
          </a:xfrm>
          <a:prstGeom prst="rect">
            <a:avLst/>
          </a:prstGeom>
        </p:spPr>
      </p:pic>
    </p:spTree>
    <p:extLst>
      <p:ext uri="{BB962C8B-B14F-4D97-AF65-F5344CB8AC3E}">
        <p14:creationId xmlns:p14="http://schemas.microsoft.com/office/powerpoint/2010/main" val="1277769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fontAlgn="base"/>
            <a:r>
              <a:rPr lang="en-US" sz="3200" dirty="0"/>
              <a:t>“When ye are in the service of your fellow beings ye are only in the service of your God. …</a:t>
            </a:r>
          </a:p>
          <a:p>
            <a:pPr fontAlgn="base"/>
            <a:r>
              <a:rPr lang="en-US" sz="3200" dirty="0"/>
              <a:t>“And if I, whom ye call your king, do labor to serve you, then ought not ye to labor to serve one another?” (</a:t>
            </a:r>
            <a:r>
              <a:rPr lang="en-US" sz="3200" dirty="0" err="1"/>
              <a:t>Mosiah</a:t>
            </a:r>
            <a:r>
              <a:rPr lang="en-US" sz="3200" dirty="0"/>
              <a:t> 2:17–18).</a:t>
            </a:r>
          </a:p>
          <a:p>
            <a:endParaRPr lang="es-VE" dirty="0"/>
          </a:p>
        </p:txBody>
      </p:sp>
    </p:spTree>
    <p:extLst>
      <p:ext uri="{BB962C8B-B14F-4D97-AF65-F5344CB8AC3E}">
        <p14:creationId xmlns:p14="http://schemas.microsoft.com/office/powerpoint/2010/main" val="800871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23728" y="476672"/>
            <a:ext cx="4678342" cy="5847928"/>
          </a:xfrm>
        </p:spPr>
      </p:pic>
    </p:spTree>
    <p:extLst>
      <p:ext uri="{BB962C8B-B14F-4D97-AF65-F5344CB8AC3E}">
        <p14:creationId xmlns:p14="http://schemas.microsoft.com/office/powerpoint/2010/main" val="1470435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268760"/>
            <a:ext cx="8229600" cy="1143000"/>
          </a:xfrm>
        </p:spPr>
        <p:txBody>
          <a:bodyPr>
            <a:normAutofit fontScale="90000"/>
          </a:bodyPr>
          <a:lstStyle/>
          <a:p>
            <a:r>
              <a:rPr lang="en-US" dirty="0"/>
              <a:t>We Receive Blessings through Service</a:t>
            </a:r>
            <a:br>
              <a:rPr lang="en-US" dirty="0"/>
            </a:br>
            <a:endParaRPr lang="es-VE" dirty="0"/>
          </a:p>
        </p:txBody>
      </p:sp>
      <p:sp>
        <p:nvSpPr>
          <p:cNvPr id="3" name="2 Marcador de contenido"/>
          <p:cNvSpPr>
            <a:spLocks noGrp="1"/>
          </p:cNvSpPr>
          <p:nvPr>
            <p:ph idx="1"/>
          </p:nvPr>
        </p:nvSpPr>
        <p:spPr>
          <a:xfrm>
            <a:off x="457200" y="1935480"/>
            <a:ext cx="4042792" cy="4389120"/>
          </a:xfrm>
        </p:spPr>
        <p:txBody>
          <a:bodyPr>
            <a:normAutofit fontScale="92500" lnSpcReduction="20000"/>
          </a:bodyPr>
          <a:lstStyle/>
          <a:p>
            <a:pPr algn="just"/>
            <a:r>
              <a:rPr lang="en-US" dirty="0"/>
              <a:t>When we serve others we gain important blessings. Through service we increase our ability to love. We become less selfish. As we think of the problems of others, our own problems seem less serious. We must serve others to gain eternal life. God has said that those who live with Him must love and serve His children (</a:t>
            </a:r>
            <a:r>
              <a:rPr lang="en-US" dirty="0" err="1"/>
              <a:t>seeMatthew</a:t>
            </a:r>
            <a:r>
              <a:rPr lang="en-US" dirty="0"/>
              <a:t> 25:34–40).</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1628800"/>
            <a:ext cx="3829050" cy="4953000"/>
          </a:xfrm>
          <a:prstGeom prst="rect">
            <a:avLst/>
          </a:prstGeom>
        </p:spPr>
      </p:pic>
    </p:spTree>
    <p:extLst>
      <p:ext uri="{BB962C8B-B14F-4D97-AF65-F5344CB8AC3E}">
        <p14:creationId xmlns:p14="http://schemas.microsoft.com/office/powerpoint/2010/main" val="3766350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052736"/>
            <a:ext cx="8229600" cy="1143000"/>
          </a:xfrm>
        </p:spPr>
        <p:txBody>
          <a:bodyPr>
            <a:normAutofit fontScale="90000"/>
          </a:bodyPr>
          <a:lstStyle/>
          <a:p>
            <a:r>
              <a:rPr lang="es-VE" dirty="0" err="1"/>
              <a:t>Opportunities</a:t>
            </a:r>
            <a:r>
              <a:rPr lang="es-VE" dirty="0"/>
              <a:t> </a:t>
            </a:r>
            <a:r>
              <a:rPr lang="es-VE" dirty="0" err="1"/>
              <a:t>to</a:t>
            </a:r>
            <a:r>
              <a:rPr lang="es-VE" dirty="0"/>
              <a:t> </a:t>
            </a:r>
            <a:r>
              <a:rPr lang="es-VE" dirty="0" err="1"/>
              <a:t>Serve</a:t>
            </a:r>
            <a:r>
              <a:rPr lang="es-VE" dirty="0"/>
              <a:t/>
            </a:r>
            <a:br>
              <a:rPr lang="es-VE" dirty="0"/>
            </a:br>
            <a:endParaRPr lang="es-VE" dirty="0"/>
          </a:p>
        </p:txBody>
      </p:sp>
      <p:sp>
        <p:nvSpPr>
          <p:cNvPr id="3" name="2 Marcador de contenido"/>
          <p:cNvSpPr>
            <a:spLocks noGrp="1"/>
          </p:cNvSpPr>
          <p:nvPr>
            <p:ph idx="1"/>
          </p:nvPr>
        </p:nvSpPr>
        <p:spPr/>
        <p:txBody>
          <a:bodyPr/>
          <a:lstStyle/>
          <a:p>
            <a:r>
              <a:rPr lang="en-US" dirty="0"/>
              <a:t>If we have special talents, we should use them to serve others. God blesses us with talents and abilities to help improve the lives of others.</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8846" y="3212976"/>
            <a:ext cx="2725422" cy="3527831"/>
          </a:xfrm>
          <a:prstGeom prst="rect">
            <a:avLst/>
          </a:prstGeom>
        </p:spPr>
      </p:pic>
    </p:spTree>
    <p:extLst>
      <p:ext uri="{BB962C8B-B14F-4D97-AF65-F5344CB8AC3E}">
        <p14:creationId xmlns:p14="http://schemas.microsoft.com/office/powerpoint/2010/main" val="1655153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TotalTime>
  <Words>365</Words>
  <Application>Microsoft Office PowerPoint</Application>
  <PresentationFormat>Presentación en pantalla (4:3)</PresentationFormat>
  <Paragraphs>15</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Flujo</vt:lpstr>
      <vt:lpstr>Chapter 28: Service </vt:lpstr>
      <vt:lpstr>How We Can Serve </vt:lpstr>
      <vt:lpstr>Presentación de PowerPoint</vt:lpstr>
      <vt:lpstr>Presentación de PowerPoint</vt:lpstr>
      <vt:lpstr>Why the Savior Wants Us to Serve Others </vt:lpstr>
      <vt:lpstr>Presentación de PowerPoint</vt:lpstr>
      <vt:lpstr>Presentación de PowerPoint</vt:lpstr>
      <vt:lpstr>We Receive Blessings through Service </vt:lpstr>
      <vt:lpstr>Opportunities to Serve </vt:lpstr>
      <vt:lpstr>Jesus Christ Is the Perfect Example of Service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28: Service</dc:title>
  <dc:creator>usuario</dc:creator>
  <cp:lastModifiedBy>usuario</cp:lastModifiedBy>
  <cp:revision>2</cp:revision>
  <dcterms:created xsi:type="dcterms:W3CDTF">2016-05-06T09:48:05Z</dcterms:created>
  <dcterms:modified xsi:type="dcterms:W3CDTF">2016-05-06T10:06:17Z</dcterms:modified>
</cp:coreProperties>
</file>