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589DB5FD-476E-49F5-A033-5CF93EB4E539}" type="datetimeFigureOut">
              <a:rPr lang="es-VE" smtClean="0"/>
              <a:t>05/05/2016</a:t>
            </a:fld>
            <a:endParaRPr lang="es-VE"/>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VE"/>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9BD7241B-EE7C-417A-8678-92DA39FF0793}" type="slidenum">
              <a:rPr lang="es-VE" smtClean="0"/>
              <a:t>‹Nº›</a:t>
            </a:fld>
            <a:endParaRPr lang="es-V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89DB5FD-476E-49F5-A033-5CF93EB4E539}" type="datetimeFigureOut">
              <a:rPr lang="es-VE" smtClean="0"/>
              <a:t>05/05/2016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9BD7241B-EE7C-417A-8678-92DA39FF0793}"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89DB5FD-476E-49F5-A033-5CF93EB4E539}" type="datetimeFigureOut">
              <a:rPr lang="es-VE" smtClean="0"/>
              <a:t>05/05/2016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9BD7241B-EE7C-417A-8678-92DA39FF0793}"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589DB5FD-476E-49F5-A033-5CF93EB4E539}" type="datetimeFigureOut">
              <a:rPr lang="es-VE" smtClean="0"/>
              <a:t>05/05/2016</a:t>
            </a:fld>
            <a:endParaRPr lang="es-VE"/>
          </a:p>
        </p:txBody>
      </p:sp>
      <p:sp>
        <p:nvSpPr>
          <p:cNvPr id="9" name="8 Marcador de número de diapositiva"/>
          <p:cNvSpPr>
            <a:spLocks noGrp="1"/>
          </p:cNvSpPr>
          <p:nvPr>
            <p:ph type="sldNum" sz="quarter" idx="15"/>
          </p:nvPr>
        </p:nvSpPr>
        <p:spPr/>
        <p:txBody>
          <a:bodyPr rtlCol="0"/>
          <a:lstStyle/>
          <a:p>
            <a:fld id="{9BD7241B-EE7C-417A-8678-92DA39FF0793}" type="slidenum">
              <a:rPr lang="es-VE" smtClean="0"/>
              <a:t>‹Nº›</a:t>
            </a:fld>
            <a:endParaRPr lang="es-VE"/>
          </a:p>
        </p:txBody>
      </p:sp>
      <p:sp>
        <p:nvSpPr>
          <p:cNvPr id="10" name="9 Marcador de pie de página"/>
          <p:cNvSpPr>
            <a:spLocks noGrp="1"/>
          </p:cNvSpPr>
          <p:nvPr>
            <p:ph type="ftr" sz="quarter" idx="16"/>
          </p:nvPr>
        </p:nvSpPr>
        <p:spPr/>
        <p:txBody>
          <a:bodyPr rtlCol="0"/>
          <a:lstStyle/>
          <a:p>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589DB5FD-476E-49F5-A033-5CF93EB4E539}" type="datetimeFigureOut">
              <a:rPr lang="es-VE" smtClean="0"/>
              <a:t>05/05/2016</a:t>
            </a:fld>
            <a:endParaRPr lang="es-VE"/>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VE"/>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9BD7241B-EE7C-417A-8678-92DA39FF0793}" type="slidenum">
              <a:rPr lang="es-VE" smtClean="0"/>
              <a:t>‹Nº›</a:t>
            </a:fld>
            <a:endParaRPr lang="es-V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589DB5FD-476E-49F5-A033-5CF93EB4E539}" type="datetimeFigureOut">
              <a:rPr lang="es-VE" smtClean="0"/>
              <a:t>05/05/2016</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9BD7241B-EE7C-417A-8678-92DA39FF0793}" type="slidenum">
              <a:rPr lang="es-VE" smtClean="0"/>
              <a:t>‹Nº›</a:t>
            </a:fld>
            <a:endParaRPr lang="es-VE"/>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589DB5FD-476E-49F5-A033-5CF93EB4E539}" type="datetimeFigureOut">
              <a:rPr lang="es-VE" smtClean="0"/>
              <a:t>05/05/2016</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9BD7241B-EE7C-417A-8678-92DA39FF0793}" type="slidenum">
              <a:rPr lang="es-VE" smtClean="0"/>
              <a:t>‹Nº›</a:t>
            </a:fld>
            <a:endParaRPr lang="es-VE"/>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589DB5FD-476E-49F5-A033-5CF93EB4E539}" type="datetimeFigureOut">
              <a:rPr lang="es-VE" smtClean="0"/>
              <a:t>05/05/2016</a:t>
            </a:fld>
            <a:endParaRPr lang="es-VE"/>
          </a:p>
        </p:txBody>
      </p:sp>
      <p:sp>
        <p:nvSpPr>
          <p:cNvPr id="7" name="6 Marcador de número de diapositiva"/>
          <p:cNvSpPr>
            <a:spLocks noGrp="1"/>
          </p:cNvSpPr>
          <p:nvPr>
            <p:ph type="sldNum" sz="quarter" idx="11"/>
          </p:nvPr>
        </p:nvSpPr>
        <p:spPr/>
        <p:txBody>
          <a:bodyPr rtlCol="0"/>
          <a:lstStyle/>
          <a:p>
            <a:fld id="{9BD7241B-EE7C-417A-8678-92DA39FF0793}" type="slidenum">
              <a:rPr lang="es-VE" smtClean="0"/>
              <a:t>‹Nº›</a:t>
            </a:fld>
            <a:endParaRPr lang="es-VE"/>
          </a:p>
        </p:txBody>
      </p:sp>
      <p:sp>
        <p:nvSpPr>
          <p:cNvPr id="8" name="7 Marcador de pie de página"/>
          <p:cNvSpPr>
            <a:spLocks noGrp="1"/>
          </p:cNvSpPr>
          <p:nvPr>
            <p:ph type="ftr" sz="quarter" idx="12"/>
          </p:nvPr>
        </p:nvSpPr>
        <p:spPr/>
        <p:txBody>
          <a:bodyPr rtlCol="0"/>
          <a:lstStyle/>
          <a:p>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89DB5FD-476E-49F5-A033-5CF93EB4E539}" type="datetimeFigureOut">
              <a:rPr lang="es-VE" smtClean="0"/>
              <a:t>05/05/2016</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9BD7241B-EE7C-417A-8678-92DA39FF0793}"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589DB5FD-476E-49F5-A033-5CF93EB4E539}" type="datetimeFigureOut">
              <a:rPr lang="es-VE" smtClean="0"/>
              <a:t>05/05/2016</a:t>
            </a:fld>
            <a:endParaRPr lang="es-VE"/>
          </a:p>
        </p:txBody>
      </p:sp>
      <p:sp>
        <p:nvSpPr>
          <p:cNvPr id="22" name="21 Marcador de número de diapositiva"/>
          <p:cNvSpPr>
            <a:spLocks noGrp="1"/>
          </p:cNvSpPr>
          <p:nvPr>
            <p:ph type="sldNum" sz="quarter" idx="15"/>
          </p:nvPr>
        </p:nvSpPr>
        <p:spPr/>
        <p:txBody>
          <a:bodyPr rtlCol="0"/>
          <a:lstStyle/>
          <a:p>
            <a:fld id="{9BD7241B-EE7C-417A-8678-92DA39FF0793}" type="slidenum">
              <a:rPr lang="es-VE" smtClean="0"/>
              <a:t>‹Nº›</a:t>
            </a:fld>
            <a:endParaRPr lang="es-VE"/>
          </a:p>
        </p:txBody>
      </p:sp>
      <p:sp>
        <p:nvSpPr>
          <p:cNvPr id="23" name="22 Marcador de pie de página"/>
          <p:cNvSpPr>
            <a:spLocks noGrp="1"/>
          </p:cNvSpPr>
          <p:nvPr>
            <p:ph type="ftr" sz="quarter" idx="16"/>
          </p:nvPr>
        </p:nvSpPr>
        <p:spPr/>
        <p:txBody>
          <a:bodyPr rtlCol="0"/>
          <a:lstStyle/>
          <a:p>
            <a:endParaRPr lang="es-V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589DB5FD-476E-49F5-A033-5CF93EB4E539}" type="datetimeFigureOut">
              <a:rPr lang="es-VE" smtClean="0"/>
              <a:t>05/05/2016</a:t>
            </a:fld>
            <a:endParaRPr lang="es-VE"/>
          </a:p>
        </p:txBody>
      </p:sp>
      <p:sp>
        <p:nvSpPr>
          <p:cNvPr id="18" name="17 Marcador de número de diapositiva"/>
          <p:cNvSpPr>
            <a:spLocks noGrp="1"/>
          </p:cNvSpPr>
          <p:nvPr>
            <p:ph type="sldNum" sz="quarter" idx="11"/>
          </p:nvPr>
        </p:nvSpPr>
        <p:spPr/>
        <p:txBody>
          <a:bodyPr rtlCol="0"/>
          <a:lstStyle/>
          <a:p>
            <a:fld id="{9BD7241B-EE7C-417A-8678-92DA39FF0793}" type="slidenum">
              <a:rPr lang="es-VE" smtClean="0"/>
              <a:t>‹Nº›</a:t>
            </a:fld>
            <a:endParaRPr lang="es-VE"/>
          </a:p>
        </p:txBody>
      </p:sp>
      <p:sp>
        <p:nvSpPr>
          <p:cNvPr id="21" name="20 Marcador de pie de página"/>
          <p:cNvSpPr>
            <a:spLocks noGrp="1"/>
          </p:cNvSpPr>
          <p:nvPr>
            <p:ph type="ftr" sz="quarter" idx="12"/>
          </p:nvPr>
        </p:nvSpPr>
        <p:spPr/>
        <p:txBody>
          <a:bodyPr rtlCol="0"/>
          <a:lstStyle/>
          <a:p>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89DB5FD-476E-49F5-A033-5CF93EB4E539}" type="datetimeFigureOut">
              <a:rPr lang="es-VE" smtClean="0"/>
              <a:t>05/05/2016</a:t>
            </a:fld>
            <a:endParaRPr lang="es-VE"/>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VE"/>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BD7241B-EE7C-417A-8678-92DA39FF0793}" type="slidenum">
              <a:rPr lang="es-VE" smtClean="0"/>
              <a:t>‹Nº›</a:t>
            </a:fld>
            <a:endParaRPr lang="es-V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ormon.org/beliefs/jesus-christ" TargetMode="External"/><Relationship Id="rId2" Type="http://schemas.openxmlformats.org/officeDocument/2006/relationships/hyperlink" Target="https://www.lds.org/topics/sacrament?lang=eng"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59" y="0"/>
            <a:ext cx="9144000" cy="6858000"/>
          </a:xfrm>
          <a:prstGeom prst="rect">
            <a:avLst/>
          </a:prstGeom>
        </p:spPr>
      </p:pic>
      <p:sp>
        <p:nvSpPr>
          <p:cNvPr id="2" name="1 Título"/>
          <p:cNvSpPr>
            <a:spLocks noGrp="1"/>
          </p:cNvSpPr>
          <p:nvPr>
            <p:ph type="ctrTitle"/>
          </p:nvPr>
        </p:nvSpPr>
        <p:spPr>
          <a:xfrm>
            <a:off x="1763688" y="4797152"/>
            <a:ext cx="6172200" cy="1894362"/>
          </a:xfrm>
        </p:spPr>
        <p:txBody>
          <a:bodyPr/>
          <a:lstStyle/>
          <a:p>
            <a:r>
              <a:rPr lang="es-VE" i="1" dirty="0" err="1">
                <a:solidFill>
                  <a:schemeClr val="bg1"/>
                </a:solidFill>
              </a:rPr>
              <a:t>Chapter</a:t>
            </a:r>
            <a:r>
              <a:rPr lang="es-VE" i="1" dirty="0">
                <a:solidFill>
                  <a:schemeClr val="bg1"/>
                </a:solidFill>
              </a:rPr>
              <a:t> 23: </a:t>
            </a:r>
            <a:r>
              <a:rPr lang="es-VE" i="1" dirty="0" err="1">
                <a:solidFill>
                  <a:schemeClr val="bg1"/>
                </a:solidFill>
              </a:rPr>
              <a:t>The</a:t>
            </a:r>
            <a:r>
              <a:rPr lang="es-VE" i="1" dirty="0">
                <a:solidFill>
                  <a:schemeClr val="bg1"/>
                </a:solidFill>
              </a:rPr>
              <a:t> </a:t>
            </a:r>
            <a:r>
              <a:rPr lang="es-VE" i="1" dirty="0" err="1">
                <a:solidFill>
                  <a:schemeClr val="bg1"/>
                </a:solidFill>
              </a:rPr>
              <a:t>Sacrament</a:t>
            </a:r>
            <a:r>
              <a:rPr lang="es-VE" b="0" dirty="0"/>
              <a:t/>
            </a:r>
            <a:br>
              <a:rPr lang="es-VE" b="0" dirty="0"/>
            </a:br>
            <a:endParaRPr lang="es-VE" dirty="0"/>
          </a:p>
        </p:txBody>
      </p:sp>
    </p:spTree>
    <p:extLst>
      <p:ext uri="{BB962C8B-B14F-4D97-AF65-F5344CB8AC3E}">
        <p14:creationId xmlns:p14="http://schemas.microsoft.com/office/powerpoint/2010/main" val="2662906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VE"/>
          </a:p>
        </p:txBody>
      </p:sp>
      <p:pic>
        <p:nvPicPr>
          <p:cNvPr id="4" name="3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82728" y="0"/>
            <a:ext cx="9435248" cy="6901105"/>
          </a:xfrm>
        </p:spPr>
      </p:pic>
    </p:spTree>
    <p:extLst>
      <p:ext uri="{BB962C8B-B14F-4D97-AF65-F5344CB8AC3E}">
        <p14:creationId xmlns:p14="http://schemas.microsoft.com/office/powerpoint/2010/main" val="1263105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err="1"/>
              <a:t>Christ</a:t>
            </a:r>
            <a:r>
              <a:rPr lang="es-VE" dirty="0"/>
              <a:t> </a:t>
            </a:r>
            <a:r>
              <a:rPr lang="es-VE" dirty="0" err="1"/>
              <a:t>Introduced</a:t>
            </a:r>
            <a:r>
              <a:rPr lang="es-VE" dirty="0"/>
              <a:t> </a:t>
            </a:r>
            <a:r>
              <a:rPr lang="es-VE" dirty="0" err="1"/>
              <a:t>the</a:t>
            </a:r>
            <a:r>
              <a:rPr lang="es-VE" dirty="0"/>
              <a:t> </a:t>
            </a:r>
            <a:r>
              <a:rPr lang="es-VE" dirty="0" err="1">
                <a:hlinkClick r:id="rId2"/>
              </a:rPr>
              <a:t>Sacrament</a:t>
            </a:r>
            <a:r>
              <a:rPr lang="es-VE" dirty="0"/>
              <a:t/>
            </a:r>
            <a:br>
              <a:rPr lang="es-VE" dirty="0"/>
            </a:br>
            <a:endParaRPr lang="es-VE" dirty="0"/>
          </a:p>
        </p:txBody>
      </p:sp>
      <p:sp>
        <p:nvSpPr>
          <p:cNvPr id="3" name="2 Marcador de contenido"/>
          <p:cNvSpPr>
            <a:spLocks noGrp="1"/>
          </p:cNvSpPr>
          <p:nvPr>
            <p:ph sz="quarter" idx="1"/>
          </p:nvPr>
        </p:nvSpPr>
        <p:spPr/>
        <p:txBody>
          <a:bodyPr/>
          <a:lstStyle/>
          <a:p>
            <a:r>
              <a:rPr lang="en-US" dirty="0"/>
              <a:t>What do the emblems of the sacrament teach about the Atonement of </a:t>
            </a:r>
            <a:r>
              <a:rPr lang="en-US" dirty="0">
                <a:hlinkClick r:id="rId3"/>
              </a:rPr>
              <a:t>Jesus Christ</a:t>
            </a:r>
            <a:r>
              <a:rPr lang="en-US" dirty="0"/>
              <a:t>?</a:t>
            </a:r>
          </a:p>
          <a:p>
            <a:endParaRPr lang="es-VE" dirty="0"/>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4694" y="2557462"/>
            <a:ext cx="7243690" cy="4039890"/>
          </a:xfrm>
          <a:prstGeom prst="rect">
            <a:avLst/>
          </a:prstGeom>
        </p:spPr>
      </p:pic>
    </p:spTree>
    <p:extLst>
      <p:ext uri="{BB962C8B-B14F-4D97-AF65-F5344CB8AC3E}">
        <p14:creationId xmlns:p14="http://schemas.microsoft.com/office/powerpoint/2010/main" val="1203378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95536" y="908720"/>
            <a:ext cx="7992888" cy="4873752"/>
          </a:xfrm>
        </p:spPr>
        <p:txBody>
          <a:bodyPr/>
          <a:lstStyle/>
          <a:p>
            <a:pPr algn="just"/>
            <a:r>
              <a:rPr lang="en-US" dirty="0"/>
              <a:t>The sacrament is a holy priesthood ordinance that helps remind us of the Savior’s Atonement. During the sacrament, we partake of bread and water. We do this in remembrance of His flesh and His blood, which He gave as a sacrifice for us. As we partake of the sacrament, we renew sacred covenants with our Heavenly Father.</a:t>
            </a:r>
            <a:endParaRPr lang="es-VE"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3717032"/>
            <a:ext cx="5978972" cy="2989486"/>
          </a:xfrm>
          <a:prstGeom prst="rect">
            <a:avLst/>
          </a:prstGeom>
        </p:spPr>
      </p:pic>
    </p:spTree>
    <p:extLst>
      <p:ext uri="{BB962C8B-B14F-4D97-AF65-F5344CB8AC3E}">
        <p14:creationId xmlns:p14="http://schemas.microsoft.com/office/powerpoint/2010/main" val="3661873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11560" y="6477"/>
            <a:ext cx="7467600" cy="4873752"/>
          </a:xfrm>
        </p:spPr>
        <p:txBody>
          <a:bodyPr/>
          <a:lstStyle/>
          <a:p>
            <a:r>
              <a:rPr lang="en-US" dirty="0"/>
              <a:t>After His Resurrection, the Savior came to the Americas and taught the </a:t>
            </a:r>
            <a:r>
              <a:rPr lang="en-US" dirty="0" err="1"/>
              <a:t>Nephites</a:t>
            </a:r>
            <a:r>
              <a:rPr lang="en-US" dirty="0"/>
              <a:t> the same ordinance (see3 Nephi 18:1–11; 20:1–9). After the Church was restored in the latter days, Jesus once again commanded His people to partake of the sacrament in remembrance of Him, saying, “It is expedient that the church meet together often to partake of bread and wine in the remembrance of the Lord Jesus” (D&amp;C 20:75).</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6079" y="3420629"/>
            <a:ext cx="5057951" cy="3396580"/>
          </a:xfrm>
          <a:prstGeom prst="rect">
            <a:avLst/>
          </a:prstGeom>
        </p:spPr>
      </p:pic>
    </p:spTree>
    <p:extLst>
      <p:ext uri="{BB962C8B-B14F-4D97-AF65-F5344CB8AC3E}">
        <p14:creationId xmlns:p14="http://schemas.microsoft.com/office/powerpoint/2010/main" val="3144573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How the Sacrament Is Administered</a:t>
            </a:r>
            <a:br>
              <a:rPr lang="en-US" dirty="0"/>
            </a:br>
            <a:endParaRPr lang="es-VE" dirty="0"/>
          </a:p>
        </p:txBody>
      </p:sp>
      <p:sp>
        <p:nvSpPr>
          <p:cNvPr id="3" name="2 Marcador de contenido"/>
          <p:cNvSpPr>
            <a:spLocks noGrp="1"/>
          </p:cNvSpPr>
          <p:nvPr>
            <p:ph sz="quarter" idx="1"/>
          </p:nvPr>
        </p:nvSpPr>
        <p:spPr/>
        <p:txBody>
          <a:bodyPr>
            <a:normAutofit lnSpcReduction="10000"/>
          </a:bodyPr>
          <a:lstStyle/>
          <a:p>
            <a:pPr algn="just"/>
            <a:r>
              <a:rPr lang="en-US" dirty="0"/>
              <a:t>The sacrament is administered by those who hold the necessary priesthood authority. A priest or Melchizedek Priesthood holder breaks bread into pieces, kneels, and blesses it (see D&amp;C 20:76). A deacon or other priesthood holder then passes the sacrament bread to the congregation. </a:t>
            </a:r>
            <a:endParaRPr lang="en-US" dirty="0" smtClean="0"/>
          </a:p>
          <a:p>
            <a:pPr algn="just"/>
            <a:r>
              <a:rPr lang="en-US" dirty="0" smtClean="0"/>
              <a:t>Then </a:t>
            </a:r>
            <a:r>
              <a:rPr lang="en-US" dirty="0"/>
              <a:t>the priest or Melchizedek Priesthood holder blesses the water, and it too is passed to the members. Jesus gave His disciples wine when He introduced the sacrament. However, in a latter-day revelation He has said that it doesn’t matter what we eat and drink during the sacrament as long as we remember Him (see D&amp;C 27:2–3). </a:t>
            </a:r>
            <a:endParaRPr lang="es-VE" dirty="0"/>
          </a:p>
        </p:txBody>
      </p:sp>
    </p:spTree>
    <p:extLst>
      <p:ext uri="{BB962C8B-B14F-4D97-AF65-F5344CB8AC3E}">
        <p14:creationId xmlns:p14="http://schemas.microsoft.com/office/powerpoint/2010/main" val="2971288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VE"/>
          </a:p>
        </p:txBody>
      </p:sp>
      <p:pic>
        <p:nvPicPr>
          <p:cNvPr id="4" name="3 Marcador de contenido"/>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69390" y="0"/>
            <a:ext cx="9213390" cy="6857999"/>
          </a:xfrm>
        </p:spPr>
      </p:pic>
      <p:sp>
        <p:nvSpPr>
          <p:cNvPr id="5" name="4 CuadroTexto"/>
          <p:cNvSpPr txBox="1"/>
          <p:nvPr/>
        </p:nvSpPr>
        <p:spPr>
          <a:xfrm>
            <a:off x="25989" y="404664"/>
            <a:ext cx="4608512" cy="1200329"/>
          </a:xfrm>
          <a:prstGeom prst="rect">
            <a:avLst/>
          </a:prstGeom>
          <a:noFill/>
        </p:spPr>
        <p:txBody>
          <a:bodyPr wrap="square" rtlCol="0">
            <a:spAutoFit/>
          </a:bodyPr>
          <a:lstStyle/>
          <a:p>
            <a:r>
              <a:rPr lang="en-US" b="1" dirty="0">
                <a:solidFill>
                  <a:schemeClr val="bg1"/>
                </a:solidFill>
              </a:rPr>
              <a:t>Carefully review the sacrament prayers. Think about the meaning of each phrase.</a:t>
            </a:r>
          </a:p>
          <a:p>
            <a:endParaRPr lang="es-VE" dirty="0"/>
          </a:p>
        </p:txBody>
      </p:sp>
    </p:spTree>
    <p:extLst>
      <p:ext uri="{BB962C8B-B14F-4D97-AF65-F5344CB8AC3E}">
        <p14:creationId xmlns:p14="http://schemas.microsoft.com/office/powerpoint/2010/main" val="288667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426170"/>
          </a:xfrm>
        </p:spPr>
        <p:txBody>
          <a:bodyPr>
            <a:normAutofit fontScale="90000"/>
          </a:bodyPr>
          <a:lstStyle/>
          <a:p>
            <a:r>
              <a:rPr lang="en-US" dirty="0"/>
              <a:t>The Covenants We Renew during the Sacrament</a:t>
            </a:r>
            <a:br>
              <a:rPr lang="en-US" dirty="0"/>
            </a:br>
            <a:endParaRPr lang="es-VE" dirty="0"/>
          </a:p>
        </p:txBody>
      </p:sp>
      <p:sp>
        <p:nvSpPr>
          <p:cNvPr id="3" name="2 Marcador de contenido"/>
          <p:cNvSpPr>
            <a:spLocks noGrp="1"/>
          </p:cNvSpPr>
          <p:nvPr>
            <p:ph sz="quarter" idx="1"/>
          </p:nvPr>
        </p:nvSpPr>
        <p:spPr/>
        <p:txBody>
          <a:bodyPr>
            <a:normAutofit lnSpcReduction="10000"/>
          </a:bodyPr>
          <a:lstStyle/>
          <a:p>
            <a:pPr fontAlgn="base"/>
            <a:r>
              <a:rPr lang="en-US" dirty="0"/>
              <a:t>Each time we partake of the sacrament, we renew covenants with the Lord. A covenant is a sacred promise between the Lord and His children. The covenants we make are clearly stated in the sacramental prayers. It is important to know what those covenants are and what they mean.</a:t>
            </a:r>
          </a:p>
          <a:p>
            <a:pPr fontAlgn="base"/>
            <a:r>
              <a:rPr lang="en-US" dirty="0"/>
              <a:t>We covenant that we are willing to take upon ourselves the name of Jesus Christ. By this we show we are willing to be identified with Him and His Church. We commit to serve Him and our fellowman. We promise that we will not bring shame or reproach upon that name.</a:t>
            </a:r>
          </a:p>
          <a:p>
            <a:endParaRPr lang="es-VE" dirty="0"/>
          </a:p>
        </p:txBody>
      </p:sp>
    </p:spTree>
    <p:extLst>
      <p:ext uri="{BB962C8B-B14F-4D97-AF65-F5344CB8AC3E}">
        <p14:creationId xmlns:p14="http://schemas.microsoft.com/office/powerpoint/2010/main" val="2938886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90266" y="0"/>
            <a:ext cx="9126762" cy="6858000"/>
          </a:xfrm>
        </p:spPr>
      </p:pic>
    </p:spTree>
    <p:extLst>
      <p:ext uri="{BB962C8B-B14F-4D97-AF65-F5344CB8AC3E}">
        <p14:creationId xmlns:p14="http://schemas.microsoft.com/office/powerpoint/2010/main" val="367043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Our Attitude When Partaking of the Sacrament</a:t>
            </a:r>
            <a:br>
              <a:rPr lang="en-US" dirty="0"/>
            </a:br>
            <a:endParaRPr lang="es-VE" dirty="0"/>
          </a:p>
        </p:txBody>
      </p:sp>
      <p:sp>
        <p:nvSpPr>
          <p:cNvPr id="3" name="2 Marcador de contenido"/>
          <p:cNvSpPr>
            <a:spLocks noGrp="1"/>
          </p:cNvSpPr>
          <p:nvPr>
            <p:ph sz="quarter" idx="1"/>
          </p:nvPr>
        </p:nvSpPr>
        <p:spPr/>
        <p:txBody>
          <a:bodyPr>
            <a:normAutofit lnSpcReduction="10000"/>
          </a:bodyPr>
          <a:lstStyle/>
          <a:p>
            <a:pPr algn="just"/>
            <a:r>
              <a:rPr lang="en-US" dirty="0"/>
              <a:t>Before partaking of the sacrament, we are to prepare ourselves spiritually. The Lord emphasizes that no one should partake of the sacrament unworthily. That means we must repent of our sins before taking the sacrament. The scriptures say, “If any have trespassed, let him not partake until he makes reconciliation” (D&amp;C 46:4). The Lord instructed His twelve </a:t>
            </a:r>
            <a:r>
              <a:rPr lang="en-US" dirty="0" err="1"/>
              <a:t>Nephite</a:t>
            </a:r>
            <a:r>
              <a:rPr lang="en-US" dirty="0"/>
              <a:t> disciples, “Ye shall not suffer any one knowingly to partake of my flesh and blood unworthily, when ye shall minister it; for whoso </a:t>
            </a:r>
            <a:r>
              <a:rPr lang="en-US" dirty="0" err="1"/>
              <a:t>eateth</a:t>
            </a:r>
            <a:r>
              <a:rPr lang="en-US" dirty="0"/>
              <a:t> and </a:t>
            </a:r>
            <a:r>
              <a:rPr lang="en-US" dirty="0" err="1"/>
              <a:t>drinketh</a:t>
            </a:r>
            <a:r>
              <a:rPr lang="en-US" dirty="0"/>
              <a:t> my flesh and blood unworthily </a:t>
            </a:r>
            <a:r>
              <a:rPr lang="en-US" dirty="0" err="1"/>
              <a:t>eateth</a:t>
            </a:r>
            <a:r>
              <a:rPr lang="en-US" dirty="0"/>
              <a:t> and </a:t>
            </a:r>
            <a:r>
              <a:rPr lang="en-US" dirty="0" err="1"/>
              <a:t>drinketh</a:t>
            </a:r>
            <a:r>
              <a:rPr lang="en-US" dirty="0"/>
              <a:t> damnation to his soul” (3 Nephi 18:28–29).</a:t>
            </a:r>
            <a:endParaRPr lang="es-VE" dirty="0"/>
          </a:p>
        </p:txBody>
      </p:sp>
    </p:spTree>
    <p:extLst>
      <p:ext uri="{BB962C8B-B14F-4D97-AF65-F5344CB8AC3E}">
        <p14:creationId xmlns:p14="http://schemas.microsoft.com/office/powerpoint/2010/main" val="20146261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TotalTime>
  <Words>372</Words>
  <Application>Microsoft Office PowerPoint</Application>
  <PresentationFormat>Presentación en pantalla (4:3)</PresentationFormat>
  <Paragraphs>14</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Mirador</vt:lpstr>
      <vt:lpstr>Chapter 23: The Sacrament </vt:lpstr>
      <vt:lpstr>Christ Introduced the Sacrament </vt:lpstr>
      <vt:lpstr>Presentación de PowerPoint</vt:lpstr>
      <vt:lpstr>Presentación de PowerPoint</vt:lpstr>
      <vt:lpstr>How the Sacrament Is Administered </vt:lpstr>
      <vt:lpstr>Presentación de PowerPoint</vt:lpstr>
      <vt:lpstr>The Covenants We Renew during the Sacrament </vt:lpstr>
      <vt:lpstr>Presentación de PowerPoint</vt:lpstr>
      <vt:lpstr>Our Attitude When Partaking of the Sacrament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23: The Sacrament</dc:title>
  <dc:creator>usuario</dc:creator>
  <cp:lastModifiedBy>usuario</cp:lastModifiedBy>
  <cp:revision>2</cp:revision>
  <dcterms:created xsi:type="dcterms:W3CDTF">2016-05-06T02:33:30Z</dcterms:created>
  <dcterms:modified xsi:type="dcterms:W3CDTF">2016-05-06T02:54:45Z</dcterms:modified>
</cp:coreProperties>
</file>