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591DFEEA-D805-4943-A09E-26683C8606E0}" type="datetimeFigureOut">
              <a:rPr lang="es-VE" smtClean="0"/>
              <a:t>05/05/2016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797A3652-E92D-4D7E-A4C1-C892D534AC0B}" type="slidenum">
              <a:rPr lang="es-VE" smtClean="0"/>
              <a:t>‹Nº›</a:t>
            </a:fld>
            <a:endParaRPr lang="es-VE"/>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1DFEEA-D805-4943-A09E-26683C8606E0}" type="datetimeFigureOut">
              <a:rPr lang="es-VE" smtClean="0"/>
              <a:t>05/05/2016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797A3652-E92D-4D7E-A4C1-C892D534AC0B}"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1DFEEA-D805-4943-A09E-26683C8606E0}" type="datetimeFigureOut">
              <a:rPr lang="es-VE" smtClean="0"/>
              <a:t>05/05/2016</a:t>
            </a:fld>
            <a:endParaRPr lang="es-VE"/>
          </a:p>
        </p:txBody>
      </p:sp>
      <p:sp>
        <p:nvSpPr>
          <p:cNvPr id="5" name="4 Marcador de pie de página"/>
          <p:cNvSpPr>
            <a:spLocks noGrp="1"/>
          </p:cNvSpPr>
          <p:nvPr>
            <p:ph type="ftr" sz="quarter" idx="11"/>
          </p:nvPr>
        </p:nvSpPr>
        <p:spPr>
          <a:xfrm>
            <a:off x="2640597" y="6377459"/>
            <a:ext cx="3836404" cy="365125"/>
          </a:xfrm>
        </p:spPr>
        <p:txBody>
          <a:bodyPr/>
          <a:lstStyle/>
          <a:p>
            <a:endParaRPr lang="es-VE"/>
          </a:p>
        </p:txBody>
      </p:sp>
      <p:sp>
        <p:nvSpPr>
          <p:cNvPr id="6" name="5 Marcador de número de diapositiva"/>
          <p:cNvSpPr>
            <a:spLocks noGrp="1"/>
          </p:cNvSpPr>
          <p:nvPr>
            <p:ph type="sldNum" sz="quarter" idx="12"/>
          </p:nvPr>
        </p:nvSpPr>
        <p:spPr/>
        <p:txBody>
          <a:bodyPr/>
          <a:lstStyle/>
          <a:p>
            <a:fld id="{797A3652-E92D-4D7E-A4C1-C892D534AC0B}"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1DFEEA-D805-4943-A09E-26683C8606E0}" type="datetimeFigureOut">
              <a:rPr lang="es-VE" smtClean="0"/>
              <a:t>05/05/2016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797A3652-E92D-4D7E-A4C1-C892D534AC0B}"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91DFEEA-D805-4943-A09E-26683C8606E0}" type="datetimeFigureOut">
              <a:rPr lang="es-VE" smtClean="0"/>
              <a:t>05/05/2016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797A3652-E92D-4D7E-A4C1-C892D534AC0B}" type="slidenum">
              <a:rPr lang="es-VE" smtClean="0"/>
              <a:t>‹Nº›</a:t>
            </a:fld>
            <a:endParaRPr lang="es-V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91DFEEA-D805-4943-A09E-26683C8606E0}" type="datetimeFigureOut">
              <a:rPr lang="es-VE" smtClean="0"/>
              <a:t>05/05/2016</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797A3652-E92D-4D7E-A4C1-C892D534AC0B}"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591DFEEA-D805-4943-A09E-26683C8606E0}" type="datetimeFigureOut">
              <a:rPr lang="es-VE" smtClean="0"/>
              <a:t>05/05/2016</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797A3652-E92D-4D7E-A4C1-C892D534AC0B}"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91DFEEA-D805-4943-A09E-26683C8606E0}" type="datetimeFigureOut">
              <a:rPr lang="es-VE" smtClean="0"/>
              <a:t>05/05/2016</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797A3652-E92D-4D7E-A4C1-C892D534AC0B}"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91DFEEA-D805-4943-A09E-26683C8606E0}" type="datetimeFigureOut">
              <a:rPr lang="es-VE" smtClean="0"/>
              <a:t>05/05/2016</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797A3652-E92D-4D7E-A4C1-C892D534AC0B}"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91DFEEA-D805-4943-A09E-26683C8606E0}" type="datetimeFigureOut">
              <a:rPr lang="es-VE" smtClean="0"/>
              <a:t>05/05/2016</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797A3652-E92D-4D7E-A4C1-C892D534AC0B}" type="slidenum">
              <a:rPr lang="es-VE" smtClean="0"/>
              <a:t>‹Nº›</a:t>
            </a:fld>
            <a:endParaRPr lang="es-VE"/>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591DFEEA-D805-4943-A09E-26683C8606E0}" type="datetimeFigureOut">
              <a:rPr lang="es-VE" smtClean="0"/>
              <a:t>05/05/2016</a:t>
            </a:fld>
            <a:endParaRPr lang="es-VE"/>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VE"/>
          </a:p>
        </p:txBody>
      </p:sp>
      <p:sp>
        <p:nvSpPr>
          <p:cNvPr id="7" name="6 Marcador de número de diapositiva"/>
          <p:cNvSpPr>
            <a:spLocks noGrp="1"/>
          </p:cNvSpPr>
          <p:nvPr>
            <p:ph type="sldNum" sz="quarter" idx="12"/>
          </p:nvPr>
        </p:nvSpPr>
        <p:spPr>
          <a:xfrm>
            <a:off x="8339328" y="1170432"/>
            <a:ext cx="733864" cy="201168"/>
          </a:xfrm>
        </p:spPr>
        <p:txBody>
          <a:bodyPr/>
          <a:lstStyle/>
          <a:p>
            <a:fld id="{797A3652-E92D-4D7E-A4C1-C892D534AC0B}" type="slidenum">
              <a:rPr lang="es-VE" smtClean="0"/>
              <a:t>‹Nº›</a:t>
            </a:fld>
            <a:endParaRPr lang="es-VE"/>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91DFEEA-D805-4943-A09E-26683C8606E0}" type="datetimeFigureOut">
              <a:rPr lang="es-VE" smtClean="0"/>
              <a:t>05/05/2016</a:t>
            </a:fld>
            <a:endParaRPr lang="es-VE"/>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VE"/>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97A3652-E92D-4D7E-A4C1-C892D534AC0B}" type="slidenum">
              <a:rPr lang="es-VE" smtClean="0"/>
              <a:t>‹Nº›</a:t>
            </a:fld>
            <a:endParaRPr lang="es-V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lds.org/scriptures/bofm/1-ne/10.17-19?lang=eng#16" TargetMode="External"/><Relationship Id="rId2" Type="http://schemas.openxmlformats.org/officeDocument/2006/relationships/hyperlink" Target="https://www.lds.org/scriptures/dc-testament/dc/6.22-23?lang=eng#21" TargetMode="Externa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hyperlink" Target="https://www.lds.org/scriptures/dc-testament/dc/42.48?lang=eng#4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lds.org/scriptures/bofm/morm/9.21?lang=eng#20" TargetMode="External"/><Relationship Id="rId2" Type="http://schemas.openxmlformats.org/officeDocument/2006/relationships/hyperlink" Target="https://www.lds.org/scriptures/bofm/ether/3.9-15?lang=eng#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ds.org/scriptures/nt/james/1.5-7?lang=eng#4" TargetMode="External"/><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5373216"/>
            <a:ext cx="8077200" cy="1673352"/>
          </a:xfrm>
        </p:spPr>
        <p:txBody>
          <a:bodyPr>
            <a:normAutofit fontScale="90000"/>
          </a:bodyPr>
          <a:lstStyle/>
          <a:p>
            <a:r>
              <a:rPr lang="en-US" b="0" dirty="0"/>
              <a:t>Chapter 22: The Gifts of the Spirit</a:t>
            </a:r>
            <a:br>
              <a:rPr lang="en-US" b="0" dirty="0"/>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332656"/>
            <a:ext cx="6696744" cy="4392488"/>
          </a:xfrm>
          <a:prstGeom prst="rect">
            <a:avLst/>
          </a:prstGeom>
        </p:spPr>
      </p:pic>
    </p:spTree>
    <p:extLst>
      <p:ext uri="{BB962C8B-B14F-4D97-AF65-F5344CB8AC3E}">
        <p14:creationId xmlns:p14="http://schemas.microsoft.com/office/powerpoint/2010/main" val="2189116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0" dirty="0"/>
              <a:t>The Gift of Knowledge (D&amp;C 46:18)</a:t>
            </a:r>
            <a:br>
              <a:rPr lang="en-US" b="0" dirty="0"/>
            </a:br>
            <a:endParaRPr lang="es-VE" dirty="0"/>
          </a:p>
        </p:txBody>
      </p:sp>
      <p:sp>
        <p:nvSpPr>
          <p:cNvPr id="3" name="2 Marcador de contenido"/>
          <p:cNvSpPr>
            <a:spLocks noGrp="1"/>
          </p:cNvSpPr>
          <p:nvPr>
            <p:ph idx="1"/>
          </p:nvPr>
        </p:nvSpPr>
        <p:spPr>
          <a:xfrm>
            <a:off x="4068781" y="1844824"/>
            <a:ext cx="4618856" cy="3958065"/>
          </a:xfrm>
        </p:spPr>
        <p:txBody>
          <a:bodyPr>
            <a:normAutofit fontScale="70000" lnSpcReduction="20000"/>
          </a:bodyPr>
          <a:lstStyle/>
          <a:p>
            <a:pPr algn="just"/>
            <a:r>
              <a:rPr lang="en-US" dirty="0"/>
              <a:t>The Lord revealed, “If a person gains more knowledge and intelligence in this life through his diligence and obedience than another, he will have so much the advantage in the world to come” (D&amp;C 130:19). The Lord has commanded us to learn as much as we can about His work. He wants us to learn about the heavens, the earth, things that have happened or will happen, things at home and in foreign lands (see D&amp;C 88:78–79). </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204864"/>
            <a:ext cx="3923928" cy="4348511"/>
          </a:xfrm>
          <a:prstGeom prst="rect">
            <a:avLst/>
          </a:prstGeom>
        </p:spPr>
      </p:pic>
    </p:spTree>
    <p:extLst>
      <p:ext uri="{BB962C8B-B14F-4D97-AF65-F5344CB8AC3E}">
        <p14:creationId xmlns:p14="http://schemas.microsoft.com/office/powerpoint/2010/main" val="1383295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252728"/>
          </a:xfrm>
        </p:spPr>
        <p:txBody>
          <a:bodyPr>
            <a:normAutofit fontScale="90000"/>
          </a:bodyPr>
          <a:lstStyle/>
          <a:p>
            <a:r>
              <a:rPr lang="en-US" b="0" dirty="0"/>
              <a:t>The Gift of Knowing That Jesus Christ Is the Son of God (D&amp;C 46:13)</a:t>
            </a:r>
            <a:br>
              <a:rPr lang="en-US" b="0" dirty="0"/>
            </a:br>
            <a:endParaRPr lang="es-VE" dirty="0"/>
          </a:p>
        </p:txBody>
      </p:sp>
      <p:sp>
        <p:nvSpPr>
          <p:cNvPr id="3" name="2 Marcador de contenido"/>
          <p:cNvSpPr>
            <a:spLocks noGrp="1"/>
          </p:cNvSpPr>
          <p:nvPr>
            <p:ph idx="1"/>
          </p:nvPr>
        </p:nvSpPr>
        <p:spPr/>
        <p:txBody>
          <a:bodyPr>
            <a:normAutofit lnSpcReduction="10000"/>
          </a:bodyPr>
          <a:lstStyle/>
          <a:p>
            <a:pPr algn="just"/>
            <a:r>
              <a:rPr lang="en-US" dirty="0"/>
              <a:t>President David O. McKay taught: “It is given unto some, says the Lord in the Doctrine and Covenants, to know by the Holy Ghost that Jesus is the Son of God and that He was crucified for the sins of the world [see D&amp;C 46:13]. It is to these I refer who stand firm upon the rock of revelation in the testimony that they bear to the world” (</a:t>
            </a:r>
            <a:r>
              <a:rPr lang="en-US" i="1" dirty="0"/>
              <a:t>Teachings of Presidents of the Church: David O. McKay</a:t>
            </a:r>
            <a:r>
              <a:rPr lang="en-US" dirty="0"/>
              <a:t> [2003], 166).</a:t>
            </a:r>
            <a:endParaRPr lang="es-VE" dirty="0"/>
          </a:p>
        </p:txBody>
      </p:sp>
    </p:spTree>
    <p:extLst>
      <p:ext uri="{BB962C8B-B14F-4D97-AF65-F5344CB8AC3E}">
        <p14:creationId xmlns:p14="http://schemas.microsoft.com/office/powerpoint/2010/main" val="482795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520" y="0"/>
            <a:ext cx="9252520" cy="6858000"/>
          </a:xfrm>
        </p:spPr>
      </p:pic>
    </p:spTree>
    <p:extLst>
      <p:ext uri="{BB962C8B-B14F-4D97-AF65-F5344CB8AC3E}">
        <p14:creationId xmlns:p14="http://schemas.microsoft.com/office/powerpoint/2010/main" val="3660815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229600" cy="1147528"/>
          </a:xfrm>
        </p:spPr>
        <p:txBody>
          <a:bodyPr>
            <a:normAutofit fontScale="90000"/>
          </a:bodyPr>
          <a:lstStyle/>
          <a:p>
            <a:r>
              <a:rPr lang="en-US" b="0" dirty="0"/>
              <a:t>The Gift of Believing the Testimony of Others (D&amp;C 46:14)</a:t>
            </a:r>
            <a:br>
              <a:rPr lang="en-US" b="0" dirty="0"/>
            </a:br>
            <a:endParaRPr lang="es-VE" dirty="0"/>
          </a:p>
        </p:txBody>
      </p:sp>
      <p:sp>
        <p:nvSpPr>
          <p:cNvPr id="3" name="2 Marcador de contenido"/>
          <p:cNvSpPr>
            <a:spLocks noGrp="1"/>
          </p:cNvSpPr>
          <p:nvPr>
            <p:ph idx="1"/>
          </p:nvPr>
        </p:nvSpPr>
        <p:spPr/>
        <p:txBody>
          <a:bodyPr/>
          <a:lstStyle/>
          <a:p>
            <a:r>
              <a:rPr lang="en-US" dirty="0"/>
              <a:t>If the thing we are praying about is true, the Lord will speak peace to our minds (see </a:t>
            </a:r>
            <a:r>
              <a:rPr lang="en-US" dirty="0">
                <a:hlinkClick r:id="rId2"/>
              </a:rPr>
              <a:t>D&amp;C 6:22–23</a:t>
            </a:r>
            <a:r>
              <a:rPr lang="en-US" dirty="0"/>
              <a:t>). In this way we can know when someone else, even the prophet, has received revelation. Nephi asked the Lord to let him see, feel, and know that his father’s dream was true (see </a:t>
            </a:r>
            <a:r>
              <a:rPr lang="en-US" dirty="0">
                <a:hlinkClick r:id="rId3"/>
              </a:rPr>
              <a:t>1 Nephi 10:17–19</a:t>
            </a:r>
            <a:r>
              <a:rPr lang="en-US" dirty="0"/>
              <a:t>).</a:t>
            </a:r>
            <a:endParaRPr lang="es-VE"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12777"/>
            <a:ext cx="9144000" cy="5427676"/>
          </a:xfrm>
          <a:prstGeom prst="rect">
            <a:avLst/>
          </a:prstGeom>
        </p:spPr>
      </p:pic>
    </p:spTree>
    <p:extLst>
      <p:ext uri="{BB962C8B-B14F-4D97-AF65-F5344CB8AC3E}">
        <p14:creationId xmlns:p14="http://schemas.microsoft.com/office/powerpoint/2010/main" val="1794935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0" dirty="0"/>
              <a:t>The Gift of Prophecy (D&amp;C 46:22)</a:t>
            </a:r>
            <a:br>
              <a:rPr lang="en-US" b="0" dirty="0"/>
            </a:br>
            <a:endParaRPr lang="es-VE" dirty="0"/>
          </a:p>
        </p:txBody>
      </p:sp>
      <p:sp>
        <p:nvSpPr>
          <p:cNvPr id="3" name="2 Marcador de contenido"/>
          <p:cNvSpPr>
            <a:spLocks noGrp="1"/>
          </p:cNvSpPr>
          <p:nvPr>
            <p:ph idx="1"/>
          </p:nvPr>
        </p:nvSpPr>
        <p:spPr/>
        <p:txBody>
          <a:bodyPr/>
          <a:lstStyle/>
          <a:p>
            <a:pPr algn="just"/>
            <a:r>
              <a:rPr lang="en-US" dirty="0"/>
              <a:t>Those who receive true revelations about the past, present, or future have the gift of prophecy. Prophets have this gift, but we too can have it to help us govern our own lives (see 1 Corinthians 14:39).</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4437112"/>
            <a:ext cx="2038350" cy="2238375"/>
          </a:xfrm>
          <a:prstGeom prst="rect">
            <a:avLst/>
          </a:prstGeom>
        </p:spPr>
      </p:pic>
    </p:spTree>
    <p:extLst>
      <p:ext uri="{BB962C8B-B14F-4D97-AF65-F5344CB8AC3E}">
        <p14:creationId xmlns:p14="http://schemas.microsoft.com/office/powerpoint/2010/main" val="1326836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0" dirty="0"/>
              <a:t>The Gift of Healing (D&amp;C 46:19–20)</a:t>
            </a:r>
            <a:br>
              <a:rPr lang="en-US" b="0" dirty="0"/>
            </a:br>
            <a:endParaRPr lang="es-VE" dirty="0"/>
          </a:p>
        </p:txBody>
      </p:sp>
      <p:sp>
        <p:nvSpPr>
          <p:cNvPr id="3" name="2 Marcador de contenido"/>
          <p:cNvSpPr>
            <a:spLocks noGrp="1"/>
          </p:cNvSpPr>
          <p:nvPr>
            <p:ph idx="1"/>
          </p:nvPr>
        </p:nvSpPr>
        <p:spPr/>
        <p:txBody>
          <a:bodyPr/>
          <a:lstStyle/>
          <a:p>
            <a:pPr algn="just"/>
            <a:r>
              <a:rPr lang="en-US" dirty="0"/>
              <a:t>Some have the faith to heal, and others have the faith to be healed. We can all exercise the faith to be healed when we are ill (see </a:t>
            </a:r>
            <a:r>
              <a:rPr lang="en-US" dirty="0">
                <a:hlinkClick r:id="rId2"/>
              </a:rPr>
              <a:t>D&amp;C 42:48</a:t>
            </a:r>
            <a:r>
              <a:rPr lang="en-US" dirty="0"/>
              <a:t>).</a:t>
            </a:r>
            <a:endParaRPr lang="es-VE"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3284984"/>
            <a:ext cx="4572000" cy="3429000"/>
          </a:xfrm>
          <a:prstGeom prst="rect">
            <a:avLst/>
          </a:prstGeom>
        </p:spPr>
      </p:pic>
    </p:spTree>
    <p:extLst>
      <p:ext uri="{BB962C8B-B14F-4D97-AF65-F5344CB8AC3E}">
        <p14:creationId xmlns:p14="http://schemas.microsoft.com/office/powerpoint/2010/main" val="3844257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1252728"/>
          </a:xfrm>
        </p:spPr>
        <p:txBody>
          <a:bodyPr>
            <a:normAutofit fontScale="90000"/>
          </a:bodyPr>
          <a:lstStyle/>
          <a:p>
            <a:r>
              <a:rPr lang="en-US" b="0" dirty="0"/>
              <a:t>The Gift of Working Miracles (D&amp;C 46:21)</a:t>
            </a:r>
            <a:br>
              <a:rPr lang="en-US" b="0" dirty="0"/>
            </a:br>
            <a:endParaRPr lang="es-VE" dirty="0"/>
          </a:p>
        </p:txBody>
      </p:sp>
      <p:sp>
        <p:nvSpPr>
          <p:cNvPr id="3" name="2 Marcador de contenido"/>
          <p:cNvSpPr>
            <a:spLocks noGrp="1"/>
          </p:cNvSpPr>
          <p:nvPr>
            <p:ph idx="1"/>
          </p:nvPr>
        </p:nvSpPr>
        <p:spPr/>
        <p:txBody>
          <a:bodyPr/>
          <a:lstStyle/>
          <a:p>
            <a:r>
              <a:rPr lang="en-US" dirty="0"/>
              <a:t>The Lord has blessed His people many times in miraculous ways. When the Utah pioneers planted their first crops, a plague of locusts nearly destroyed them. The pioneers prayed that the Lord would save their crops, and He sent seagulls to devour the locusts. </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4797152"/>
            <a:ext cx="2790825" cy="1638300"/>
          </a:xfrm>
          <a:prstGeom prst="rect">
            <a:avLst/>
          </a:prstGeom>
        </p:spPr>
      </p:pic>
    </p:spTree>
    <p:extLst>
      <p:ext uri="{BB962C8B-B14F-4D97-AF65-F5344CB8AC3E}">
        <p14:creationId xmlns:p14="http://schemas.microsoft.com/office/powerpoint/2010/main" val="324237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0" dirty="0"/>
              <a:t>The Gift of Faith (</a:t>
            </a:r>
            <a:r>
              <a:rPr lang="en-US" b="0" dirty="0" err="1"/>
              <a:t>Moroni</a:t>
            </a:r>
            <a:r>
              <a:rPr lang="en-US" b="0" dirty="0"/>
              <a:t> 10:11)</a:t>
            </a:r>
            <a:br>
              <a:rPr lang="en-US" b="0" dirty="0"/>
            </a:br>
            <a:endParaRPr lang="es-VE" dirty="0"/>
          </a:p>
        </p:txBody>
      </p:sp>
      <p:sp>
        <p:nvSpPr>
          <p:cNvPr id="3" name="2 Marcador de contenido"/>
          <p:cNvSpPr>
            <a:spLocks noGrp="1"/>
          </p:cNvSpPr>
          <p:nvPr>
            <p:ph idx="1"/>
          </p:nvPr>
        </p:nvSpPr>
        <p:spPr/>
        <p:txBody>
          <a:bodyPr>
            <a:normAutofit lnSpcReduction="10000"/>
          </a:bodyPr>
          <a:lstStyle/>
          <a:p>
            <a:pPr algn="just"/>
            <a:r>
              <a:rPr lang="en-US" dirty="0"/>
              <a:t>The brother of Jared had great faith. Because of his faith, he received other gifts. His faith was so great that the Savior appeared to him (see </a:t>
            </a:r>
            <a:r>
              <a:rPr lang="en-US" dirty="0">
                <a:hlinkClick r:id="rId2"/>
              </a:rPr>
              <a:t>Ether 3:9–15</a:t>
            </a:r>
            <a:r>
              <a:rPr lang="en-US" dirty="0"/>
              <a:t>). Without faith, no other gift can be given. </a:t>
            </a:r>
            <a:r>
              <a:rPr lang="en-US" dirty="0" err="1"/>
              <a:t>Moroni</a:t>
            </a:r>
            <a:r>
              <a:rPr lang="en-US" dirty="0"/>
              <a:t> promises, “Whoso believeth in Christ, doubting nothing, whatsoever he shall ask the Father in the name of Christ it shall be granted him” (</a:t>
            </a:r>
            <a:r>
              <a:rPr lang="en-US" dirty="0">
                <a:hlinkClick r:id="rId3"/>
              </a:rPr>
              <a:t>Mormon 9:21</a:t>
            </a:r>
            <a:r>
              <a:rPr lang="en-US" dirty="0"/>
              <a:t>). We should seek to increase our faith, find out our gifts, and use them.</a:t>
            </a:r>
            <a:endParaRPr lang="es-VE" dirty="0"/>
          </a:p>
        </p:txBody>
      </p:sp>
    </p:spTree>
    <p:extLst>
      <p:ext uri="{BB962C8B-B14F-4D97-AF65-F5344CB8AC3E}">
        <p14:creationId xmlns:p14="http://schemas.microsoft.com/office/powerpoint/2010/main" val="2079446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1760" y="692696"/>
            <a:ext cx="3996456" cy="5624642"/>
          </a:xfrm>
        </p:spPr>
      </p:pic>
    </p:spTree>
    <p:extLst>
      <p:ext uri="{BB962C8B-B14F-4D97-AF65-F5344CB8AC3E}">
        <p14:creationId xmlns:p14="http://schemas.microsoft.com/office/powerpoint/2010/main" val="3485689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05880" y="474297"/>
            <a:ext cx="8229600" cy="1252728"/>
          </a:xfrm>
        </p:spPr>
        <p:txBody>
          <a:bodyPr>
            <a:normAutofit fontScale="90000"/>
          </a:bodyPr>
          <a:lstStyle/>
          <a:p>
            <a:r>
              <a:rPr lang="en-US" b="0" dirty="0"/>
              <a:t>We Must Be Careful with Our Gifts of the Spirit</a:t>
            </a:r>
            <a:br>
              <a:rPr lang="en-US" b="0" dirty="0"/>
            </a:br>
            <a:endParaRPr lang="es-VE" dirty="0"/>
          </a:p>
        </p:txBody>
      </p:sp>
      <p:sp>
        <p:nvSpPr>
          <p:cNvPr id="3" name="2 Marcador de contenido"/>
          <p:cNvSpPr>
            <a:spLocks noGrp="1"/>
          </p:cNvSpPr>
          <p:nvPr>
            <p:ph idx="1"/>
          </p:nvPr>
        </p:nvSpPr>
        <p:spPr>
          <a:xfrm>
            <a:off x="467544" y="1772816"/>
            <a:ext cx="8229600" cy="4625609"/>
          </a:xfrm>
        </p:spPr>
        <p:txBody>
          <a:bodyPr/>
          <a:lstStyle/>
          <a:p>
            <a:r>
              <a:rPr lang="en-US" dirty="0"/>
              <a:t>The Lord said, “A commandment I give unto them, that they shall not boast themselves of these things, neither speak them before the world; for these things are given unto you for your profit and for salvation” (D&amp;C 84:73). We must remember that spiritual gifts are sacred </a:t>
            </a:r>
            <a:r>
              <a:rPr lang="en-US"/>
              <a:t>(</a:t>
            </a:r>
            <a:r>
              <a:rPr lang="en-US" smtClean="0"/>
              <a:t>see D&amp;C </a:t>
            </a:r>
            <a:r>
              <a:rPr lang="en-US" dirty="0"/>
              <a:t>6:10).</a:t>
            </a:r>
            <a:endParaRPr lang="es-VE" dirty="0"/>
          </a:p>
        </p:txBody>
      </p:sp>
    </p:spTree>
    <p:extLst>
      <p:ext uri="{BB962C8B-B14F-4D97-AF65-F5344CB8AC3E}">
        <p14:creationId xmlns:p14="http://schemas.microsoft.com/office/powerpoint/2010/main" val="132896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0" dirty="0"/>
              <a:t>The Gifts of the Spirit</a:t>
            </a:r>
            <a:br>
              <a:rPr lang="en-US" b="0" dirty="0"/>
            </a:br>
            <a:endParaRPr lang="es-VE" dirty="0"/>
          </a:p>
        </p:txBody>
      </p:sp>
      <p:sp>
        <p:nvSpPr>
          <p:cNvPr id="3" name="2 Marcador de contenido"/>
          <p:cNvSpPr>
            <a:spLocks noGrp="1"/>
          </p:cNvSpPr>
          <p:nvPr>
            <p:ph idx="1"/>
          </p:nvPr>
        </p:nvSpPr>
        <p:spPr>
          <a:xfrm>
            <a:off x="467544" y="1268760"/>
            <a:ext cx="8229600" cy="4625609"/>
          </a:xfrm>
        </p:spPr>
        <p:txBody>
          <a:bodyPr/>
          <a:lstStyle/>
          <a:p>
            <a:r>
              <a:rPr lang="en-US" dirty="0"/>
              <a:t>What spiritual gifts does the Lord give us?</a:t>
            </a:r>
          </a:p>
          <a:p>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988840"/>
            <a:ext cx="7560840" cy="4357688"/>
          </a:xfrm>
          <a:prstGeom prst="rect">
            <a:avLst/>
          </a:prstGeom>
        </p:spPr>
      </p:pic>
    </p:spTree>
    <p:extLst>
      <p:ext uri="{BB962C8B-B14F-4D97-AF65-F5344CB8AC3E}">
        <p14:creationId xmlns:p14="http://schemas.microsoft.com/office/powerpoint/2010/main" val="33286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r>
              <a:rPr lang="en-US" dirty="0"/>
              <a:t>Following baptism, each of us had hands laid on our heads to receive the gift of the Holy Ghost. If we are faithful, we can have His influence continually with us. Through Him, each of us can be blessed with certain spiritual powers called gifts of the Spirit. These gifts are given to those who are faithful to Christ. “All these gifts come from God, for the benefit of the children of God” (D&amp;C 46:26)</a:t>
            </a:r>
            <a:endParaRPr lang="es-VE" dirty="0"/>
          </a:p>
        </p:txBody>
      </p:sp>
    </p:spTree>
    <p:extLst>
      <p:ext uri="{BB962C8B-B14F-4D97-AF65-F5344CB8AC3E}">
        <p14:creationId xmlns:p14="http://schemas.microsoft.com/office/powerpoint/2010/main" val="1751020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n-US" dirty="0" smtClean="0"/>
          </a:p>
          <a:p>
            <a:r>
              <a:rPr lang="en-US" dirty="0" smtClean="0"/>
              <a:t>The </a:t>
            </a:r>
            <a:r>
              <a:rPr lang="en-US" dirty="0"/>
              <a:t>scriptures mention many gifts of the Spirit. These gifts have been given to members of the true Church whenever it has been on the earth (see Mark 16:16–18). The gifts of the Spirit include the following:</a:t>
            </a:r>
            <a:endParaRPr lang="es-VE" dirty="0"/>
          </a:p>
        </p:txBody>
      </p:sp>
    </p:spTree>
    <p:extLst>
      <p:ext uri="{BB962C8B-B14F-4D97-AF65-F5344CB8AC3E}">
        <p14:creationId xmlns:p14="http://schemas.microsoft.com/office/powerpoint/2010/main" val="2562059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0" dirty="0"/>
              <a:t>The Gift of Tongues (D&amp;C 46:24)</a:t>
            </a:r>
            <a:br>
              <a:rPr lang="en-US" b="0" dirty="0"/>
            </a:br>
            <a:endParaRPr lang="es-VE" dirty="0"/>
          </a:p>
        </p:txBody>
      </p:sp>
      <p:sp>
        <p:nvSpPr>
          <p:cNvPr id="3" name="2 Marcador de contenido"/>
          <p:cNvSpPr>
            <a:spLocks noGrp="1"/>
          </p:cNvSpPr>
          <p:nvPr>
            <p:ph idx="1"/>
          </p:nvPr>
        </p:nvSpPr>
        <p:spPr/>
        <p:txBody>
          <a:bodyPr/>
          <a:lstStyle/>
          <a:p>
            <a:pPr algn="just"/>
            <a:r>
              <a:rPr lang="en-US" dirty="0"/>
              <a:t>Sometimes it is necessary to communicate the gospel in a language that is unfamiliar to us. When this happens, the Lord can bless us with the ability to speak that language. Many missionaries have received the gift of tongues </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4437112"/>
            <a:ext cx="3793604" cy="2124418"/>
          </a:xfrm>
          <a:prstGeom prst="rect">
            <a:avLst/>
          </a:prstGeom>
        </p:spPr>
      </p:pic>
    </p:spTree>
    <p:extLst>
      <p:ext uri="{BB962C8B-B14F-4D97-AF65-F5344CB8AC3E}">
        <p14:creationId xmlns:p14="http://schemas.microsoft.com/office/powerpoint/2010/main" val="1427792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20079449">
            <a:off x="596784" y="1329726"/>
            <a:ext cx="4517280" cy="3553117"/>
          </a:xfr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471545">
            <a:off x="4074485" y="3034892"/>
            <a:ext cx="4160287" cy="2337553"/>
          </a:xfrm>
          <a:prstGeom prst="rect">
            <a:avLst/>
          </a:prstGeom>
        </p:spPr>
      </p:pic>
      <p:sp>
        <p:nvSpPr>
          <p:cNvPr id="6" name="5 CuadroTexto"/>
          <p:cNvSpPr txBox="1"/>
          <p:nvPr/>
        </p:nvSpPr>
        <p:spPr>
          <a:xfrm>
            <a:off x="4860032" y="339513"/>
            <a:ext cx="3024336" cy="830997"/>
          </a:xfrm>
          <a:prstGeom prst="rect">
            <a:avLst/>
          </a:prstGeom>
          <a:noFill/>
        </p:spPr>
        <p:txBody>
          <a:bodyPr wrap="square" rtlCol="0">
            <a:spAutoFit/>
          </a:bodyPr>
          <a:lstStyle/>
          <a:p>
            <a:r>
              <a:rPr lang="en-US" sz="2400" b="1" dirty="0" smtClean="0">
                <a:solidFill>
                  <a:schemeClr val="bg1"/>
                </a:solidFill>
              </a:rPr>
              <a:t>Pentecost And our missionaries today</a:t>
            </a:r>
            <a:endParaRPr lang="es-VE" sz="2400" b="1" dirty="0">
              <a:solidFill>
                <a:schemeClr val="bg1"/>
              </a:solidFill>
            </a:endParaRPr>
          </a:p>
        </p:txBody>
      </p:sp>
    </p:spTree>
    <p:extLst>
      <p:ext uri="{BB962C8B-B14F-4D97-AF65-F5344CB8AC3E}">
        <p14:creationId xmlns:p14="http://schemas.microsoft.com/office/powerpoint/2010/main" val="4075614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5544616" cy="1252728"/>
          </a:xfrm>
        </p:spPr>
        <p:txBody>
          <a:bodyPr>
            <a:normAutofit fontScale="90000"/>
          </a:bodyPr>
          <a:lstStyle/>
          <a:p>
            <a:r>
              <a:rPr lang="en-US" b="0" dirty="0"/>
              <a:t>The Gift of Interpretation of Tongues (</a:t>
            </a:r>
            <a:r>
              <a:rPr lang="en-US" b="0" u="sng" dirty="0"/>
              <a:t>D&amp;C 46:25</a:t>
            </a:r>
            <a:r>
              <a:rPr lang="en-US" b="0" dirty="0"/>
              <a:t>)</a:t>
            </a:r>
            <a:br>
              <a:rPr lang="en-US" b="0" dirty="0"/>
            </a:br>
            <a:endParaRPr lang="es-VE" dirty="0"/>
          </a:p>
        </p:txBody>
      </p:sp>
      <p:sp>
        <p:nvSpPr>
          <p:cNvPr id="3" name="2 Marcador de contenido"/>
          <p:cNvSpPr>
            <a:spLocks noGrp="1"/>
          </p:cNvSpPr>
          <p:nvPr>
            <p:ph idx="1"/>
          </p:nvPr>
        </p:nvSpPr>
        <p:spPr/>
        <p:txBody>
          <a:bodyPr>
            <a:normAutofit fontScale="92500" lnSpcReduction="20000"/>
          </a:bodyPr>
          <a:lstStyle/>
          <a:p>
            <a:pPr algn="just"/>
            <a:r>
              <a:rPr lang="en-US" dirty="0"/>
              <a:t>This gift is sometimes given to us when we do not understand a language and we need to receive an important message from God. For example, President David O. McKay had a great desire to speak to the Saints in New Zealand without an interpreter. He told them that he hoped that the Lord would bless them that they could understand him. He spoke in English. His message lasted about 40 minutes. As he spoke, he could tell by the expression on many of their faces and the tears in their eyes that they were receiving his message.</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57748"/>
            <a:ext cx="2286000" cy="1714500"/>
          </a:xfrm>
          <a:prstGeom prst="rect">
            <a:avLst/>
          </a:prstGeom>
        </p:spPr>
      </p:pic>
    </p:spTree>
    <p:extLst>
      <p:ext uri="{BB962C8B-B14F-4D97-AF65-F5344CB8AC3E}">
        <p14:creationId xmlns:p14="http://schemas.microsoft.com/office/powerpoint/2010/main" val="898199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252728"/>
          </a:xfrm>
        </p:spPr>
        <p:txBody>
          <a:bodyPr>
            <a:normAutofit fontScale="90000"/>
          </a:bodyPr>
          <a:lstStyle/>
          <a:p>
            <a:r>
              <a:rPr lang="es-VE" b="0" dirty="0" err="1"/>
              <a:t>The</a:t>
            </a:r>
            <a:r>
              <a:rPr lang="es-VE" b="0" dirty="0"/>
              <a:t> </a:t>
            </a:r>
            <a:r>
              <a:rPr lang="es-VE" b="0" dirty="0" err="1"/>
              <a:t>Gift</a:t>
            </a:r>
            <a:r>
              <a:rPr lang="es-VE" b="0" dirty="0"/>
              <a:t> of </a:t>
            </a:r>
            <a:r>
              <a:rPr lang="es-VE" b="0" dirty="0" err="1"/>
              <a:t>Translation</a:t>
            </a:r>
            <a:r>
              <a:rPr lang="es-VE" b="0" dirty="0"/>
              <a:t/>
            </a:r>
            <a:br>
              <a:rPr lang="es-VE" b="0" dirty="0"/>
            </a:br>
            <a:r>
              <a:rPr lang="es-VE" b="0" dirty="0"/>
              <a:t>(D&amp;C 5:4)</a:t>
            </a:r>
            <a:br>
              <a:rPr lang="es-VE" b="0" dirty="0"/>
            </a:br>
            <a:endParaRPr lang="es-VE"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44924"/>
            <a:ext cx="9144000" cy="5413076"/>
          </a:xfrm>
        </p:spPr>
      </p:pic>
    </p:spTree>
    <p:extLst>
      <p:ext uri="{BB962C8B-B14F-4D97-AF65-F5344CB8AC3E}">
        <p14:creationId xmlns:p14="http://schemas.microsoft.com/office/powerpoint/2010/main" val="2730087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0925" y="188640"/>
            <a:ext cx="1743075" cy="2628900"/>
          </a:xfrm>
          <a:prstGeom prst="rect">
            <a:avLst/>
          </a:prstGeom>
        </p:spPr>
      </p:pic>
      <p:sp>
        <p:nvSpPr>
          <p:cNvPr id="2" name="1 Título"/>
          <p:cNvSpPr>
            <a:spLocks noGrp="1"/>
          </p:cNvSpPr>
          <p:nvPr>
            <p:ph type="title"/>
          </p:nvPr>
        </p:nvSpPr>
        <p:spPr/>
        <p:txBody>
          <a:bodyPr>
            <a:normAutofit fontScale="90000"/>
          </a:bodyPr>
          <a:lstStyle/>
          <a:p>
            <a:r>
              <a:rPr lang="en-US" b="0" dirty="0"/>
              <a:t>The Gift of Wisdom (D&amp;C 46:17)</a:t>
            </a:r>
            <a:br>
              <a:rPr lang="en-US" b="0" dirty="0"/>
            </a:br>
            <a:endParaRPr lang="es-VE" dirty="0"/>
          </a:p>
        </p:txBody>
      </p:sp>
      <p:sp>
        <p:nvSpPr>
          <p:cNvPr id="3" name="2 Marcador de contenido"/>
          <p:cNvSpPr>
            <a:spLocks noGrp="1"/>
          </p:cNvSpPr>
          <p:nvPr>
            <p:ph idx="1"/>
          </p:nvPr>
        </p:nvSpPr>
        <p:spPr/>
        <p:txBody>
          <a:bodyPr/>
          <a:lstStyle/>
          <a:p>
            <a:pPr fontAlgn="base"/>
            <a:r>
              <a:rPr lang="en-US" dirty="0"/>
              <a:t>“If any of you lack wisdom, let him ask of God, that </a:t>
            </a:r>
            <a:r>
              <a:rPr lang="en-US" dirty="0" err="1"/>
              <a:t>giveth</a:t>
            </a:r>
            <a:r>
              <a:rPr lang="en-US" dirty="0"/>
              <a:t> to all men liberally, and </a:t>
            </a:r>
            <a:r>
              <a:rPr lang="en-US" dirty="0" err="1"/>
              <a:t>upbraideth</a:t>
            </a:r>
            <a:r>
              <a:rPr lang="en-US" dirty="0"/>
              <a:t> not; and it shall be given him.</a:t>
            </a:r>
          </a:p>
          <a:p>
            <a:pPr fontAlgn="base"/>
            <a:r>
              <a:rPr lang="en-US" dirty="0"/>
              <a:t>“But let him ask in faith, nothing wavering. For he that </a:t>
            </a:r>
            <a:r>
              <a:rPr lang="en-US" dirty="0" err="1"/>
              <a:t>wavereth</a:t>
            </a:r>
            <a:r>
              <a:rPr lang="en-US" dirty="0"/>
              <a:t> is like a wave of the sea driven with the wind and tossed.</a:t>
            </a:r>
          </a:p>
          <a:p>
            <a:pPr fontAlgn="base"/>
            <a:r>
              <a:rPr lang="en-US" dirty="0"/>
              <a:t>“For let not that man think that he shall receive any thing of the Lord” (</a:t>
            </a:r>
            <a:r>
              <a:rPr lang="en-US" dirty="0">
                <a:hlinkClick r:id="rId3"/>
              </a:rPr>
              <a:t>James 1:5–7</a:t>
            </a:r>
            <a:r>
              <a:rPr lang="en-US" dirty="0"/>
              <a:t>).</a:t>
            </a:r>
          </a:p>
          <a:p>
            <a:endParaRPr lang="es-VE" dirty="0"/>
          </a:p>
        </p:txBody>
      </p:sp>
    </p:spTree>
    <p:extLst>
      <p:ext uri="{BB962C8B-B14F-4D97-AF65-F5344CB8AC3E}">
        <p14:creationId xmlns:p14="http://schemas.microsoft.com/office/powerpoint/2010/main" val="3823033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TotalTime>
  <Words>627</Words>
  <Application>Microsoft Office PowerPoint</Application>
  <PresentationFormat>Presentación en pantalla (4:3)</PresentationFormat>
  <Paragraphs>32</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Módulo</vt:lpstr>
      <vt:lpstr>Chapter 22: The Gifts of the Spirit </vt:lpstr>
      <vt:lpstr>The Gifts of the Spirit </vt:lpstr>
      <vt:lpstr>Presentación de PowerPoint</vt:lpstr>
      <vt:lpstr>Presentación de PowerPoint</vt:lpstr>
      <vt:lpstr>The Gift of Tongues (D&amp;C 46:24) </vt:lpstr>
      <vt:lpstr>Presentación de PowerPoint</vt:lpstr>
      <vt:lpstr>The Gift of Interpretation of Tongues (D&amp;C 46:25) </vt:lpstr>
      <vt:lpstr>The Gift of Translation (D&amp;C 5:4) </vt:lpstr>
      <vt:lpstr>The Gift of Wisdom (D&amp;C 46:17) </vt:lpstr>
      <vt:lpstr>The Gift of Knowledge (D&amp;C 46:18) </vt:lpstr>
      <vt:lpstr>The Gift of Knowing That Jesus Christ Is the Son of God (D&amp;C 46:13) </vt:lpstr>
      <vt:lpstr>Presentación de PowerPoint</vt:lpstr>
      <vt:lpstr>The Gift of Believing the Testimony of Others (D&amp;C 46:14) </vt:lpstr>
      <vt:lpstr>The Gift of Prophecy (D&amp;C 46:22) </vt:lpstr>
      <vt:lpstr>The Gift of Healing (D&amp;C 46:19–20) </vt:lpstr>
      <vt:lpstr>The Gift of Working Miracles (D&amp;C 46:21) </vt:lpstr>
      <vt:lpstr>The Gift of Faith (Moroni 10:11) </vt:lpstr>
      <vt:lpstr>Presentación de PowerPoint</vt:lpstr>
      <vt:lpstr>We Must Be Careful with Our Gifts of the Spirit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22: The Gifts of the Spirit</dc:title>
  <dc:creator>usuario</dc:creator>
  <cp:lastModifiedBy>usuario</cp:lastModifiedBy>
  <cp:revision>3</cp:revision>
  <dcterms:created xsi:type="dcterms:W3CDTF">2016-05-06T02:04:28Z</dcterms:created>
  <dcterms:modified xsi:type="dcterms:W3CDTF">2016-05-06T02:32:29Z</dcterms:modified>
</cp:coreProperties>
</file>