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2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A0AAC254-B0A2-443E-AF6A-CB47D91AE727}" type="datetimeFigureOut">
              <a:rPr lang="es-VE" smtClean="0"/>
              <a:t>05/05/2016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A5D77CD9-AD86-4BCD-8302-B0283E113C18}" type="slidenum">
              <a:rPr lang="es-VE" smtClean="0"/>
              <a:t>‹Nº›</a:t>
            </a:fld>
            <a:endParaRPr lang="es-VE"/>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A0AAC254-B0A2-443E-AF6A-CB47D91AE727}" type="datetimeFigureOut">
              <a:rPr lang="es-VE" smtClean="0"/>
              <a:t>05/05/2016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A5D77CD9-AD86-4BCD-8302-B0283E113C18}" type="slidenum">
              <a:rPr lang="es-VE" smtClean="0"/>
              <a:t>‹Nº›</a:t>
            </a:fld>
            <a:endParaRPr lang="es-V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A0AAC254-B0A2-443E-AF6A-CB47D91AE727}" type="datetimeFigureOut">
              <a:rPr lang="es-VE" smtClean="0"/>
              <a:t>05/05/2016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A5D77CD9-AD86-4BCD-8302-B0283E113C18}" type="slidenum">
              <a:rPr lang="es-VE" smtClean="0"/>
              <a:t>‹Nº›</a:t>
            </a:fld>
            <a:endParaRPr lang="es-V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A0AAC254-B0A2-443E-AF6A-CB47D91AE727}" type="datetimeFigureOut">
              <a:rPr lang="es-VE" smtClean="0"/>
              <a:t>05/05/2016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A5D77CD9-AD86-4BCD-8302-B0283E113C18}" type="slidenum">
              <a:rPr lang="es-VE" smtClean="0"/>
              <a:t>‹Nº›</a:t>
            </a:fld>
            <a:endParaRPr lang="es-V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95" name="Title 94"/>
          <p:cNvSpPr>
            <a:spLocks noGrp="1"/>
          </p:cNvSpPr>
          <p:nvPr>
            <p:ph type="title"/>
          </p:nvPr>
        </p:nvSpPr>
        <p:spPr>
          <a:xfrm>
            <a:off x="457200" y="4463568"/>
            <a:ext cx="8305800" cy="1143000"/>
          </a:xfrm>
        </p:spPr>
        <p:txBody>
          <a:bodyPr/>
          <a:lstStyle/>
          <a:p>
            <a:r>
              <a:rPr lang="es-ES" smtClean="0"/>
              <a:t>Haga clic para modificar el estilo de título del patrón</a:t>
            </a:r>
            <a:endParaRPr lang="en-US"/>
          </a:p>
        </p:txBody>
      </p:sp>
      <p:sp>
        <p:nvSpPr>
          <p:cNvPr id="2" name="Date Placeholder 1"/>
          <p:cNvSpPr>
            <a:spLocks noGrp="1"/>
          </p:cNvSpPr>
          <p:nvPr>
            <p:ph type="dt" sz="half" idx="10"/>
          </p:nvPr>
        </p:nvSpPr>
        <p:spPr/>
        <p:txBody>
          <a:bodyPr/>
          <a:lstStyle/>
          <a:p>
            <a:fld id="{A0AAC254-B0A2-443E-AF6A-CB47D91AE727}" type="datetimeFigureOut">
              <a:rPr lang="es-VE" smtClean="0"/>
              <a:t>05/05/2016</a:t>
            </a:fld>
            <a:endParaRPr lang="es-VE"/>
          </a:p>
        </p:txBody>
      </p:sp>
      <p:sp>
        <p:nvSpPr>
          <p:cNvPr id="91" name="Footer Placeholder 90"/>
          <p:cNvSpPr>
            <a:spLocks noGrp="1"/>
          </p:cNvSpPr>
          <p:nvPr>
            <p:ph type="ftr" sz="quarter" idx="11"/>
          </p:nvPr>
        </p:nvSpPr>
        <p:spPr/>
        <p:txBody>
          <a:bodyPr/>
          <a:lstStyle/>
          <a:p>
            <a:endParaRPr lang="es-VE"/>
          </a:p>
        </p:txBody>
      </p:sp>
      <p:sp>
        <p:nvSpPr>
          <p:cNvPr id="92" name="Slide Number Placeholder 91"/>
          <p:cNvSpPr>
            <a:spLocks noGrp="1"/>
          </p:cNvSpPr>
          <p:nvPr>
            <p:ph type="sldNum" sz="quarter" idx="12"/>
          </p:nvPr>
        </p:nvSpPr>
        <p:spPr/>
        <p:txBody>
          <a:bodyPr/>
          <a:lstStyle/>
          <a:p>
            <a:fld id="{A5D77CD9-AD86-4BCD-8302-B0283E113C18}" type="slidenum">
              <a:rPr lang="es-VE" smtClean="0"/>
              <a:t>‹Nº›</a:t>
            </a:fld>
            <a:endParaRPr lang="es-V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4"/>
          <p:cNvSpPr>
            <a:spLocks noGrp="1"/>
          </p:cNvSpPr>
          <p:nvPr>
            <p:ph type="dt" sz="half" idx="10"/>
          </p:nvPr>
        </p:nvSpPr>
        <p:spPr/>
        <p:txBody>
          <a:bodyPr/>
          <a:lstStyle/>
          <a:p>
            <a:fld id="{A0AAC254-B0A2-443E-AF6A-CB47D91AE727}" type="datetimeFigureOut">
              <a:rPr lang="es-VE" smtClean="0"/>
              <a:t>05/05/2016</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A5D77CD9-AD86-4BCD-8302-B0283E113C18}" type="slidenum">
              <a:rPr lang="es-VE" smtClean="0"/>
              <a:t>‹Nº›</a:t>
            </a:fld>
            <a:endParaRPr lang="es-V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A0AAC254-B0A2-443E-AF6A-CB47D91AE727}" type="datetimeFigureOut">
              <a:rPr lang="es-VE" smtClean="0"/>
              <a:t>05/05/2016</a:t>
            </a:fld>
            <a:endParaRPr lang="es-VE"/>
          </a:p>
        </p:txBody>
      </p:sp>
      <p:sp>
        <p:nvSpPr>
          <p:cNvPr id="8" name="Footer Placeholder 7"/>
          <p:cNvSpPr>
            <a:spLocks noGrp="1"/>
          </p:cNvSpPr>
          <p:nvPr>
            <p:ph type="ftr" sz="quarter" idx="11"/>
          </p:nvPr>
        </p:nvSpPr>
        <p:spPr/>
        <p:txBody>
          <a:bodyPr/>
          <a:lstStyle/>
          <a:p>
            <a:endParaRPr lang="es-VE"/>
          </a:p>
        </p:txBody>
      </p:sp>
      <p:sp>
        <p:nvSpPr>
          <p:cNvPr id="9" name="Slide Number Placeholder 8"/>
          <p:cNvSpPr>
            <a:spLocks noGrp="1"/>
          </p:cNvSpPr>
          <p:nvPr>
            <p:ph type="sldNum" sz="quarter" idx="12"/>
          </p:nvPr>
        </p:nvSpPr>
        <p:spPr/>
        <p:txBody>
          <a:bodyPr/>
          <a:lstStyle/>
          <a:p>
            <a:fld id="{A5D77CD9-AD86-4BCD-8302-B0283E113C18}" type="slidenum">
              <a:rPr lang="es-VE" smtClean="0"/>
              <a:t>‹Nº›</a:t>
            </a:fld>
            <a:endParaRPr lang="es-V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A0AAC254-B0A2-443E-AF6A-CB47D91AE727}" type="datetimeFigureOut">
              <a:rPr lang="es-VE" smtClean="0"/>
              <a:t>05/05/2016</a:t>
            </a:fld>
            <a:endParaRPr lang="es-VE"/>
          </a:p>
        </p:txBody>
      </p:sp>
      <p:sp>
        <p:nvSpPr>
          <p:cNvPr id="4" name="Footer Placeholder 3"/>
          <p:cNvSpPr>
            <a:spLocks noGrp="1"/>
          </p:cNvSpPr>
          <p:nvPr>
            <p:ph type="ftr" sz="quarter" idx="11"/>
          </p:nvPr>
        </p:nvSpPr>
        <p:spPr/>
        <p:txBody>
          <a:bodyPr/>
          <a:lstStyle/>
          <a:p>
            <a:endParaRPr lang="es-VE"/>
          </a:p>
        </p:txBody>
      </p:sp>
      <p:sp>
        <p:nvSpPr>
          <p:cNvPr id="5" name="Slide Number Placeholder 4"/>
          <p:cNvSpPr>
            <a:spLocks noGrp="1"/>
          </p:cNvSpPr>
          <p:nvPr>
            <p:ph type="sldNum" sz="quarter" idx="12"/>
          </p:nvPr>
        </p:nvSpPr>
        <p:spPr/>
        <p:txBody>
          <a:bodyPr/>
          <a:lstStyle/>
          <a:p>
            <a:fld id="{A5D77CD9-AD86-4BCD-8302-B0283E113C18}" type="slidenum">
              <a:rPr lang="es-VE" smtClean="0"/>
              <a:t>‹Nº›</a:t>
            </a:fld>
            <a:endParaRPr lang="es-V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AAC254-B0A2-443E-AF6A-CB47D91AE727}" type="datetimeFigureOut">
              <a:rPr lang="es-VE" smtClean="0"/>
              <a:t>05/05/2016</a:t>
            </a:fld>
            <a:endParaRPr lang="es-VE"/>
          </a:p>
        </p:txBody>
      </p:sp>
      <p:sp>
        <p:nvSpPr>
          <p:cNvPr id="3" name="Footer Placeholder 2"/>
          <p:cNvSpPr>
            <a:spLocks noGrp="1"/>
          </p:cNvSpPr>
          <p:nvPr>
            <p:ph type="ftr" sz="quarter" idx="11"/>
          </p:nvPr>
        </p:nvSpPr>
        <p:spPr/>
        <p:txBody>
          <a:bodyPr/>
          <a:lstStyle/>
          <a:p>
            <a:endParaRPr lang="es-VE"/>
          </a:p>
        </p:txBody>
      </p:sp>
      <p:sp>
        <p:nvSpPr>
          <p:cNvPr id="4" name="Slide Number Placeholder 3"/>
          <p:cNvSpPr>
            <a:spLocks noGrp="1"/>
          </p:cNvSpPr>
          <p:nvPr>
            <p:ph type="sldNum" sz="quarter" idx="12"/>
          </p:nvPr>
        </p:nvSpPr>
        <p:spPr/>
        <p:txBody>
          <a:bodyPr/>
          <a:lstStyle/>
          <a:p>
            <a:fld id="{A5D77CD9-AD86-4BCD-8302-B0283E113C18}" type="slidenum">
              <a:rPr lang="es-VE" smtClean="0"/>
              <a:t>‹Nº›</a:t>
            </a:fld>
            <a:endParaRPr lang="es-V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A0AAC254-B0A2-443E-AF6A-CB47D91AE727}" type="datetimeFigureOut">
              <a:rPr lang="es-VE" smtClean="0"/>
              <a:t>05/05/2016</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A5D77CD9-AD86-4BCD-8302-B0283E113C18}" type="slidenum">
              <a:rPr lang="es-VE" smtClean="0"/>
              <a:t>‹Nº›</a:t>
            </a:fld>
            <a:endParaRPr lang="es-VE"/>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5" name="Date Placeholder 4"/>
          <p:cNvSpPr>
            <a:spLocks noGrp="1"/>
          </p:cNvSpPr>
          <p:nvPr>
            <p:ph type="dt" sz="half" idx="10"/>
          </p:nvPr>
        </p:nvSpPr>
        <p:spPr/>
        <p:txBody>
          <a:bodyPr/>
          <a:lstStyle/>
          <a:p>
            <a:fld id="{A0AAC254-B0A2-443E-AF6A-CB47D91AE727}" type="datetimeFigureOut">
              <a:rPr lang="es-VE" smtClean="0"/>
              <a:t>05/05/2016</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A5D77CD9-AD86-4BCD-8302-B0283E113C18}" type="slidenum">
              <a:rPr lang="es-VE" smtClean="0"/>
              <a:t>‹Nº›</a:t>
            </a:fld>
            <a:endParaRPr lang="es-VE"/>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A0AAC254-B0A2-443E-AF6A-CB47D91AE727}" type="datetimeFigureOut">
              <a:rPr lang="es-VE" smtClean="0"/>
              <a:t>05/05/2016</a:t>
            </a:fld>
            <a:endParaRPr lang="es-VE"/>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s-VE"/>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A5D77CD9-AD86-4BCD-8302-B0283E113C18}" type="slidenum">
              <a:rPr lang="es-VE" smtClean="0"/>
              <a:t>‹Nº›</a:t>
            </a:fld>
            <a:endParaRPr lang="es-VE"/>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3429000"/>
            <a:ext cx="4419600" cy="1600327"/>
          </a:xfrm>
        </p:spPr>
        <p:txBody>
          <a:bodyPr>
            <a:noAutofit/>
          </a:bodyPr>
          <a:lstStyle/>
          <a:p>
            <a:r>
              <a:rPr lang="es-VE" sz="5400" b="0" dirty="0" err="1"/>
              <a:t>Chapter</a:t>
            </a:r>
            <a:r>
              <a:rPr lang="es-VE" sz="5400" b="0" dirty="0"/>
              <a:t> 20: </a:t>
            </a:r>
            <a:r>
              <a:rPr lang="es-VE" sz="5400" b="0" dirty="0" err="1"/>
              <a:t>Baptism</a:t>
            </a:r>
            <a:r>
              <a:rPr lang="es-VE" sz="5400" b="0" dirty="0"/>
              <a:t/>
            </a:r>
            <a:br>
              <a:rPr lang="es-VE" sz="5400" b="0" dirty="0"/>
            </a:br>
            <a:endParaRPr lang="es-VE" sz="5400"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434703">
            <a:off x="4157114" y="1410654"/>
            <a:ext cx="4744063" cy="2372032"/>
          </a:xfrm>
          <a:prstGeom prst="rect">
            <a:avLst/>
          </a:prstGeom>
        </p:spPr>
      </p:pic>
    </p:spTree>
    <p:extLst>
      <p:ext uri="{BB962C8B-B14F-4D97-AF65-F5344CB8AC3E}">
        <p14:creationId xmlns:p14="http://schemas.microsoft.com/office/powerpoint/2010/main" val="3072070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23010" y="260648"/>
            <a:ext cx="8229600" cy="1143000"/>
          </a:xfrm>
        </p:spPr>
        <p:txBody>
          <a:bodyPr>
            <a:normAutofit fontScale="90000"/>
          </a:bodyPr>
          <a:lstStyle/>
          <a:p>
            <a:r>
              <a:rPr lang="en-US" b="0" dirty="0"/>
              <a:t>Baptism at the Age of Accountability</a:t>
            </a:r>
            <a:br>
              <a:rPr lang="en-US" b="0" dirty="0"/>
            </a:br>
            <a:endParaRPr lang="es-VE" dirty="0"/>
          </a:p>
        </p:txBody>
      </p:sp>
      <p:sp>
        <p:nvSpPr>
          <p:cNvPr id="3" name="2 Marcador de contenido"/>
          <p:cNvSpPr>
            <a:spLocks noGrp="1"/>
          </p:cNvSpPr>
          <p:nvPr>
            <p:ph idx="1"/>
          </p:nvPr>
        </p:nvSpPr>
        <p:spPr/>
        <p:txBody>
          <a:bodyPr/>
          <a:lstStyle/>
          <a:p>
            <a:pPr algn="just"/>
            <a:r>
              <a:rPr lang="en-US" dirty="0"/>
              <a:t>The prophet Mormon said that it is mockery before God to baptize little children, because they are not capable of sinning. Likewise, baptism is not required of people who are mentally incapable of knowing right and wrong (see </a:t>
            </a:r>
            <a:r>
              <a:rPr lang="en-US" dirty="0" err="1"/>
              <a:t>Moroni</a:t>
            </a:r>
            <a:r>
              <a:rPr lang="en-US" dirty="0"/>
              <a:t> 8:9–22).</a:t>
            </a: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5736" y="3212976"/>
            <a:ext cx="4789140" cy="3175408"/>
          </a:xfrm>
          <a:prstGeom prst="rect">
            <a:avLst/>
          </a:prstGeom>
        </p:spPr>
      </p:pic>
    </p:spTree>
    <p:extLst>
      <p:ext uri="{BB962C8B-B14F-4D97-AF65-F5344CB8AC3E}">
        <p14:creationId xmlns:p14="http://schemas.microsoft.com/office/powerpoint/2010/main" val="4227366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9571"/>
            <a:ext cx="8229600" cy="1143000"/>
          </a:xfrm>
        </p:spPr>
        <p:txBody>
          <a:bodyPr>
            <a:normAutofit fontScale="90000"/>
          </a:bodyPr>
          <a:lstStyle/>
          <a:p>
            <a:pPr fontAlgn="base"/>
            <a:r>
              <a:rPr lang="en-US" b="0" dirty="0"/>
              <a:t>We Make Covenants When We Are Baptized</a:t>
            </a:r>
          </a:p>
        </p:txBody>
      </p:sp>
      <p:sp>
        <p:nvSpPr>
          <p:cNvPr id="3" name="2 Marcador de contenido"/>
          <p:cNvSpPr>
            <a:spLocks noGrp="1"/>
          </p:cNvSpPr>
          <p:nvPr>
            <p:ph idx="1"/>
          </p:nvPr>
        </p:nvSpPr>
        <p:spPr>
          <a:xfrm>
            <a:off x="395536" y="1268760"/>
            <a:ext cx="4032448" cy="4525963"/>
          </a:xfrm>
        </p:spPr>
        <p:txBody>
          <a:bodyPr>
            <a:normAutofit fontScale="85000" lnSpcReduction="20000"/>
          </a:bodyPr>
          <a:lstStyle/>
          <a:p>
            <a:pPr algn="just"/>
            <a:r>
              <a:rPr lang="en-US" dirty="0"/>
              <a:t>“Behold, here are the waters of Mormon. … And now, as ye are desirous to come into the fold of God, and to be called his people, … what have you against being baptized in the name of the Lord, as a witness before him that ye have entered into a covenant with him, that ye will serve him and keep his commandments, that he may pour out his Spirit more abundantly upon you?” (</a:t>
            </a:r>
            <a:r>
              <a:rPr lang="en-US" dirty="0" err="1"/>
              <a:t>Mosiah</a:t>
            </a:r>
            <a:r>
              <a:rPr lang="en-US" dirty="0"/>
              <a:t> 18:8, 10). The people clapped their hands for joy and said it was their desire to be baptized. Alma baptized them in the Waters of Mormon. (See </a:t>
            </a:r>
            <a:r>
              <a:rPr lang="en-US" dirty="0" err="1"/>
              <a:t>Mosiah</a:t>
            </a:r>
            <a:r>
              <a:rPr lang="en-US" dirty="0"/>
              <a:t> 18:7–17.)</a:t>
            </a: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9992" y="1466568"/>
            <a:ext cx="4454797" cy="3441549"/>
          </a:xfrm>
          <a:prstGeom prst="rect">
            <a:avLst/>
          </a:prstGeom>
        </p:spPr>
      </p:pic>
    </p:spTree>
    <p:extLst>
      <p:ext uri="{BB962C8B-B14F-4D97-AF65-F5344CB8AC3E}">
        <p14:creationId xmlns:p14="http://schemas.microsoft.com/office/powerpoint/2010/main" val="2247327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0" dirty="0"/>
              <a:t>Baptism Gives Us a New Beginning</a:t>
            </a:r>
            <a:br>
              <a:rPr lang="en-US" b="0" dirty="0"/>
            </a:br>
            <a:endParaRPr lang="es-VE" dirty="0"/>
          </a:p>
        </p:txBody>
      </p:sp>
      <p:sp>
        <p:nvSpPr>
          <p:cNvPr id="3" name="2 Marcador de contenido"/>
          <p:cNvSpPr>
            <a:spLocks noGrp="1"/>
          </p:cNvSpPr>
          <p:nvPr>
            <p:ph idx="1"/>
          </p:nvPr>
        </p:nvSpPr>
        <p:spPr/>
        <p:txBody>
          <a:bodyPr/>
          <a:lstStyle/>
          <a:p>
            <a:pPr algn="just"/>
            <a:r>
              <a:rPr lang="en-US" dirty="0"/>
              <a:t>“Inasmuch as ye were born into the world by water, and blood, and the spirit, which I have made, and so became of dust a living soul, even so ye must be born again into the kingdom of heaven, of water, and of the Spirit, and be cleansed by blood, even the blood of mine Only Begotten” (Moses 6:59).</a:t>
            </a: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9712" y="3573016"/>
            <a:ext cx="4876800" cy="3048000"/>
          </a:xfrm>
          <a:prstGeom prst="rect">
            <a:avLst/>
          </a:prstGeom>
        </p:spPr>
      </p:pic>
    </p:spTree>
    <p:extLst>
      <p:ext uri="{BB962C8B-B14F-4D97-AF65-F5344CB8AC3E}">
        <p14:creationId xmlns:p14="http://schemas.microsoft.com/office/powerpoint/2010/main" val="358035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0" dirty="0"/>
              <a:t>The Commandment to Be Baptized</a:t>
            </a:r>
            <a:br>
              <a:rPr lang="en-US" b="0" dirty="0"/>
            </a:br>
            <a:endParaRPr lang="es-VE" dirty="0"/>
          </a:p>
        </p:txBody>
      </p:sp>
      <p:sp>
        <p:nvSpPr>
          <p:cNvPr id="3" name="2 Marcador de contenido"/>
          <p:cNvSpPr>
            <a:spLocks noGrp="1"/>
          </p:cNvSpPr>
          <p:nvPr>
            <p:ph idx="1"/>
          </p:nvPr>
        </p:nvSpPr>
        <p:spPr>
          <a:xfrm>
            <a:off x="380913" y="1052736"/>
            <a:ext cx="8229600" cy="4525963"/>
          </a:xfrm>
        </p:spPr>
        <p:txBody>
          <a:bodyPr/>
          <a:lstStyle/>
          <a:p>
            <a:r>
              <a:rPr lang="en-US" dirty="0"/>
              <a:t>Why must we be baptized?</a:t>
            </a:r>
          </a:p>
          <a:p>
            <a:pPr algn="just"/>
            <a:r>
              <a:rPr lang="en-US" dirty="0"/>
              <a:t>One of the instructions the Lord gave His Apostles was, “Go ye therefore, and teach all nations</a:t>
            </a:r>
            <a:r>
              <a:rPr lang="en-US" dirty="0" smtClean="0"/>
              <a:t>, baptizing</a:t>
            </a:r>
            <a:r>
              <a:rPr lang="en-US" dirty="0"/>
              <a:t> them in the name of the Father, and of the Son, and of the Holy Ghost: teaching them to observe all things whatsoever I have commanded you” (Matthew 28:19–20).</a:t>
            </a: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7824" y="3356992"/>
            <a:ext cx="3301219" cy="3301219"/>
          </a:xfrm>
          <a:prstGeom prst="rect">
            <a:avLst/>
          </a:prstGeom>
        </p:spPr>
      </p:pic>
    </p:spTree>
    <p:extLst>
      <p:ext uri="{BB962C8B-B14F-4D97-AF65-F5344CB8AC3E}">
        <p14:creationId xmlns:p14="http://schemas.microsoft.com/office/powerpoint/2010/main" val="2520149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836712"/>
            <a:ext cx="8229600" cy="1143000"/>
          </a:xfrm>
        </p:spPr>
        <p:txBody>
          <a:bodyPr>
            <a:normAutofit fontScale="90000"/>
          </a:bodyPr>
          <a:lstStyle/>
          <a:p>
            <a:r>
              <a:rPr lang="en-US" b="0" dirty="0"/>
              <a:t>We Must Be Baptized for the Remission of Our Sins</a:t>
            </a:r>
            <a:br>
              <a:rPr lang="en-US" b="0" dirty="0"/>
            </a:br>
            <a:endParaRPr lang="es-VE" dirty="0"/>
          </a:p>
        </p:txBody>
      </p:sp>
      <p:sp>
        <p:nvSpPr>
          <p:cNvPr id="3" name="2 Marcador de contenido"/>
          <p:cNvSpPr>
            <a:spLocks noGrp="1"/>
          </p:cNvSpPr>
          <p:nvPr>
            <p:ph idx="1"/>
          </p:nvPr>
        </p:nvSpPr>
        <p:spPr/>
        <p:txBody>
          <a:bodyPr>
            <a:normAutofit/>
          </a:bodyPr>
          <a:lstStyle/>
          <a:p>
            <a:endParaRPr lang="en-US" sz="2800" dirty="0" smtClean="0"/>
          </a:p>
          <a:p>
            <a:r>
              <a:rPr lang="en-US" sz="2800" dirty="0" smtClean="0"/>
              <a:t>From </a:t>
            </a:r>
            <a:r>
              <a:rPr lang="en-US" sz="2800" dirty="0"/>
              <a:t>the scriptures we learn that John the Baptist “did baptize in the wilderness, and preach the baptism of repentance for the remission of sins” (Mark 1:4). The Apostle Peter taught, “Repent, and be baptized every one of you in the name of Jesus Christ for the remission of sins” (Acts 2:38). Following Paul’s conversion, Ananias said to him, “Arise, and be baptized, and wash away thy sins” (Acts 22:16).</a:t>
            </a:r>
            <a:endParaRPr lang="es-VE" sz="2800" dirty="0"/>
          </a:p>
        </p:txBody>
      </p:sp>
    </p:spTree>
    <p:extLst>
      <p:ext uri="{BB962C8B-B14F-4D97-AF65-F5344CB8AC3E}">
        <p14:creationId xmlns:p14="http://schemas.microsoft.com/office/powerpoint/2010/main" val="1677542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VE"/>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30580"/>
          </a:xfrm>
        </p:spPr>
      </p:pic>
    </p:spTree>
    <p:extLst>
      <p:ext uri="{BB962C8B-B14F-4D97-AF65-F5344CB8AC3E}">
        <p14:creationId xmlns:p14="http://schemas.microsoft.com/office/powerpoint/2010/main" val="1149730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692696"/>
            <a:ext cx="8229600" cy="1143000"/>
          </a:xfrm>
        </p:spPr>
        <p:txBody>
          <a:bodyPr>
            <a:normAutofit fontScale="90000"/>
          </a:bodyPr>
          <a:lstStyle/>
          <a:p>
            <a:r>
              <a:rPr lang="en-US" b="0" dirty="0"/>
              <a:t>We Must Be Baptized to Become Members of the Church of Jesus Christ</a:t>
            </a:r>
            <a:br>
              <a:rPr lang="en-US" b="0" dirty="0"/>
            </a:br>
            <a:endParaRPr lang="es-VE" dirty="0"/>
          </a:p>
        </p:txBody>
      </p:sp>
      <p:sp>
        <p:nvSpPr>
          <p:cNvPr id="3" name="2 Marcador de contenido"/>
          <p:cNvSpPr>
            <a:spLocks noGrp="1"/>
          </p:cNvSpPr>
          <p:nvPr>
            <p:ph idx="1"/>
          </p:nvPr>
        </p:nvSpPr>
        <p:spPr/>
        <p:txBody>
          <a:bodyPr/>
          <a:lstStyle/>
          <a:p>
            <a:r>
              <a:rPr lang="en-US" dirty="0"/>
              <a:t>“All those who humble themselves before God, and desire to be baptized … that … have truly repented of all their sins … shall be received by baptism into his church” (D&amp;C 20:37).</a:t>
            </a: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7824" y="2762313"/>
            <a:ext cx="2799754" cy="3733005"/>
          </a:xfrm>
          <a:prstGeom prst="rect">
            <a:avLst/>
          </a:prstGeom>
        </p:spPr>
      </p:pic>
    </p:spTree>
    <p:extLst>
      <p:ext uri="{BB962C8B-B14F-4D97-AF65-F5344CB8AC3E}">
        <p14:creationId xmlns:p14="http://schemas.microsoft.com/office/powerpoint/2010/main" val="736816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fontAlgn="base"/>
            <a:r>
              <a:rPr lang="en-US" b="0" dirty="0"/>
              <a:t>We Must Be Baptized before We Can Receive the Gift of the Holy Ghost</a:t>
            </a:r>
          </a:p>
        </p:txBody>
      </p:sp>
      <p:sp>
        <p:nvSpPr>
          <p:cNvPr id="3" name="2 Marcador de contenido"/>
          <p:cNvSpPr>
            <a:spLocks noGrp="1"/>
          </p:cNvSpPr>
          <p:nvPr>
            <p:ph idx="1"/>
          </p:nvPr>
        </p:nvSpPr>
        <p:spPr/>
        <p:txBody>
          <a:bodyPr/>
          <a:lstStyle/>
          <a:p>
            <a:r>
              <a:rPr lang="en-US" dirty="0"/>
              <a:t>The Lord said, “If thou wilt turn unto me, and … repent of all thy transgressions [sins], and be baptized, even in water, in the name of mine Only Begotten Son, … ye shall receive the gift of the Holy Ghost” (Moses 6:52).</a:t>
            </a: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6375" y="3356992"/>
            <a:ext cx="2657475" cy="2657475"/>
          </a:xfrm>
          <a:prstGeom prst="rect">
            <a:avLst/>
          </a:prstGeom>
        </p:spPr>
      </p:pic>
    </p:spTree>
    <p:extLst>
      <p:ext uri="{BB962C8B-B14F-4D97-AF65-F5344CB8AC3E}">
        <p14:creationId xmlns:p14="http://schemas.microsoft.com/office/powerpoint/2010/main" val="2524711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0" dirty="0"/>
              <a:t>We Must Be Baptized to Show Obedience</a:t>
            </a:r>
            <a:br>
              <a:rPr lang="en-US" b="0" dirty="0"/>
            </a:br>
            <a:endParaRPr lang="es-VE" dirty="0"/>
          </a:p>
        </p:txBody>
      </p:sp>
      <p:sp>
        <p:nvSpPr>
          <p:cNvPr id="3" name="2 Marcador de contenido"/>
          <p:cNvSpPr>
            <a:spLocks noGrp="1"/>
          </p:cNvSpPr>
          <p:nvPr>
            <p:ph idx="1"/>
          </p:nvPr>
        </p:nvSpPr>
        <p:spPr/>
        <p:txBody>
          <a:bodyPr/>
          <a:lstStyle/>
          <a:p>
            <a:r>
              <a:rPr lang="en-US" dirty="0" smtClean="0"/>
              <a:t>Jesus </a:t>
            </a:r>
            <a:r>
              <a:rPr lang="en-US" dirty="0"/>
              <a:t>Christ was without sin, yet He was baptized. He said His baptism was necessary “to </a:t>
            </a:r>
            <a:r>
              <a:rPr lang="en-US" dirty="0" err="1"/>
              <a:t>fulfil</a:t>
            </a:r>
            <a:r>
              <a:rPr lang="en-US" dirty="0"/>
              <a:t> all righteousness” (Matthew 3:15)</a:t>
            </a: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1720" y="2564904"/>
            <a:ext cx="5150346" cy="3719694"/>
          </a:xfrm>
          <a:prstGeom prst="rect">
            <a:avLst/>
          </a:prstGeom>
        </p:spPr>
      </p:pic>
    </p:spTree>
    <p:extLst>
      <p:ext uri="{BB962C8B-B14F-4D97-AF65-F5344CB8AC3E}">
        <p14:creationId xmlns:p14="http://schemas.microsoft.com/office/powerpoint/2010/main" val="4198394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764704"/>
            <a:ext cx="8229600" cy="1143000"/>
          </a:xfrm>
        </p:spPr>
        <p:txBody>
          <a:bodyPr>
            <a:normAutofit fontScale="90000"/>
          </a:bodyPr>
          <a:lstStyle/>
          <a:p>
            <a:r>
              <a:rPr lang="en-US" b="0" dirty="0"/>
              <a:t>We Must Be Baptized to Enter the Celestial Kingdom</a:t>
            </a:r>
            <a:br>
              <a:rPr lang="en-US" b="0" dirty="0"/>
            </a:br>
            <a:endParaRPr lang="es-VE" dirty="0"/>
          </a:p>
        </p:txBody>
      </p:sp>
      <p:sp>
        <p:nvSpPr>
          <p:cNvPr id="3" name="2 Marcador de contenido"/>
          <p:cNvSpPr>
            <a:spLocks noGrp="1"/>
          </p:cNvSpPr>
          <p:nvPr>
            <p:ph idx="1"/>
          </p:nvPr>
        </p:nvSpPr>
        <p:spPr/>
        <p:txBody>
          <a:bodyPr>
            <a:noAutofit/>
          </a:bodyPr>
          <a:lstStyle/>
          <a:p>
            <a:pPr algn="just"/>
            <a:r>
              <a:rPr lang="en-US" sz="4000" dirty="0"/>
              <a:t>Jesus said, “Whoso believeth in me, and is baptized … shall inherit the kingdom of God. And whoso believeth not in me, and is not baptized, shall be damned” (3 Nephi 11:33–34). Baptism is the gateway through which we enter the path to the celestial kingdom (see2 Nephi 31:17–18).</a:t>
            </a:r>
            <a:endParaRPr lang="es-VE" sz="4000" dirty="0"/>
          </a:p>
        </p:txBody>
      </p:sp>
    </p:spTree>
    <p:extLst>
      <p:ext uri="{BB962C8B-B14F-4D97-AF65-F5344CB8AC3E}">
        <p14:creationId xmlns:p14="http://schemas.microsoft.com/office/powerpoint/2010/main" val="1272390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1 Título"/>
          <p:cNvSpPr>
            <a:spLocks noGrp="1"/>
          </p:cNvSpPr>
          <p:nvPr>
            <p:ph type="title"/>
          </p:nvPr>
        </p:nvSpPr>
        <p:spPr/>
        <p:txBody>
          <a:bodyPr>
            <a:normAutofit fontScale="90000"/>
          </a:bodyPr>
          <a:lstStyle/>
          <a:p>
            <a:r>
              <a:rPr lang="en-US" b="0" dirty="0"/>
              <a:t>The Correct Mode of Baptism</a:t>
            </a:r>
            <a:br>
              <a:rPr lang="en-US" b="0" dirty="0"/>
            </a:br>
            <a:endParaRPr lang="es-VE" dirty="0"/>
          </a:p>
        </p:txBody>
      </p:sp>
      <p:sp>
        <p:nvSpPr>
          <p:cNvPr id="3" name="2 Marcador de contenido"/>
          <p:cNvSpPr>
            <a:spLocks noGrp="1"/>
          </p:cNvSpPr>
          <p:nvPr>
            <p:ph idx="1"/>
          </p:nvPr>
        </p:nvSpPr>
        <p:spPr/>
        <p:txBody>
          <a:bodyPr/>
          <a:lstStyle/>
          <a:p>
            <a:pPr fontAlgn="base"/>
            <a:r>
              <a:rPr lang="en-US" dirty="0">
                <a:solidFill>
                  <a:schemeClr val="tx1"/>
                </a:solidFill>
              </a:rPr>
              <a:t> Paul said:</a:t>
            </a:r>
          </a:p>
          <a:p>
            <a:pPr fontAlgn="base"/>
            <a:r>
              <a:rPr lang="en-US" dirty="0">
                <a:solidFill>
                  <a:schemeClr val="tx1"/>
                </a:solidFill>
              </a:rPr>
              <a:t>“Know ye not, that so many of us as were baptized into Jesus Christ were baptized into his death?</a:t>
            </a:r>
          </a:p>
          <a:p>
            <a:pPr fontAlgn="base"/>
            <a:r>
              <a:rPr lang="en-US" dirty="0">
                <a:solidFill>
                  <a:schemeClr val="tx1"/>
                </a:solidFill>
              </a:rPr>
              <a:t>“Therefore we are buried with him by baptism into death: that like as Christ was raised up from the dead by the glory of the Father, even so we also should walk in newness of life.</a:t>
            </a:r>
          </a:p>
          <a:p>
            <a:pPr fontAlgn="base"/>
            <a:r>
              <a:rPr lang="en-US" dirty="0">
                <a:solidFill>
                  <a:schemeClr val="tx1"/>
                </a:solidFill>
              </a:rPr>
              <a:t>“For if we have been planted together in the likeness of his death, we shall be also in the likeness of his resurrection” (Romans 6:3–5).</a:t>
            </a:r>
          </a:p>
          <a:p>
            <a:endParaRPr lang="es-VE" dirty="0"/>
          </a:p>
        </p:txBody>
      </p:sp>
    </p:spTree>
    <p:extLst>
      <p:ext uri="{BB962C8B-B14F-4D97-AF65-F5344CB8AC3E}">
        <p14:creationId xmlns:p14="http://schemas.microsoft.com/office/powerpoint/2010/main" val="569512214"/>
      </p:ext>
    </p:extLst>
  </p:cSld>
  <p:clrMapOvr>
    <a:masterClrMapping/>
  </p:clrMapOvr>
</p:sld>
</file>

<file path=ppt/theme/theme1.xml><?xml version="1.0" encoding="utf-8"?>
<a:theme xmlns:a="http://schemas.openxmlformats.org/drawingml/2006/main" name="Paja">
  <a:themeElements>
    <a:clrScheme name="Paja">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Intermedio">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ja">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22</TotalTime>
  <Words>592</Words>
  <Application>Microsoft Office PowerPoint</Application>
  <PresentationFormat>Presentación en pantalla (4:3)</PresentationFormat>
  <Paragraphs>26</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Paja</vt:lpstr>
      <vt:lpstr>Chapter 20: Baptism </vt:lpstr>
      <vt:lpstr>The Commandment to Be Baptized </vt:lpstr>
      <vt:lpstr>We Must Be Baptized for the Remission of Our Sins </vt:lpstr>
      <vt:lpstr>Presentación de PowerPoint</vt:lpstr>
      <vt:lpstr>We Must Be Baptized to Become Members of the Church of Jesus Christ </vt:lpstr>
      <vt:lpstr>We Must Be Baptized before We Can Receive the Gift of the Holy Ghost</vt:lpstr>
      <vt:lpstr>We Must Be Baptized to Show Obedience </vt:lpstr>
      <vt:lpstr>We Must Be Baptized to Enter the Celestial Kingdom </vt:lpstr>
      <vt:lpstr>The Correct Mode of Baptism </vt:lpstr>
      <vt:lpstr>Baptism at the Age of Accountability </vt:lpstr>
      <vt:lpstr>We Make Covenants When We Are Baptized</vt:lpstr>
      <vt:lpstr>Baptism Gives Us a New Beginning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20: Baptism</dc:title>
  <dc:creator>usuario</dc:creator>
  <cp:lastModifiedBy>usuario</cp:lastModifiedBy>
  <cp:revision>3</cp:revision>
  <dcterms:created xsi:type="dcterms:W3CDTF">2016-05-06T01:24:34Z</dcterms:created>
  <dcterms:modified xsi:type="dcterms:W3CDTF">2016-05-06T01:46:52Z</dcterms:modified>
</cp:coreProperties>
</file>