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p:scale>
          <a:sx n="66" d="100"/>
          <a:sy n="66" d="100"/>
        </p:scale>
        <p:origin x="-1470"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C85F69E-C223-4BEA-9AB6-52D7AD8B0FD9}" type="datetimeFigureOut">
              <a:rPr lang="es-ES" smtClean="0"/>
              <a:t>16/05/2016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68E72B5-B2DB-40C2-8ADD-A699C4C3401E}" type="slidenum">
              <a:rPr lang="es-ES" smtClean="0"/>
              <a:t>‹Nº›</a:t>
            </a:fld>
            <a:endParaRPr lang="es-ES"/>
          </a:p>
        </p:txBody>
      </p:sp>
    </p:spTree>
    <p:extLst>
      <p:ext uri="{BB962C8B-B14F-4D97-AF65-F5344CB8AC3E}">
        <p14:creationId xmlns:p14="http://schemas.microsoft.com/office/powerpoint/2010/main" val="552568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C85F69E-C223-4BEA-9AB6-52D7AD8B0FD9}" type="datetimeFigureOut">
              <a:rPr lang="es-ES" smtClean="0"/>
              <a:t>16/05/2016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68E72B5-B2DB-40C2-8ADD-A699C4C3401E}" type="slidenum">
              <a:rPr lang="es-ES" smtClean="0"/>
              <a:t>‹Nº›</a:t>
            </a:fld>
            <a:endParaRPr lang="es-ES"/>
          </a:p>
        </p:txBody>
      </p:sp>
    </p:spTree>
    <p:extLst>
      <p:ext uri="{BB962C8B-B14F-4D97-AF65-F5344CB8AC3E}">
        <p14:creationId xmlns:p14="http://schemas.microsoft.com/office/powerpoint/2010/main" val="51586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C85F69E-C223-4BEA-9AB6-52D7AD8B0FD9}" type="datetimeFigureOut">
              <a:rPr lang="es-ES" smtClean="0"/>
              <a:t>16/05/2016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68E72B5-B2DB-40C2-8ADD-A699C4C3401E}" type="slidenum">
              <a:rPr lang="es-ES" smtClean="0"/>
              <a:t>‹Nº›</a:t>
            </a:fld>
            <a:endParaRPr lang="es-ES"/>
          </a:p>
        </p:txBody>
      </p:sp>
    </p:spTree>
    <p:extLst>
      <p:ext uri="{BB962C8B-B14F-4D97-AF65-F5344CB8AC3E}">
        <p14:creationId xmlns:p14="http://schemas.microsoft.com/office/powerpoint/2010/main" val="383460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C85F69E-C223-4BEA-9AB6-52D7AD8B0FD9}" type="datetimeFigureOut">
              <a:rPr lang="es-ES" smtClean="0"/>
              <a:t>16/05/2016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68E72B5-B2DB-40C2-8ADD-A699C4C3401E}" type="slidenum">
              <a:rPr lang="es-ES" smtClean="0"/>
              <a:t>‹Nº›</a:t>
            </a:fld>
            <a:endParaRPr lang="es-ES"/>
          </a:p>
        </p:txBody>
      </p:sp>
    </p:spTree>
    <p:extLst>
      <p:ext uri="{BB962C8B-B14F-4D97-AF65-F5344CB8AC3E}">
        <p14:creationId xmlns:p14="http://schemas.microsoft.com/office/powerpoint/2010/main" val="2686114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C85F69E-C223-4BEA-9AB6-52D7AD8B0FD9}" type="datetimeFigureOut">
              <a:rPr lang="es-ES" smtClean="0"/>
              <a:t>16/05/2016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68E72B5-B2DB-40C2-8ADD-A699C4C3401E}" type="slidenum">
              <a:rPr lang="es-ES" smtClean="0"/>
              <a:t>‹Nº›</a:t>
            </a:fld>
            <a:endParaRPr lang="es-ES"/>
          </a:p>
        </p:txBody>
      </p:sp>
    </p:spTree>
    <p:extLst>
      <p:ext uri="{BB962C8B-B14F-4D97-AF65-F5344CB8AC3E}">
        <p14:creationId xmlns:p14="http://schemas.microsoft.com/office/powerpoint/2010/main" val="81017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C85F69E-C223-4BEA-9AB6-52D7AD8B0FD9}" type="datetimeFigureOut">
              <a:rPr lang="es-ES" smtClean="0"/>
              <a:t>16/05/2016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68E72B5-B2DB-40C2-8ADD-A699C4C3401E}" type="slidenum">
              <a:rPr lang="es-ES" smtClean="0"/>
              <a:t>‹Nº›</a:t>
            </a:fld>
            <a:endParaRPr lang="es-ES"/>
          </a:p>
        </p:txBody>
      </p:sp>
    </p:spTree>
    <p:extLst>
      <p:ext uri="{BB962C8B-B14F-4D97-AF65-F5344CB8AC3E}">
        <p14:creationId xmlns:p14="http://schemas.microsoft.com/office/powerpoint/2010/main" val="3653592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C85F69E-C223-4BEA-9AB6-52D7AD8B0FD9}" type="datetimeFigureOut">
              <a:rPr lang="es-ES" smtClean="0"/>
              <a:t>16/05/2016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68E72B5-B2DB-40C2-8ADD-A699C4C3401E}" type="slidenum">
              <a:rPr lang="es-ES" smtClean="0"/>
              <a:t>‹Nº›</a:t>
            </a:fld>
            <a:endParaRPr lang="es-ES"/>
          </a:p>
        </p:txBody>
      </p:sp>
    </p:spTree>
    <p:extLst>
      <p:ext uri="{BB962C8B-B14F-4D97-AF65-F5344CB8AC3E}">
        <p14:creationId xmlns:p14="http://schemas.microsoft.com/office/powerpoint/2010/main" val="2467968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C85F69E-C223-4BEA-9AB6-52D7AD8B0FD9}" type="datetimeFigureOut">
              <a:rPr lang="es-ES" smtClean="0"/>
              <a:t>16/05/2016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68E72B5-B2DB-40C2-8ADD-A699C4C3401E}" type="slidenum">
              <a:rPr lang="es-ES" smtClean="0"/>
              <a:t>‹Nº›</a:t>
            </a:fld>
            <a:endParaRPr lang="es-ES"/>
          </a:p>
        </p:txBody>
      </p:sp>
    </p:spTree>
    <p:extLst>
      <p:ext uri="{BB962C8B-B14F-4D97-AF65-F5344CB8AC3E}">
        <p14:creationId xmlns:p14="http://schemas.microsoft.com/office/powerpoint/2010/main" val="268141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C85F69E-C223-4BEA-9AB6-52D7AD8B0FD9}" type="datetimeFigureOut">
              <a:rPr lang="es-ES" smtClean="0"/>
              <a:t>16/05/2016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68E72B5-B2DB-40C2-8ADD-A699C4C3401E}" type="slidenum">
              <a:rPr lang="es-ES" smtClean="0"/>
              <a:t>‹Nº›</a:t>
            </a:fld>
            <a:endParaRPr lang="es-ES"/>
          </a:p>
        </p:txBody>
      </p:sp>
    </p:spTree>
    <p:extLst>
      <p:ext uri="{BB962C8B-B14F-4D97-AF65-F5344CB8AC3E}">
        <p14:creationId xmlns:p14="http://schemas.microsoft.com/office/powerpoint/2010/main" val="2661056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85F69E-C223-4BEA-9AB6-52D7AD8B0FD9}" type="datetimeFigureOut">
              <a:rPr lang="es-ES" smtClean="0"/>
              <a:t>16/05/2016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68E72B5-B2DB-40C2-8ADD-A699C4C3401E}" type="slidenum">
              <a:rPr lang="es-ES" smtClean="0"/>
              <a:t>‹Nº›</a:t>
            </a:fld>
            <a:endParaRPr lang="es-ES"/>
          </a:p>
        </p:txBody>
      </p:sp>
    </p:spTree>
    <p:extLst>
      <p:ext uri="{BB962C8B-B14F-4D97-AF65-F5344CB8AC3E}">
        <p14:creationId xmlns:p14="http://schemas.microsoft.com/office/powerpoint/2010/main" val="4096933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C85F69E-C223-4BEA-9AB6-52D7AD8B0FD9}" type="datetimeFigureOut">
              <a:rPr lang="es-ES" smtClean="0"/>
              <a:t>16/05/2016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68E72B5-B2DB-40C2-8ADD-A699C4C3401E}" type="slidenum">
              <a:rPr lang="es-ES" smtClean="0"/>
              <a:t>‹Nº›</a:t>
            </a:fld>
            <a:endParaRPr lang="es-ES"/>
          </a:p>
        </p:txBody>
      </p:sp>
    </p:spTree>
    <p:extLst>
      <p:ext uri="{BB962C8B-B14F-4D97-AF65-F5344CB8AC3E}">
        <p14:creationId xmlns:p14="http://schemas.microsoft.com/office/powerpoint/2010/main" val="14358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85F69E-C223-4BEA-9AB6-52D7AD8B0FD9}" type="datetimeFigureOut">
              <a:rPr lang="es-ES" smtClean="0"/>
              <a:t>16/05/2016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E72B5-B2DB-40C2-8ADD-A699C4C3401E}" type="slidenum">
              <a:rPr lang="es-ES" smtClean="0"/>
              <a:t>‹Nº›</a:t>
            </a:fld>
            <a:endParaRPr lang="es-ES"/>
          </a:p>
        </p:txBody>
      </p:sp>
    </p:spTree>
    <p:extLst>
      <p:ext uri="{BB962C8B-B14F-4D97-AF65-F5344CB8AC3E}">
        <p14:creationId xmlns:p14="http://schemas.microsoft.com/office/powerpoint/2010/main" val="1279748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radshaw Law Group\Pictures\fondo-ubuntu-trusty-1-690x4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3 Rectángulo"/>
          <p:cNvSpPr/>
          <p:nvPr/>
        </p:nvSpPr>
        <p:spPr>
          <a:xfrm>
            <a:off x="-1" y="692696"/>
            <a:ext cx="9144001"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Chapter 6: The Fall of Adam and </a:t>
            </a:r>
            <a:r>
              <a:rPr lang="en-US" sz="4800" b="1" dirty="0" smtClean="0">
                <a:solidFill>
                  <a:schemeClr val="bg1"/>
                </a:solidFill>
                <a:latin typeface="Times New Roman" pitchFamily="18" charset="0"/>
                <a:cs typeface="Times New Roman" pitchFamily="18" charset="0"/>
              </a:rPr>
              <a:t>Eve.</a:t>
            </a:r>
            <a:endParaRPr lang="en-US" sz="4800" b="1" dirty="0">
              <a:solidFill>
                <a:schemeClr val="bg1"/>
              </a:solidFill>
              <a:latin typeface="Times New Roman" pitchFamily="18" charset="0"/>
              <a:cs typeface="Times New Roman" pitchFamily="18" charset="0"/>
            </a:endParaRPr>
          </a:p>
        </p:txBody>
      </p:sp>
      <p:pic>
        <p:nvPicPr>
          <p:cNvPr id="1028" name="Picture 4" descr="https://www.lds.org/bc/content/shared/content/images/gospel-library/manual/06195/adam-eve-garden-art-lds_1298393_in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835" y="2258104"/>
            <a:ext cx="2952328" cy="44224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9343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Pictures\fondo-ubuntu-trusty-1-690x4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58"/>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1" y="188640"/>
            <a:ext cx="9144000"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Adam and Eve Were the First to Come to </a:t>
            </a:r>
            <a:r>
              <a:rPr lang="en-US" sz="4800" b="1" dirty="0" smtClean="0">
                <a:solidFill>
                  <a:schemeClr val="bg1"/>
                </a:solidFill>
                <a:latin typeface="Times New Roman" pitchFamily="18" charset="0"/>
                <a:cs typeface="Times New Roman" pitchFamily="18" charset="0"/>
              </a:rPr>
              <a:t>Earth.</a:t>
            </a:r>
            <a:endParaRPr lang="en-US" sz="4800" b="1" dirty="0">
              <a:solidFill>
                <a:schemeClr val="bg1"/>
              </a:solidFill>
              <a:latin typeface="Times New Roman" pitchFamily="18" charset="0"/>
              <a:cs typeface="Times New Roman" pitchFamily="18" charset="0"/>
            </a:endParaRPr>
          </a:p>
        </p:txBody>
      </p:sp>
      <p:sp>
        <p:nvSpPr>
          <p:cNvPr id="6" name="5 Rectángulo"/>
          <p:cNvSpPr/>
          <p:nvPr/>
        </p:nvSpPr>
        <p:spPr>
          <a:xfrm>
            <a:off x="15508" y="1758300"/>
            <a:ext cx="9143999" cy="2246769"/>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God prepared this earth as a home for His children. Adam and Eve were chosen to be the first people to live on the earth (see Moses 1:34; 4:26). Their part in our Father’s plan was to bring mortality into the world. They were to be the first parents. (See D&amp;C 107:54–56.)</a:t>
            </a:r>
            <a:endParaRPr lang="es-ES" sz="2800" b="1" dirty="0">
              <a:solidFill>
                <a:schemeClr val="bg1"/>
              </a:solidFill>
              <a:latin typeface="Times New Roman" pitchFamily="18" charset="0"/>
              <a:cs typeface="Times New Roman" pitchFamily="18" charset="0"/>
            </a:endParaRPr>
          </a:p>
        </p:txBody>
      </p:sp>
      <p:pic>
        <p:nvPicPr>
          <p:cNvPr id="5121" name="Picture 1" descr="C:\Users\Bradshaw Law Group\Pictures\Adan y Ev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1383" y="3912587"/>
            <a:ext cx="2232248" cy="290078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502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Pictures\fondo-ubuntu-trusty-1-690x4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188640"/>
            <a:ext cx="9143999" cy="830997"/>
          </a:xfrm>
          <a:prstGeom prst="rect">
            <a:avLst/>
          </a:prstGeom>
        </p:spPr>
        <p:txBody>
          <a:bodyPr wrap="square">
            <a:spAutoFit/>
          </a:bodyPr>
          <a:lstStyle/>
          <a:p>
            <a:pPr algn="ctr" fontAlgn="base"/>
            <a:r>
              <a:rPr lang="es-ES" sz="4800" b="1" dirty="0" err="1">
                <a:solidFill>
                  <a:schemeClr val="bg1"/>
                </a:solidFill>
                <a:latin typeface="Times New Roman" pitchFamily="18" charset="0"/>
                <a:cs typeface="Times New Roman" pitchFamily="18" charset="0"/>
              </a:rPr>
              <a:t>The</a:t>
            </a:r>
            <a:r>
              <a:rPr lang="es-ES" sz="4800" b="1" dirty="0">
                <a:solidFill>
                  <a:schemeClr val="bg1"/>
                </a:solidFill>
                <a:latin typeface="Times New Roman" pitchFamily="18" charset="0"/>
                <a:cs typeface="Times New Roman" pitchFamily="18" charset="0"/>
              </a:rPr>
              <a:t> Garden of </a:t>
            </a:r>
            <a:r>
              <a:rPr lang="es-ES" sz="4800" b="1" dirty="0" err="1" smtClean="0">
                <a:solidFill>
                  <a:schemeClr val="bg1"/>
                </a:solidFill>
                <a:latin typeface="Times New Roman" pitchFamily="18" charset="0"/>
                <a:cs typeface="Times New Roman" pitchFamily="18" charset="0"/>
              </a:rPr>
              <a:t>Eden</a:t>
            </a:r>
            <a:r>
              <a:rPr lang="es-ES" sz="4800" b="1" dirty="0" smtClean="0">
                <a:solidFill>
                  <a:schemeClr val="bg1"/>
                </a:solidFill>
                <a:latin typeface="Times New Roman" pitchFamily="18" charset="0"/>
                <a:cs typeface="Times New Roman" pitchFamily="18" charset="0"/>
              </a:rPr>
              <a:t>.</a:t>
            </a:r>
            <a:endParaRPr lang="es-ES" sz="4800" b="1" dirty="0">
              <a:solidFill>
                <a:schemeClr val="bg1"/>
              </a:solidFill>
              <a:latin typeface="Times New Roman" pitchFamily="18" charset="0"/>
              <a:cs typeface="Times New Roman" pitchFamily="18" charset="0"/>
            </a:endParaRPr>
          </a:p>
        </p:txBody>
      </p:sp>
      <p:sp>
        <p:nvSpPr>
          <p:cNvPr id="7" name="6 Rectángulo"/>
          <p:cNvSpPr/>
          <p:nvPr/>
        </p:nvSpPr>
        <p:spPr>
          <a:xfrm>
            <a:off x="-1" y="1268760"/>
            <a:ext cx="9144000" cy="2677656"/>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When Adam and Eve were placed in the Garden of Eden, they were not yet mortal. In this state, “they would have had no children” (2 Nephi 2:23). There was no death. They had </a:t>
            </a:r>
            <a:r>
              <a:rPr lang="en-US" sz="2800" b="1" i="1" dirty="0">
                <a:solidFill>
                  <a:schemeClr val="bg1"/>
                </a:solidFill>
                <a:latin typeface="Times New Roman" pitchFamily="18" charset="0"/>
                <a:cs typeface="Times New Roman" pitchFamily="18" charset="0"/>
              </a:rPr>
              <a:t>physical</a:t>
            </a:r>
            <a:r>
              <a:rPr lang="en-US" sz="2800" b="1" dirty="0">
                <a:solidFill>
                  <a:schemeClr val="bg1"/>
                </a:solidFill>
                <a:latin typeface="Times New Roman" pitchFamily="18" charset="0"/>
                <a:cs typeface="Times New Roman" pitchFamily="18" charset="0"/>
              </a:rPr>
              <a:t> life because their spirits were housed in physical bodies made from the dust of the earth (see Moses 6:59; Abraham 5:7).</a:t>
            </a:r>
            <a:endParaRPr lang="es-ES" sz="2800" b="1" dirty="0">
              <a:solidFill>
                <a:schemeClr val="bg1"/>
              </a:solidFill>
              <a:latin typeface="Times New Roman" pitchFamily="18" charset="0"/>
              <a:cs typeface="Times New Roman" pitchFamily="18" charset="0"/>
            </a:endParaRPr>
          </a:p>
        </p:txBody>
      </p:sp>
      <p:pic>
        <p:nvPicPr>
          <p:cNvPr id="4097" name="Picture 1" descr="C:\Users\Bradshaw Law Group\Pictures\32501_all_007_01-AnimalCre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0553" y="3945965"/>
            <a:ext cx="3882893" cy="280431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24000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Pictures\fondo-ubuntu-trusty-1-690x4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116632"/>
            <a:ext cx="9144000"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Adam and Eve’s Separation from </a:t>
            </a:r>
            <a:r>
              <a:rPr lang="en-US" sz="4800" b="1" dirty="0" smtClean="0">
                <a:solidFill>
                  <a:schemeClr val="bg1"/>
                </a:solidFill>
                <a:latin typeface="Times New Roman" pitchFamily="18" charset="0"/>
                <a:cs typeface="Times New Roman" pitchFamily="18" charset="0"/>
              </a:rPr>
              <a:t>God.</a:t>
            </a:r>
            <a:endParaRPr lang="en-US" sz="4800" b="1" dirty="0">
              <a:solidFill>
                <a:schemeClr val="bg1"/>
              </a:solidFill>
              <a:latin typeface="Times New Roman" pitchFamily="18" charset="0"/>
              <a:cs typeface="Times New Roman" pitchFamily="18" charset="0"/>
            </a:endParaRPr>
          </a:p>
        </p:txBody>
      </p:sp>
      <p:sp>
        <p:nvSpPr>
          <p:cNvPr id="6" name="5 Rectángulo"/>
          <p:cNvSpPr/>
          <p:nvPr/>
        </p:nvSpPr>
        <p:spPr>
          <a:xfrm>
            <a:off x="0" y="1688677"/>
            <a:ext cx="9144000" cy="3108543"/>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Because Adam and Eve had eaten the fruit of the tree of knowledge of good and evil, the Lord sent them out of the Garden of Eden into the world. Their physical condition changed as a result of their eating the forbidden fruit. As God had promised, they became mortal. They and their children would experience sickness, pain, and physical death.</a:t>
            </a:r>
            <a:endParaRPr lang="es-ES" sz="2800" b="1" dirty="0">
              <a:solidFill>
                <a:schemeClr val="bg1"/>
              </a:solidFill>
              <a:latin typeface="Times New Roman" pitchFamily="18" charset="0"/>
              <a:cs typeface="Times New Roman" pitchFamily="18" charset="0"/>
            </a:endParaRPr>
          </a:p>
        </p:txBody>
      </p:sp>
      <p:pic>
        <p:nvPicPr>
          <p:cNvPr id="3073" name="Picture 1" descr="C:\Users\Bradshaw Law Group\Pictures\images (10).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1366" y="4661047"/>
            <a:ext cx="3461267" cy="22048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31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Bradshaw Law Group\Pictures\fondo-ubuntu-trusty-1-690x4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5" name="4 Rectángulo"/>
          <p:cNvSpPr/>
          <p:nvPr/>
        </p:nvSpPr>
        <p:spPr>
          <a:xfrm>
            <a:off x="0" y="58847"/>
            <a:ext cx="9144000" cy="1569660"/>
          </a:xfrm>
          <a:prstGeom prst="rect">
            <a:avLst/>
          </a:prstGeom>
        </p:spPr>
        <p:txBody>
          <a:bodyPr wrap="square">
            <a:spAutoFit/>
          </a:bodyPr>
          <a:lstStyle/>
          <a:p>
            <a:pPr algn="ctr" fontAlgn="base"/>
            <a:r>
              <a:rPr lang="en-US" sz="4800" b="1" dirty="0">
                <a:solidFill>
                  <a:schemeClr val="bg1"/>
                </a:solidFill>
                <a:latin typeface="Times New Roman" pitchFamily="18" charset="0"/>
                <a:cs typeface="Times New Roman" pitchFamily="18" charset="0"/>
              </a:rPr>
              <a:t>Great Blessings Resulted from the </a:t>
            </a:r>
            <a:r>
              <a:rPr lang="en-US" sz="4800" b="1" dirty="0" smtClean="0">
                <a:solidFill>
                  <a:schemeClr val="bg1"/>
                </a:solidFill>
                <a:latin typeface="Times New Roman" pitchFamily="18" charset="0"/>
                <a:cs typeface="Times New Roman" pitchFamily="18" charset="0"/>
              </a:rPr>
              <a:t>Transgression.</a:t>
            </a:r>
            <a:endParaRPr lang="en-US" sz="4800" b="1" dirty="0">
              <a:solidFill>
                <a:schemeClr val="bg1"/>
              </a:solidFill>
              <a:latin typeface="Times New Roman" pitchFamily="18" charset="0"/>
              <a:cs typeface="Times New Roman" pitchFamily="18" charset="0"/>
            </a:endParaRPr>
          </a:p>
        </p:txBody>
      </p:sp>
      <p:pic>
        <p:nvPicPr>
          <p:cNvPr id="2049" name="Picture 1" descr="C:\Users\Bradshaw Law Group\Pictures\adam-eve-children-morm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062" y="813182"/>
            <a:ext cx="8237873" cy="52316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6 Rectángulo"/>
          <p:cNvSpPr/>
          <p:nvPr/>
        </p:nvSpPr>
        <p:spPr>
          <a:xfrm>
            <a:off x="0" y="1859340"/>
            <a:ext cx="9144000" cy="3970318"/>
          </a:xfrm>
          <a:prstGeom prst="rect">
            <a:avLst/>
          </a:prstGeom>
        </p:spPr>
        <p:txBody>
          <a:bodyPr wrap="square">
            <a:spAutoFit/>
          </a:bodyPr>
          <a:lstStyle/>
          <a:p>
            <a:pPr algn="ctr"/>
            <a:r>
              <a:rPr lang="en-US" sz="2800" b="1" dirty="0">
                <a:solidFill>
                  <a:schemeClr val="bg1"/>
                </a:solidFill>
                <a:latin typeface="Times New Roman" pitchFamily="18" charset="0"/>
                <a:cs typeface="Times New Roman" pitchFamily="18" charset="0"/>
              </a:rPr>
              <a:t>Some people believe Adam and Eve committed a serious sin when they ate of the tree of knowledge of good and evil. However, latter-day scriptures help us understand that their Fall was a necessary step in the plan of life and a great blessing to all of us. Because of the Fall, we are blessed with physical bodies, the right to choose between good and evil, and the opportunity to gain eternal life. None of these privileges would have been ours had Adam and Eve remained in the garden.</a:t>
            </a:r>
            <a:endParaRPr lang="es-ES" sz="28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46496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266</Words>
  <Application>Microsoft Office PowerPoint</Application>
  <PresentationFormat>Presentación en pantalla (4:3)</PresentationFormat>
  <Paragraphs>9</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Bradshaw Law Group</dc:creator>
  <cp:lastModifiedBy>Bradshaw Law Group</cp:lastModifiedBy>
  <cp:revision>6</cp:revision>
  <dcterms:created xsi:type="dcterms:W3CDTF">2016-05-12T23:09:28Z</dcterms:created>
  <dcterms:modified xsi:type="dcterms:W3CDTF">2016-05-17T00:40:27Z</dcterms:modified>
</cp:coreProperties>
</file>