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246607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226422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158617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196400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359941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1579443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40302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293091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70950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245378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DF98E0-7A52-458C-BA97-4AAA8999DD20}"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55FF8-B8F2-4393-B0E1-4B3C45656FD2}" type="slidenum">
              <a:rPr lang="es-ES" smtClean="0"/>
              <a:t>‹Nº›</a:t>
            </a:fld>
            <a:endParaRPr lang="es-ES"/>
          </a:p>
        </p:txBody>
      </p:sp>
    </p:spTree>
    <p:extLst>
      <p:ext uri="{BB962C8B-B14F-4D97-AF65-F5344CB8AC3E}">
        <p14:creationId xmlns:p14="http://schemas.microsoft.com/office/powerpoint/2010/main" val="3739365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F98E0-7A52-458C-BA97-4AAA8999DD20}" type="datetimeFigureOut">
              <a:rPr lang="es-ES" smtClean="0"/>
              <a:t>11/05/2016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55FF8-B8F2-4393-B0E1-4B3C45656FD2}" type="slidenum">
              <a:rPr lang="es-ES" smtClean="0"/>
              <a:t>‹Nº›</a:t>
            </a:fld>
            <a:endParaRPr lang="es-ES"/>
          </a:p>
        </p:txBody>
      </p:sp>
    </p:spTree>
    <p:extLst>
      <p:ext uri="{BB962C8B-B14F-4D97-AF65-F5344CB8AC3E}">
        <p14:creationId xmlns:p14="http://schemas.microsoft.com/office/powerpoint/2010/main" val="1953062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Bradshaw Law Group\Pictures\red-754861_64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31458" y="770612"/>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Chapter 15: The Lord’s Covenant </a:t>
            </a:r>
            <a:r>
              <a:rPr lang="en-US" sz="4800" b="1" dirty="0" smtClean="0">
                <a:solidFill>
                  <a:schemeClr val="bg1"/>
                </a:solidFill>
                <a:latin typeface="Times New Roman" pitchFamily="18" charset="0"/>
                <a:cs typeface="Times New Roman" pitchFamily="18" charset="0"/>
              </a:rPr>
              <a:t>People.</a:t>
            </a:r>
            <a:endParaRPr lang="en-US" sz="4800" b="1" dirty="0">
              <a:solidFill>
                <a:schemeClr val="bg1"/>
              </a:solidFill>
              <a:latin typeface="Times New Roman" pitchFamily="18" charset="0"/>
              <a:cs typeface="Times New Roman" pitchFamily="18" charset="0"/>
            </a:endParaRPr>
          </a:p>
        </p:txBody>
      </p:sp>
      <p:pic>
        <p:nvPicPr>
          <p:cNvPr id="1028" name="Picture 4" descr="https://www.lds.org/bc/content/shared/content/images/gospel-library/manual/06195/abraham-kneeling-prayer-anderson_1298846_i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4772" y="2340272"/>
            <a:ext cx="2854455" cy="427585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495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radshaw Law Group\Pictures\red-754861_64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1916832"/>
            <a:ext cx="9036496" cy="2246769"/>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From the beginning, the Lord has made covenants with His children on earth. When His people make covenants (or promises) with Him, they know what He expects of them and what blessings they may expect from Him. They can better carry out His work on earth.</a:t>
            </a:r>
            <a:endParaRPr lang="es-ES" sz="2800" b="1" dirty="0">
              <a:solidFill>
                <a:schemeClr val="bg1"/>
              </a:solidFill>
              <a:latin typeface="Times New Roman" pitchFamily="18" charset="0"/>
              <a:cs typeface="Times New Roman" pitchFamily="18" charset="0"/>
            </a:endParaRPr>
          </a:p>
        </p:txBody>
      </p:sp>
      <p:sp>
        <p:nvSpPr>
          <p:cNvPr id="6" name="5 Rectángulo"/>
          <p:cNvSpPr/>
          <p:nvPr/>
        </p:nvSpPr>
        <p:spPr>
          <a:xfrm>
            <a:off x="1177417" y="404664"/>
            <a:ext cx="6943055" cy="830997"/>
          </a:xfrm>
          <a:prstGeom prst="rect">
            <a:avLst/>
          </a:prstGeom>
        </p:spPr>
        <p:txBody>
          <a:bodyPr wrap="none">
            <a:spAutoFit/>
          </a:bodyPr>
          <a:lstStyle/>
          <a:p>
            <a:pPr fontAlgn="base"/>
            <a:r>
              <a:rPr lang="es-ES" sz="4800" b="1" dirty="0" err="1">
                <a:solidFill>
                  <a:schemeClr val="bg1"/>
                </a:solidFill>
                <a:latin typeface="Times New Roman" pitchFamily="18" charset="0"/>
                <a:cs typeface="Times New Roman" pitchFamily="18" charset="0"/>
              </a:rPr>
              <a:t>The</a:t>
            </a:r>
            <a:r>
              <a:rPr lang="es-ES" sz="4800" b="1" dirty="0">
                <a:solidFill>
                  <a:schemeClr val="bg1"/>
                </a:solidFill>
                <a:latin typeface="Times New Roman" pitchFamily="18" charset="0"/>
                <a:cs typeface="Times New Roman" pitchFamily="18" charset="0"/>
              </a:rPr>
              <a:t> </a:t>
            </a:r>
            <a:r>
              <a:rPr lang="es-ES" sz="4800" b="1" dirty="0" err="1">
                <a:solidFill>
                  <a:schemeClr val="bg1"/>
                </a:solidFill>
                <a:latin typeface="Times New Roman" pitchFamily="18" charset="0"/>
                <a:cs typeface="Times New Roman" pitchFamily="18" charset="0"/>
              </a:rPr>
              <a:t>Nature</a:t>
            </a:r>
            <a:r>
              <a:rPr lang="es-ES" sz="4800" b="1" dirty="0">
                <a:solidFill>
                  <a:schemeClr val="bg1"/>
                </a:solidFill>
                <a:latin typeface="Times New Roman" pitchFamily="18" charset="0"/>
                <a:cs typeface="Times New Roman" pitchFamily="18" charset="0"/>
              </a:rPr>
              <a:t> of </a:t>
            </a:r>
            <a:r>
              <a:rPr lang="es-ES" sz="4800" b="1" dirty="0" err="1" smtClean="0">
                <a:solidFill>
                  <a:schemeClr val="bg1"/>
                </a:solidFill>
                <a:latin typeface="Times New Roman" pitchFamily="18" charset="0"/>
                <a:cs typeface="Times New Roman" pitchFamily="18" charset="0"/>
              </a:rPr>
              <a:t>Covenants</a:t>
            </a:r>
            <a:r>
              <a:rPr lang="es-ES" sz="4800" b="1" dirty="0" smtClean="0">
                <a:solidFill>
                  <a:schemeClr val="bg1"/>
                </a:solidFill>
                <a:latin typeface="Times New Roman" pitchFamily="18" charset="0"/>
                <a:cs typeface="Times New Roman" pitchFamily="18" charset="0"/>
              </a:rPr>
              <a:t>.</a:t>
            </a:r>
            <a:endParaRPr lang="es-ES" sz="4800" b="1" dirty="0">
              <a:solidFill>
                <a:schemeClr val="bg1"/>
              </a:solidFill>
              <a:latin typeface="Times New Roman" pitchFamily="18" charset="0"/>
              <a:cs typeface="Times New Roman" pitchFamily="18" charset="0"/>
            </a:endParaRPr>
          </a:p>
        </p:txBody>
      </p:sp>
      <p:pic>
        <p:nvPicPr>
          <p:cNvPr id="2051" name="Picture 3" descr="C:\Users\Bradshaw Law Group\Pictures\city-of-zion-taken-up_1142755_i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9214" y="4022248"/>
            <a:ext cx="1998068" cy="26603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72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red-754861_64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403453"/>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God’s Covenant with Abraham and His </a:t>
            </a:r>
            <a:r>
              <a:rPr lang="en-US" sz="4800" b="1" dirty="0" smtClean="0">
                <a:solidFill>
                  <a:schemeClr val="bg1"/>
                </a:solidFill>
                <a:latin typeface="Times New Roman" pitchFamily="18" charset="0"/>
                <a:cs typeface="Times New Roman" pitchFamily="18" charset="0"/>
              </a:rPr>
              <a:t>Descendants.</a:t>
            </a:r>
            <a:endParaRPr lang="en-US" sz="4800" b="1" dirty="0">
              <a:solidFill>
                <a:schemeClr val="bg1"/>
              </a:solidFill>
              <a:latin typeface="Times New Roman" pitchFamily="18" charset="0"/>
              <a:cs typeface="Times New Roman" pitchFamily="18" charset="0"/>
            </a:endParaRPr>
          </a:p>
        </p:txBody>
      </p:sp>
      <p:pic>
        <p:nvPicPr>
          <p:cNvPr id="5121" name="Picture 1" descr="C:\Users\Bradshaw Law Group\Pictures\35-abraha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4922" y="4530054"/>
            <a:ext cx="3074155" cy="23056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5 Rectángulo"/>
          <p:cNvSpPr/>
          <p:nvPr/>
        </p:nvSpPr>
        <p:spPr>
          <a:xfrm>
            <a:off x="0" y="2305615"/>
            <a:ext cx="9144000" cy="2246769"/>
          </a:xfrm>
          <a:prstGeom prst="rect">
            <a:avLst/>
          </a:prstGeom>
        </p:spPr>
        <p:txBody>
          <a:bodyPr wrap="square">
            <a:spAutoFit/>
          </a:bodyPr>
          <a:lstStyle/>
          <a:p>
            <a:pPr algn="ctr"/>
            <a:r>
              <a:rPr lang="en-US" sz="2800" b="1" dirty="0" smtClean="0">
                <a:solidFill>
                  <a:schemeClr val="bg1"/>
                </a:solidFill>
                <a:latin typeface="Times New Roman" pitchFamily="18" charset="0"/>
                <a:cs typeface="Times New Roman" pitchFamily="18" charset="0"/>
              </a:rPr>
              <a:t>Abraham, an Old Testament prophet, was a very righteous man. He refused to worship his father’s idols. He kept all of the Lord’s commandments. Because of Abraham’s righteousness, the Lord made a covenant with him and his descendants.</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24035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red-754861_64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421213"/>
            <a:ext cx="9144001"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Members of the Church Are a Covenant </a:t>
            </a:r>
            <a:r>
              <a:rPr lang="en-US" sz="4800" b="1" dirty="0" smtClean="0">
                <a:solidFill>
                  <a:schemeClr val="bg1"/>
                </a:solidFill>
                <a:latin typeface="Times New Roman" pitchFamily="18" charset="0"/>
                <a:cs typeface="Times New Roman" pitchFamily="18" charset="0"/>
              </a:rPr>
              <a:t>People.</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10273" y="2204864"/>
            <a:ext cx="9144000" cy="2677656"/>
          </a:xfrm>
          <a:prstGeom prst="rect">
            <a:avLst/>
          </a:prstGeom>
        </p:spPr>
        <p:txBody>
          <a:bodyPr wrap="square">
            <a:spAutoFit/>
          </a:bodyPr>
          <a:lstStyle/>
          <a:p>
            <a:pPr algn="ctr"/>
            <a:r>
              <a:rPr lang="en-US" sz="2800" b="1" dirty="0" smtClean="0">
                <a:solidFill>
                  <a:schemeClr val="bg1"/>
                </a:solidFill>
                <a:latin typeface="Times New Roman" pitchFamily="18" charset="0"/>
                <a:cs typeface="Times New Roman" pitchFamily="18" charset="0"/>
              </a:rPr>
              <a:t>The blood descendants of Abraham are not the only people whom God calls His covenant people. In speaking to Abraham, God said, “As many as receive this Gospel shall be called after thy name, and shall be accounted thy seed [lineage], and shall rise up and bless thee, as their father” (Abraham 2:10).</a:t>
            </a:r>
            <a:endParaRPr lang="es-ES" sz="2800" b="1" dirty="0">
              <a:solidFill>
                <a:schemeClr val="bg1"/>
              </a:solidFill>
              <a:latin typeface="Times New Roman" pitchFamily="18" charset="0"/>
              <a:cs typeface="Times New Roman" pitchFamily="18" charset="0"/>
            </a:endParaRPr>
          </a:p>
        </p:txBody>
      </p:sp>
      <p:pic>
        <p:nvPicPr>
          <p:cNvPr id="4097" name="Picture 1" descr="C:\Users\Bradshaw Law Group\Pictures\image00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19" y="4725144"/>
            <a:ext cx="5324475" cy="19716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387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red-754861_64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188640"/>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The New and Everlasting </a:t>
            </a:r>
            <a:r>
              <a:rPr lang="en-US" sz="4800" b="1" dirty="0" smtClean="0">
                <a:solidFill>
                  <a:schemeClr val="bg1"/>
                </a:solidFill>
                <a:latin typeface="Times New Roman" pitchFamily="18" charset="0"/>
                <a:cs typeface="Times New Roman" pitchFamily="18" charset="0"/>
              </a:rPr>
              <a:t>Covenant.</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11825" y="2276872"/>
            <a:ext cx="9144000" cy="2677656"/>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The </a:t>
            </a:r>
            <a:r>
              <a:rPr lang="en-US" sz="2800" b="1" dirty="0" err="1">
                <a:solidFill>
                  <a:schemeClr val="bg1"/>
                </a:solidFill>
                <a:latin typeface="Times New Roman" pitchFamily="18" charset="0"/>
                <a:cs typeface="Times New Roman" pitchFamily="18" charset="0"/>
              </a:rPr>
              <a:t>fulness</a:t>
            </a:r>
            <a:r>
              <a:rPr lang="en-US" sz="2800" b="1" dirty="0">
                <a:solidFill>
                  <a:schemeClr val="bg1"/>
                </a:solidFill>
                <a:latin typeface="Times New Roman" pitchFamily="18" charset="0"/>
                <a:cs typeface="Times New Roman" pitchFamily="18" charset="0"/>
              </a:rPr>
              <a:t> of the gospel is called the new and everlasting covenant. It includes the covenants made at baptism, during the sacrament, in the temple, and at any other time. The Lord calls it everlasting because it is ordained by an everlasting God and because the covenant will never be changed.</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83503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255</Words>
  <Application>Microsoft Office PowerPoint</Application>
  <PresentationFormat>Presentación en pantalla (4:3)</PresentationFormat>
  <Paragraphs>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4</cp:revision>
  <dcterms:created xsi:type="dcterms:W3CDTF">2016-05-11T23:14:02Z</dcterms:created>
  <dcterms:modified xsi:type="dcterms:W3CDTF">2016-05-11T23:51:50Z</dcterms:modified>
</cp:coreProperties>
</file>