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16" name="15 Marcador de número de diapositiva"/>
          <p:cNvSpPr>
            <a:spLocks noGrp="1"/>
          </p:cNvSpPr>
          <p:nvPr>
            <p:ph type="sldNum" sz="quarter" idx="11"/>
          </p:nvPr>
        </p:nvSpPr>
        <p:spPr/>
        <p:txBody>
          <a:bodyPr/>
          <a:lstStyle/>
          <a:p>
            <a:fld id="{D86AF7B0-C0F6-4673-8615-7220A38121EB}" type="slidenum">
              <a:rPr lang="es-VE" smtClean="0"/>
              <a:t>‹Nº›</a:t>
            </a:fld>
            <a:endParaRPr lang="es-VE"/>
          </a:p>
        </p:txBody>
      </p:sp>
      <p:sp>
        <p:nvSpPr>
          <p:cNvPr id="17" name="16 Marcador de pie de página"/>
          <p:cNvSpPr>
            <a:spLocks noGrp="1"/>
          </p:cNvSpPr>
          <p:nvPr>
            <p:ph type="ftr" sz="quarter" idx="12"/>
          </p:nvPr>
        </p:nvSpPr>
        <p:spPr/>
        <p:txBody>
          <a:bodyPr/>
          <a:lstStyle/>
          <a:p>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D86AF7B0-C0F6-4673-8615-7220A38121EB}"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D86AF7B0-C0F6-4673-8615-7220A38121EB}"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005167E4-45EA-46BE-9911-8629F5927CB1}" type="datetimeFigureOut">
              <a:rPr lang="es-VE" smtClean="0"/>
              <a:t>01/05/2016</a:t>
            </a:fld>
            <a:endParaRPr lang="es-VE"/>
          </a:p>
        </p:txBody>
      </p:sp>
      <p:sp>
        <p:nvSpPr>
          <p:cNvPr id="15" name="14 Marcador de número de diapositiva"/>
          <p:cNvSpPr>
            <a:spLocks noGrp="1"/>
          </p:cNvSpPr>
          <p:nvPr>
            <p:ph type="sldNum" sz="quarter" idx="15"/>
          </p:nvPr>
        </p:nvSpPr>
        <p:spPr/>
        <p:txBody>
          <a:bodyPr/>
          <a:lstStyle>
            <a:lvl1pPr algn="ctr">
              <a:defRPr/>
            </a:lvl1pPr>
          </a:lstStyle>
          <a:p>
            <a:fld id="{D86AF7B0-C0F6-4673-8615-7220A38121EB}" type="slidenum">
              <a:rPr lang="es-VE" smtClean="0"/>
              <a:t>‹Nº›</a:t>
            </a:fld>
            <a:endParaRPr lang="es-VE"/>
          </a:p>
        </p:txBody>
      </p:sp>
      <p:sp>
        <p:nvSpPr>
          <p:cNvPr id="16" name="15 Marcador de pie de página"/>
          <p:cNvSpPr>
            <a:spLocks noGrp="1"/>
          </p:cNvSpPr>
          <p:nvPr>
            <p:ph type="ftr" sz="quarter" idx="16"/>
          </p:nvPr>
        </p:nvSpPr>
        <p:spPr/>
        <p:txBody>
          <a:bodyPr/>
          <a:lstStyle/>
          <a:p>
            <a:endParaRPr lang="es-VE"/>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D86AF7B0-C0F6-4673-8615-7220A38121EB}" type="slidenum">
              <a:rPr lang="es-VE" smtClean="0"/>
              <a:t>‹Nº›</a:t>
            </a:fld>
            <a:endParaRPr lang="es-VE"/>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D86AF7B0-C0F6-4673-8615-7220A38121EB}" type="slidenum">
              <a:rPr lang="es-VE" smtClean="0"/>
              <a:t>‹Nº›</a:t>
            </a:fld>
            <a:endParaRPr lang="es-VE"/>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D86AF7B0-C0F6-4673-8615-7220A38121EB}" type="slidenum">
              <a:rPr lang="es-VE" smtClean="0"/>
              <a:t>‹Nº›</a:t>
            </a:fld>
            <a:endParaRPr lang="es-VE"/>
          </a:p>
        </p:txBody>
      </p:sp>
      <p:sp>
        <p:nvSpPr>
          <p:cNvPr id="8" name="7 Marcador de pie de página"/>
          <p:cNvSpPr>
            <a:spLocks noGrp="1"/>
          </p:cNvSpPr>
          <p:nvPr>
            <p:ph type="ftr" sz="quarter" idx="11"/>
          </p:nvPr>
        </p:nvSpPr>
        <p:spPr/>
        <p:txBody>
          <a:bodyPr/>
          <a:lstStyle/>
          <a:p>
            <a:endParaRPr lang="es-VE"/>
          </a:p>
        </p:txBody>
      </p:sp>
      <p:sp>
        <p:nvSpPr>
          <p:cNvPr id="7" name="6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D86AF7B0-C0F6-4673-8615-7220A38121EB}" type="slidenum">
              <a:rPr lang="es-VE" smtClean="0"/>
              <a:t>‹Nº›</a:t>
            </a:fld>
            <a:endParaRPr lang="es-VE"/>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D86AF7B0-C0F6-4673-8615-7220A38121EB}"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005167E4-45EA-46BE-9911-8629F5927CB1}" type="datetimeFigureOut">
              <a:rPr lang="es-VE" smtClean="0"/>
              <a:t>01/05/2016</a:t>
            </a:fld>
            <a:endParaRPr lang="es-VE"/>
          </a:p>
        </p:txBody>
      </p:sp>
      <p:sp>
        <p:nvSpPr>
          <p:cNvPr id="9" name="8 Marcador de número de diapositiva"/>
          <p:cNvSpPr>
            <a:spLocks noGrp="1"/>
          </p:cNvSpPr>
          <p:nvPr>
            <p:ph type="sldNum" sz="quarter" idx="15"/>
          </p:nvPr>
        </p:nvSpPr>
        <p:spPr/>
        <p:txBody>
          <a:bodyPr/>
          <a:lstStyle/>
          <a:p>
            <a:fld id="{D86AF7B0-C0F6-4673-8615-7220A38121EB}" type="slidenum">
              <a:rPr lang="es-VE" smtClean="0"/>
              <a:t>‹Nº›</a:t>
            </a:fld>
            <a:endParaRPr lang="es-VE"/>
          </a:p>
        </p:txBody>
      </p:sp>
      <p:sp>
        <p:nvSpPr>
          <p:cNvPr id="10" name="9 Marcador de pie de página"/>
          <p:cNvSpPr>
            <a:spLocks noGrp="1"/>
          </p:cNvSpPr>
          <p:nvPr>
            <p:ph type="ftr" sz="quarter" idx="16"/>
          </p:nvPr>
        </p:nvSpPr>
        <p:spPr/>
        <p:txBody>
          <a:bodyPr/>
          <a:lstStyle/>
          <a:p>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005167E4-45EA-46BE-9911-8629F5927CB1}" type="datetimeFigureOut">
              <a:rPr lang="es-VE" smtClean="0"/>
              <a:t>01/05/2016</a:t>
            </a:fld>
            <a:endParaRPr lang="es-VE"/>
          </a:p>
        </p:txBody>
      </p:sp>
      <p:sp>
        <p:nvSpPr>
          <p:cNvPr id="9" name="8 Marcador de número de diapositiva"/>
          <p:cNvSpPr>
            <a:spLocks noGrp="1"/>
          </p:cNvSpPr>
          <p:nvPr>
            <p:ph type="sldNum" sz="quarter" idx="11"/>
          </p:nvPr>
        </p:nvSpPr>
        <p:spPr/>
        <p:txBody>
          <a:bodyPr/>
          <a:lstStyle/>
          <a:p>
            <a:fld id="{D86AF7B0-C0F6-4673-8615-7220A38121EB}" type="slidenum">
              <a:rPr lang="es-VE" smtClean="0"/>
              <a:t>‹Nº›</a:t>
            </a:fld>
            <a:endParaRPr lang="es-VE"/>
          </a:p>
        </p:txBody>
      </p:sp>
      <p:sp>
        <p:nvSpPr>
          <p:cNvPr id="10" name="9 Marcador de pie de página"/>
          <p:cNvSpPr>
            <a:spLocks noGrp="1"/>
          </p:cNvSpPr>
          <p:nvPr>
            <p:ph type="ftr" sz="quarter" idx="12"/>
          </p:nvPr>
        </p:nvSpPr>
        <p:spPr/>
        <p:txBody>
          <a:bodyPr/>
          <a:lstStyle/>
          <a:p>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05167E4-45EA-46BE-9911-8629F5927CB1}" type="datetimeFigureOut">
              <a:rPr lang="es-VE" smtClean="0"/>
              <a:t>01/05/2016</a:t>
            </a:fld>
            <a:endParaRPr lang="es-VE"/>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VE"/>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86AF7B0-C0F6-4673-8615-7220A38121EB}" type="slidenum">
              <a:rPr lang="es-VE" smtClean="0"/>
              <a:t>‹Nº›</a:t>
            </a:fld>
            <a:endParaRPr lang="es-VE"/>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ds.org/scriptures/dc-testament/dc/21.4-5?lang=eng#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ds.org/scriptures/nt/eph/2.20?lang=eng#19" TargetMode="External"/><Relationship Id="rId2" Type="http://schemas.openxmlformats.org/officeDocument/2006/relationships/hyperlink" Target="https://www.lds.org/scriptures/dc-testament/dc/21.6?lang=eng#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lds.org/scriptures/dc-testament/dc/1.38?lang=eng#3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ormon.org/beliefs/commandments" TargetMode="External"/><Relationship Id="rId2" Type="http://schemas.openxmlformats.org/officeDocument/2006/relationships/hyperlink" Target="https://www.lds.org/ensign/1998/04/moses-witness-of-jesus-christ?lang=eng" TargetMode="External"/><Relationship Id="rId1" Type="http://schemas.openxmlformats.org/officeDocument/2006/relationships/slideLayout" Target="../slideLayouts/slideLayout2.xml"/><Relationship Id="rId4" Type="http://schemas.openxmlformats.org/officeDocument/2006/relationships/hyperlink" Target="http://www.mormon.org/beliefs/book-of-mormon"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ds.org/scriptures/nt/matt/16.19?lang=eng#1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04664"/>
            <a:ext cx="8305800" cy="1981200"/>
          </a:xfrm>
        </p:spPr>
        <p:txBody>
          <a:bodyPr/>
          <a:lstStyle/>
          <a:p>
            <a:r>
              <a:rPr lang="en-US" dirty="0">
                <a:effectLst/>
              </a:rPr>
              <a:t>Chapter 9: Prophets of God</a:t>
            </a:r>
            <a:br>
              <a:rPr lang="en-US"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402626"/>
            <a:ext cx="6210994" cy="4095656"/>
          </a:xfrm>
          <a:prstGeom prst="rect">
            <a:avLst/>
          </a:prstGeom>
        </p:spPr>
      </p:pic>
    </p:spTree>
    <p:extLst>
      <p:ext uri="{BB962C8B-B14F-4D97-AF65-F5344CB8AC3E}">
        <p14:creationId xmlns:p14="http://schemas.microsoft.com/office/powerpoint/2010/main" val="3808536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endParaRPr lang="en-US" dirty="0" smtClean="0"/>
          </a:p>
          <a:p>
            <a:pPr algn="just"/>
            <a:r>
              <a:rPr lang="en-US" dirty="0" smtClean="0"/>
              <a:t>“</a:t>
            </a:r>
            <a:r>
              <a:rPr lang="en-US" dirty="0"/>
              <a:t>The Lord will never permit me or any other man who stands as President of this Church to lead you astray. It is not in the </a:t>
            </a:r>
            <a:r>
              <a:rPr lang="en-US" dirty="0" err="1"/>
              <a:t>programme</a:t>
            </a:r>
            <a:r>
              <a:rPr lang="en-US" dirty="0"/>
              <a:t>. It is not in the mind of God. If I were to attempt that, the Lord would remove me out of my place” (</a:t>
            </a:r>
            <a:r>
              <a:rPr lang="en-US" i="1" dirty="0"/>
              <a:t>Teachings of Presidents of the Church: </a:t>
            </a:r>
            <a:r>
              <a:rPr lang="en-US" i="1" dirty="0" err="1"/>
              <a:t>Wilford</a:t>
            </a:r>
            <a:r>
              <a:rPr lang="en-US" i="1" dirty="0"/>
              <a:t> Woodruff</a:t>
            </a:r>
            <a:r>
              <a:rPr lang="en-US" dirty="0"/>
              <a:t> [2004], 199).</a:t>
            </a:r>
            <a:endParaRPr lang="es-VE" dirty="0"/>
          </a:p>
        </p:txBody>
      </p:sp>
    </p:spTree>
    <p:extLst>
      <p:ext uri="{BB962C8B-B14F-4D97-AF65-F5344CB8AC3E}">
        <p14:creationId xmlns:p14="http://schemas.microsoft.com/office/powerpoint/2010/main" val="2546908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fontAlgn="base"/>
            <a:r>
              <a:rPr lang="en-US" dirty="0"/>
              <a:t>Many people find it easy to believe in the prophets of the past. But it is much greater to believe in and follow the living prophet. We raise our hands to sustain the President of the Church as prophet, seer, and revelator.</a:t>
            </a:r>
          </a:p>
          <a:p>
            <a:pPr fontAlgn="base"/>
            <a:r>
              <a:rPr lang="en-US" dirty="0"/>
              <a:t>How can we sustain the prophet? We should pray for him. His burdens are heavy, and he needs to be strengthened by the prayers of the Saints.</a:t>
            </a:r>
          </a:p>
          <a:p>
            <a:pPr fontAlgn="base"/>
            <a:r>
              <a:rPr lang="en-US" dirty="0"/>
              <a:t>We should study his words. We can listen to his conference addresses. We can also subscribe to </a:t>
            </a:r>
            <a:r>
              <a:rPr lang="en-US" dirty="0" err="1"/>
              <a:t>the</a:t>
            </a:r>
            <a:r>
              <a:rPr lang="en-US" i="1" dirty="0" err="1"/>
              <a:t>Ensign</a:t>
            </a:r>
            <a:r>
              <a:rPr lang="en-US" dirty="0"/>
              <a:t> or </a:t>
            </a:r>
            <a:r>
              <a:rPr lang="en-US" i="1" dirty="0" err="1"/>
              <a:t>Liahona</a:t>
            </a:r>
            <a:r>
              <a:rPr lang="en-US" dirty="0"/>
              <a:t> so we can read his conference addresses and other messages he gives.</a:t>
            </a:r>
          </a:p>
          <a:p>
            <a:endParaRPr lang="es-VE" dirty="0"/>
          </a:p>
        </p:txBody>
      </p:sp>
      <p:sp>
        <p:nvSpPr>
          <p:cNvPr id="3" name="2 Título"/>
          <p:cNvSpPr>
            <a:spLocks noGrp="1"/>
          </p:cNvSpPr>
          <p:nvPr>
            <p:ph type="title"/>
          </p:nvPr>
        </p:nvSpPr>
        <p:spPr>
          <a:xfrm>
            <a:off x="467544" y="404664"/>
            <a:ext cx="8229600" cy="1219200"/>
          </a:xfrm>
        </p:spPr>
        <p:txBody>
          <a:bodyPr>
            <a:normAutofit fontScale="90000"/>
          </a:bodyPr>
          <a:lstStyle/>
          <a:p>
            <a:r>
              <a:rPr lang="en-US" dirty="0">
                <a:effectLst/>
              </a:rPr>
              <a:t>We Should Sustain the Lord’s Prophet</a:t>
            </a:r>
            <a:br>
              <a:rPr lang="en-US" dirty="0">
                <a:effectLst/>
              </a:rPr>
            </a:br>
            <a:endParaRPr lang="es-VE" dirty="0"/>
          </a:p>
        </p:txBody>
      </p:sp>
    </p:spTree>
    <p:extLst>
      <p:ext uri="{BB962C8B-B14F-4D97-AF65-F5344CB8AC3E}">
        <p14:creationId xmlns:p14="http://schemas.microsoft.com/office/powerpoint/2010/main" val="2024879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p:spPr>
      </p:pic>
    </p:spTree>
    <p:extLst>
      <p:ext uri="{BB962C8B-B14F-4D97-AF65-F5344CB8AC3E}">
        <p14:creationId xmlns:p14="http://schemas.microsoft.com/office/powerpoint/2010/main" val="1700354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fontAlgn="base"/>
            <a:endParaRPr lang="en-US" dirty="0" smtClean="0"/>
          </a:p>
          <a:p>
            <a:pPr fontAlgn="base"/>
            <a:r>
              <a:rPr lang="en-US" dirty="0" smtClean="0"/>
              <a:t>“</a:t>
            </a:r>
            <a:r>
              <a:rPr lang="en-US" dirty="0"/>
              <a:t>Thou shalt give heed unto all his [the prophet’s] words and commandments which he shall give unto you as he </a:t>
            </a:r>
            <a:r>
              <a:rPr lang="en-US" dirty="0" err="1"/>
              <a:t>receiveth</a:t>
            </a:r>
            <a:r>
              <a:rPr lang="en-US" dirty="0"/>
              <a:t> them, walking in all holiness before me;</a:t>
            </a:r>
          </a:p>
          <a:p>
            <a:pPr fontAlgn="base"/>
            <a:r>
              <a:rPr lang="en-US" dirty="0"/>
              <a:t>“For his word ye shall receive, as if from mine own mouth, in all patience and faith” (</a:t>
            </a:r>
            <a:r>
              <a:rPr lang="en-US" dirty="0">
                <a:hlinkClick r:id="rId2"/>
              </a:rPr>
              <a:t>D&amp;C 21:4–5</a:t>
            </a:r>
            <a:r>
              <a:rPr lang="en-US" dirty="0"/>
              <a:t>).</a:t>
            </a:r>
          </a:p>
          <a:p>
            <a:endParaRPr lang="es-VE" dirty="0"/>
          </a:p>
        </p:txBody>
      </p:sp>
    </p:spTree>
    <p:extLst>
      <p:ext uri="{BB962C8B-B14F-4D97-AF65-F5344CB8AC3E}">
        <p14:creationId xmlns:p14="http://schemas.microsoft.com/office/powerpoint/2010/main" val="3782748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fontAlgn="base"/>
            <a:r>
              <a:rPr lang="en-US" dirty="0"/>
              <a:t>If we obey, the Lord promises, “The gates of hell shall not prevail against you; yea, and the Lord God will disperse the powers of darkness from before you, and cause the heavens to shake for your good, and his name’s glory” (</a:t>
            </a:r>
            <a:r>
              <a:rPr lang="en-US" dirty="0">
                <a:hlinkClick r:id="rId2"/>
              </a:rPr>
              <a:t>D&amp;C 21:6</a:t>
            </a:r>
            <a:r>
              <a:rPr lang="en-US" dirty="0"/>
              <a:t>). When we do as our prophet directs, blessings pour down from heaven.</a:t>
            </a:r>
          </a:p>
          <a:p>
            <a:pPr algn="just" fontAlgn="base"/>
            <a:r>
              <a:rPr lang="en-US" dirty="0"/>
              <a:t>In order to stand, the true Church must be “built upon the foundation of the apostles and prophets, Jesus Christ himself being the chief corner stone” (</a:t>
            </a:r>
            <a:r>
              <a:rPr lang="en-US" dirty="0">
                <a:hlinkClick r:id="rId3"/>
              </a:rPr>
              <a:t>Ephesians 2:20</a:t>
            </a:r>
            <a:r>
              <a:rPr lang="en-US" dirty="0"/>
              <a:t>). We are blessed in this insecure world to have a prophet through whom the Lord reveals His will.</a:t>
            </a:r>
          </a:p>
          <a:p>
            <a:endParaRPr lang="es-VE" dirty="0"/>
          </a:p>
        </p:txBody>
      </p:sp>
      <p:sp>
        <p:nvSpPr>
          <p:cNvPr id="3" name="2 Título"/>
          <p:cNvSpPr>
            <a:spLocks noGrp="1"/>
          </p:cNvSpPr>
          <p:nvPr>
            <p:ph type="title"/>
          </p:nvPr>
        </p:nvSpPr>
        <p:spPr>
          <a:xfrm>
            <a:off x="467544" y="620688"/>
            <a:ext cx="8229600" cy="1219200"/>
          </a:xfrm>
        </p:spPr>
        <p:txBody>
          <a:bodyPr>
            <a:normAutofit fontScale="90000"/>
          </a:bodyPr>
          <a:lstStyle/>
          <a:p>
            <a:r>
              <a:rPr lang="en-US" dirty="0">
                <a:effectLst/>
              </a:rPr>
              <a:t>Great Blessings Follow Obedience to the Prophet</a:t>
            </a:r>
            <a:br>
              <a:rPr lang="en-US" dirty="0">
                <a:effectLst/>
              </a:rPr>
            </a:br>
            <a:endParaRPr lang="es-VE" dirty="0"/>
          </a:p>
        </p:txBody>
      </p:sp>
    </p:spTree>
    <p:extLst>
      <p:ext uri="{BB962C8B-B14F-4D97-AF65-F5344CB8AC3E}">
        <p14:creationId xmlns:p14="http://schemas.microsoft.com/office/powerpoint/2010/main" val="3509056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4406"/>
            <a:ext cx="9144000" cy="4605931"/>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16" y="4581129"/>
            <a:ext cx="4337760" cy="2276872"/>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5977" y="4524177"/>
            <a:ext cx="4775886" cy="2390775"/>
          </a:xfrm>
          <a:prstGeom prst="rect">
            <a:avLst/>
          </a:prstGeom>
        </p:spPr>
      </p:pic>
    </p:spTree>
    <p:extLst>
      <p:ext uri="{BB962C8B-B14F-4D97-AF65-F5344CB8AC3E}">
        <p14:creationId xmlns:p14="http://schemas.microsoft.com/office/powerpoint/2010/main" val="3053997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dirty="0"/>
              <a:t>Many people live in darkness, unsure of God’s will. They believe that the heavens are closed and that people must face the world’s perils alone. How fortunate are the Latter-day Saints! We know that God communicates to the Church through His prophet. With grateful hearts, Saints the world over sing the hymn, “We thank thee, O God, for a prophet to guide us in these latter days” </a:t>
            </a:r>
            <a:endParaRPr lang="es-VE" dirty="0"/>
          </a:p>
        </p:txBody>
      </p:sp>
      <p:sp>
        <p:nvSpPr>
          <p:cNvPr id="3" name="2 Título"/>
          <p:cNvSpPr>
            <a:spLocks noGrp="1"/>
          </p:cNvSpPr>
          <p:nvPr>
            <p:ph type="title"/>
          </p:nvPr>
        </p:nvSpPr>
        <p:spPr>
          <a:xfrm>
            <a:off x="467544" y="980728"/>
            <a:ext cx="8229600" cy="1219200"/>
          </a:xfrm>
        </p:spPr>
        <p:txBody>
          <a:bodyPr>
            <a:normAutofit fontScale="90000"/>
          </a:bodyPr>
          <a:lstStyle/>
          <a:p>
            <a:r>
              <a:rPr lang="en-US" dirty="0">
                <a:effectLst/>
              </a:rPr>
              <a:t>Prophets Are God’s Representatives on the Earth</a:t>
            </a:r>
            <a:br>
              <a:rPr lang="en-US" dirty="0">
                <a:effectLst/>
              </a:rPr>
            </a:br>
            <a:endParaRPr lang="es-VE" dirty="0"/>
          </a:p>
        </p:txBody>
      </p:sp>
    </p:spTree>
    <p:extLst>
      <p:ext uri="{BB962C8B-B14F-4D97-AF65-F5344CB8AC3E}">
        <p14:creationId xmlns:p14="http://schemas.microsoft.com/office/powerpoint/2010/main" val="3251453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77" y="18152"/>
            <a:ext cx="9126523" cy="6839848"/>
          </a:xfrm>
        </p:spPr>
      </p:pic>
    </p:spTree>
    <p:extLst>
      <p:ext uri="{BB962C8B-B14F-4D97-AF65-F5344CB8AC3E}">
        <p14:creationId xmlns:p14="http://schemas.microsoft.com/office/powerpoint/2010/main" val="3419940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199" y="404664"/>
            <a:ext cx="8229600" cy="4572000"/>
          </a:xfrm>
        </p:spPr>
        <p:txBody>
          <a:bodyPr/>
          <a:lstStyle/>
          <a:p>
            <a:pPr algn="just"/>
            <a:r>
              <a:rPr lang="en-US" dirty="0"/>
              <a:t>A prophet is a man called by God to be His representative on earth. When a prophet speaks for God, it is as if God were speaking (see </a:t>
            </a:r>
            <a:r>
              <a:rPr lang="en-US" dirty="0">
                <a:hlinkClick r:id="rId2"/>
              </a:rPr>
              <a:t>D&amp;C 1:38</a:t>
            </a:r>
            <a:r>
              <a:rPr lang="en-US" dirty="0"/>
              <a:t>). A prophet is also a special witness for Christ, testifying of His divinity and teaching His gospel. </a:t>
            </a:r>
            <a:endParaRPr lang="es-VE"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2492896"/>
            <a:ext cx="3242468" cy="4213562"/>
          </a:xfrm>
          <a:prstGeom prst="rect">
            <a:avLst/>
          </a:prstGeom>
        </p:spPr>
      </p:pic>
    </p:spTree>
    <p:extLst>
      <p:ext uri="{BB962C8B-B14F-4D97-AF65-F5344CB8AC3E}">
        <p14:creationId xmlns:p14="http://schemas.microsoft.com/office/powerpoint/2010/main" val="1420084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467544" y="548680"/>
            <a:ext cx="8229600" cy="4572000"/>
          </a:xfrm>
        </p:spPr>
        <p:txBody>
          <a:bodyPr/>
          <a:lstStyle/>
          <a:p>
            <a:pPr algn="just"/>
            <a:r>
              <a:rPr lang="en-US" dirty="0"/>
              <a:t>A prophet may come from various stations in life. He may be young or old, highly educated or unschooled. He may be a farmer, a lawyer, or a teacher. Ancient prophets wore tunics and carried staffs.</a:t>
            </a:r>
            <a:endParaRPr lang="es-VE"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204864"/>
            <a:ext cx="6149080" cy="4465682"/>
          </a:xfrm>
          <a:prstGeom prst="rect">
            <a:avLst/>
          </a:prstGeom>
        </p:spPr>
      </p:pic>
    </p:spTree>
    <p:extLst>
      <p:ext uri="{BB962C8B-B14F-4D97-AF65-F5344CB8AC3E}">
        <p14:creationId xmlns:p14="http://schemas.microsoft.com/office/powerpoint/2010/main" val="4069005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In what ways have prophets guided God’s children in the past?</a:t>
            </a:r>
          </a:p>
          <a:p>
            <a:pPr algn="just"/>
            <a:r>
              <a:rPr lang="en-US" dirty="0"/>
              <a:t>There have been prophets on the earth since the days of Adam. Experiences of these great men excite and inspire us. </a:t>
            </a:r>
            <a:r>
              <a:rPr lang="en-US" dirty="0">
                <a:hlinkClick r:id="rId2"/>
              </a:rPr>
              <a:t>Moses</a:t>
            </a:r>
            <a:r>
              <a:rPr lang="en-US" dirty="0"/>
              <a:t>, an Old Testament prophet, led thousands of his people out of Egypt and slavery to the promised land. He wrote the first five books of the Old Testament and recorded the </a:t>
            </a:r>
            <a:r>
              <a:rPr lang="en-US" dirty="0">
                <a:hlinkClick r:id="rId3"/>
              </a:rPr>
              <a:t>Ten Commandments</a:t>
            </a:r>
            <a:r>
              <a:rPr lang="en-US" dirty="0"/>
              <a:t>. Nephi, a </a:t>
            </a:r>
            <a:r>
              <a:rPr lang="en-US" dirty="0">
                <a:hlinkClick r:id="rId4"/>
              </a:rPr>
              <a:t>Book of Mormon</a:t>
            </a:r>
            <a:r>
              <a:rPr lang="en-US" dirty="0"/>
              <a:t> prophet, journeyed from Jerusalem to the Americas 600 years before the birth of Christ.</a:t>
            </a:r>
            <a:endParaRPr lang="es-VE" dirty="0"/>
          </a:p>
        </p:txBody>
      </p:sp>
      <p:sp>
        <p:nvSpPr>
          <p:cNvPr id="3" name="2 Título"/>
          <p:cNvSpPr>
            <a:spLocks noGrp="1"/>
          </p:cNvSpPr>
          <p:nvPr>
            <p:ph type="title"/>
          </p:nvPr>
        </p:nvSpPr>
        <p:spPr>
          <a:xfrm>
            <a:off x="539552" y="764704"/>
            <a:ext cx="8229600" cy="1219200"/>
          </a:xfrm>
        </p:spPr>
        <p:txBody>
          <a:bodyPr>
            <a:normAutofit fontScale="90000"/>
          </a:bodyPr>
          <a:lstStyle/>
          <a:p>
            <a:r>
              <a:rPr lang="en-US" dirty="0">
                <a:effectLst/>
              </a:rPr>
              <a:t>Through the Ages God Has Called Prophets to Lead Mankind</a:t>
            </a:r>
            <a:br>
              <a:rPr lang="en-US" dirty="0">
                <a:effectLst/>
              </a:rPr>
            </a:br>
            <a:endParaRPr lang="es-VE" dirty="0"/>
          </a:p>
        </p:txBody>
      </p:sp>
    </p:spTree>
    <p:extLst>
      <p:ext uri="{BB962C8B-B14F-4D97-AF65-F5344CB8AC3E}">
        <p14:creationId xmlns:p14="http://schemas.microsoft.com/office/powerpoint/2010/main" val="3691641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68983" cy="6858000"/>
          </a:xfrm>
        </p:spPr>
      </p:pic>
    </p:spTree>
    <p:extLst>
      <p:ext uri="{BB962C8B-B14F-4D97-AF65-F5344CB8AC3E}">
        <p14:creationId xmlns:p14="http://schemas.microsoft.com/office/powerpoint/2010/main" val="3233879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700808"/>
            <a:ext cx="8229600" cy="4572000"/>
          </a:xfrm>
        </p:spPr>
        <p:txBody>
          <a:bodyPr/>
          <a:lstStyle/>
          <a:p>
            <a:pPr algn="just"/>
            <a:endParaRPr lang="en-US" dirty="0" smtClean="0"/>
          </a:p>
          <a:p>
            <a:pPr algn="just"/>
            <a:r>
              <a:rPr lang="en-US" dirty="0" smtClean="0"/>
              <a:t>We </a:t>
            </a:r>
            <a:r>
              <a:rPr lang="en-US" dirty="0"/>
              <a:t>have a prophet living on the earth today. This prophet is the President of The Church of Jesus Christ of Latter-day Saints. He has the right to revelation for the entire Church. He holds “the keys of the kingdom,” meaning that he has the authority to direct the entire Church and kingdom of God on earth, including the administration of priesthood ordinances (see </a:t>
            </a:r>
            <a:r>
              <a:rPr lang="en-US" dirty="0">
                <a:hlinkClick r:id="rId2"/>
              </a:rPr>
              <a:t>Matthew 16:19</a:t>
            </a:r>
            <a:r>
              <a:rPr lang="en-US" dirty="0"/>
              <a:t>).</a:t>
            </a:r>
            <a:endParaRPr lang="es-VE" dirty="0"/>
          </a:p>
        </p:txBody>
      </p:sp>
      <p:sp>
        <p:nvSpPr>
          <p:cNvPr id="3" name="2 Título"/>
          <p:cNvSpPr>
            <a:spLocks noGrp="1"/>
          </p:cNvSpPr>
          <p:nvPr>
            <p:ph type="title"/>
          </p:nvPr>
        </p:nvSpPr>
        <p:spPr>
          <a:xfrm>
            <a:off x="467544" y="764704"/>
            <a:ext cx="8229600" cy="1219200"/>
          </a:xfrm>
        </p:spPr>
        <p:txBody>
          <a:bodyPr>
            <a:normAutofit fontScale="90000"/>
          </a:bodyPr>
          <a:lstStyle/>
          <a:p>
            <a:r>
              <a:rPr lang="en-US" dirty="0">
                <a:effectLst/>
              </a:rPr>
              <a:t>We Have a Living Prophet on the Earth Today</a:t>
            </a:r>
            <a:br>
              <a:rPr lang="en-US" dirty="0">
                <a:effectLst/>
              </a:rPr>
            </a:br>
            <a:endParaRPr lang="es-VE" dirty="0"/>
          </a:p>
        </p:txBody>
      </p:sp>
    </p:spTree>
    <p:extLst>
      <p:ext uri="{BB962C8B-B14F-4D97-AF65-F5344CB8AC3E}">
        <p14:creationId xmlns:p14="http://schemas.microsoft.com/office/powerpoint/2010/main" val="1629518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260648"/>
            <a:ext cx="4824536" cy="6383233"/>
          </a:xfrm>
        </p:spPr>
      </p:pic>
    </p:spTree>
    <p:extLst>
      <p:ext uri="{BB962C8B-B14F-4D97-AF65-F5344CB8AC3E}">
        <p14:creationId xmlns:p14="http://schemas.microsoft.com/office/powerpoint/2010/main" val="2408713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TotalTime>
  <Words>646</Words>
  <Application>Microsoft Office PowerPoint</Application>
  <PresentationFormat>Presentación en pantalla (4:3)</PresentationFormat>
  <Paragraphs>23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Papel</vt:lpstr>
      <vt:lpstr>Chapter 9: Prophets of God </vt:lpstr>
      <vt:lpstr>Prophets Are God’s Representatives on the Earth </vt:lpstr>
      <vt:lpstr>Presentación de PowerPoint</vt:lpstr>
      <vt:lpstr>Presentación de PowerPoint</vt:lpstr>
      <vt:lpstr>Presentación de PowerPoint</vt:lpstr>
      <vt:lpstr>Through the Ages God Has Called Prophets to Lead Mankind </vt:lpstr>
      <vt:lpstr>Presentación de PowerPoint</vt:lpstr>
      <vt:lpstr>We Have a Living Prophet on the Earth Today </vt:lpstr>
      <vt:lpstr>Presentación de PowerPoint</vt:lpstr>
      <vt:lpstr>Presentación de PowerPoint</vt:lpstr>
      <vt:lpstr>We Should Sustain the Lord’s Prophet </vt:lpstr>
      <vt:lpstr>Presentación de PowerPoint</vt:lpstr>
      <vt:lpstr>Presentación de PowerPoint</vt:lpstr>
      <vt:lpstr>Great Blessings Follow Obedience to the Prophet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Prophets of God</dc:title>
  <dc:creator>usuario</dc:creator>
  <cp:lastModifiedBy>usuario</cp:lastModifiedBy>
  <cp:revision>5</cp:revision>
  <dcterms:created xsi:type="dcterms:W3CDTF">2016-05-01T21:16:42Z</dcterms:created>
  <dcterms:modified xsi:type="dcterms:W3CDTF">2016-05-01T22:12:15Z</dcterms:modified>
</cp:coreProperties>
</file>