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DEB8799-10A1-4AB5-8985-E8821E45C63F}" type="datetimeFigureOut">
              <a:rPr lang="es-VE" smtClean="0"/>
              <a:t>01/05/2016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00E8B00D-0903-4120-9DE5-A7BFD947D07E}" type="slidenum">
              <a:rPr lang="es-VE" smtClean="0"/>
              <a:t>‹Nº›</a:t>
            </a:fld>
            <a:endParaRPr lang="es-VE"/>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DEB8799-10A1-4AB5-8985-E8821E45C63F}" type="datetimeFigureOut">
              <a:rPr lang="es-VE" smtClean="0"/>
              <a:t>01/05/2016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00E8B00D-0903-4120-9DE5-A7BFD947D07E}" type="slidenum">
              <a:rPr lang="es-VE" smtClean="0"/>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DEB8799-10A1-4AB5-8985-E8821E45C63F}" type="datetimeFigureOut">
              <a:rPr lang="es-VE" smtClean="0"/>
              <a:t>01/05/2016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00E8B00D-0903-4120-9DE5-A7BFD947D07E}" type="slidenum">
              <a:rPr lang="es-VE" smtClean="0"/>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DEB8799-10A1-4AB5-8985-E8821E45C63F}" type="datetimeFigureOut">
              <a:rPr lang="es-VE" smtClean="0"/>
              <a:t>01/05/2016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00E8B00D-0903-4120-9DE5-A7BFD947D07E}" type="slidenum">
              <a:rPr lang="es-VE" smtClean="0"/>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DEB8799-10A1-4AB5-8985-E8821E45C63F}" type="datetimeFigureOut">
              <a:rPr lang="es-VE" smtClean="0"/>
              <a:t>01/05/2016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00E8B00D-0903-4120-9DE5-A7BFD947D07E}" type="slidenum">
              <a:rPr lang="es-VE" smtClean="0"/>
              <a:t>‹Nº›</a:t>
            </a:fld>
            <a:endParaRPr lang="es-VE"/>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p:txBody>
          <a:bodyPr/>
          <a:lstStyle/>
          <a:p>
            <a:fld id="{BDEB8799-10A1-4AB5-8985-E8821E45C63F}" type="datetimeFigureOut">
              <a:rPr lang="es-VE" smtClean="0"/>
              <a:t>01/05/2016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00E8B00D-0903-4120-9DE5-A7BFD947D07E}" type="slidenum">
              <a:rPr lang="es-VE" smtClean="0"/>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BDEB8799-10A1-4AB5-8985-E8821E45C63F}" type="datetimeFigureOut">
              <a:rPr lang="es-VE" smtClean="0"/>
              <a:t>01/05/2016</a:t>
            </a:fld>
            <a:endParaRPr lang="es-VE"/>
          </a:p>
        </p:txBody>
      </p:sp>
      <p:sp>
        <p:nvSpPr>
          <p:cNvPr id="8" name="Footer Placeholder 7"/>
          <p:cNvSpPr>
            <a:spLocks noGrp="1"/>
          </p:cNvSpPr>
          <p:nvPr>
            <p:ph type="ftr" sz="quarter" idx="11"/>
          </p:nvPr>
        </p:nvSpPr>
        <p:spPr/>
        <p:txBody>
          <a:bodyPr/>
          <a:lstStyle/>
          <a:p>
            <a:endParaRPr lang="es-VE"/>
          </a:p>
        </p:txBody>
      </p:sp>
      <p:sp>
        <p:nvSpPr>
          <p:cNvPr id="9" name="Slide Number Placeholder 8"/>
          <p:cNvSpPr>
            <a:spLocks noGrp="1"/>
          </p:cNvSpPr>
          <p:nvPr>
            <p:ph type="sldNum" sz="quarter" idx="12"/>
          </p:nvPr>
        </p:nvSpPr>
        <p:spPr/>
        <p:txBody>
          <a:bodyPr/>
          <a:lstStyle/>
          <a:p>
            <a:fld id="{00E8B00D-0903-4120-9DE5-A7BFD947D07E}" type="slidenum">
              <a:rPr lang="es-VE" smtClean="0"/>
              <a:t>‹Nº›</a:t>
            </a:fld>
            <a:endParaRPr lang="es-VE"/>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DEB8799-10A1-4AB5-8985-E8821E45C63F}" type="datetimeFigureOut">
              <a:rPr lang="es-VE" smtClean="0"/>
              <a:t>01/05/2016</a:t>
            </a:fld>
            <a:endParaRPr lang="es-VE"/>
          </a:p>
        </p:txBody>
      </p:sp>
      <p:sp>
        <p:nvSpPr>
          <p:cNvPr id="4" name="Footer Placeholder 3"/>
          <p:cNvSpPr>
            <a:spLocks noGrp="1"/>
          </p:cNvSpPr>
          <p:nvPr>
            <p:ph type="ftr" sz="quarter" idx="11"/>
          </p:nvPr>
        </p:nvSpPr>
        <p:spPr/>
        <p:txBody>
          <a:bodyPr/>
          <a:lstStyle/>
          <a:p>
            <a:endParaRPr lang="es-VE"/>
          </a:p>
        </p:txBody>
      </p:sp>
      <p:sp>
        <p:nvSpPr>
          <p:cNvPr id="5" name="Slide Number Placeholder 4"/>
          <p:cNvSpPr>
            <a:spLocks noGrp="1"/>
          </p:cNvSpPr>
          <p:nvPr>
            <p:ph type="sldNum" sz="quarter" idx="12"/>
          </p:nvPr>
        </p:nvSpPr>
        <p:spPr/>
        <p:txBody>
          <a:bodyPr/>
          <a:lstStyle/>
          <a:p>
            <a:fld id="{00E8B00D-0903-4120-9DE5-A7BFD947D07E}" type="slidenum">
              <a:rPr lang="es-VE" smtClean="0"/>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EB8799-10A1-4AB5-8985-E8821E45C63F}" type="datetimeFigureOut">
              <a:rPr lang="es-VE" smtClean="0"/>
              <a:t>01/05/2016</a:t>
            </a:fld>
            <a:endParaRPr lang="es-VE"/>
          </a:p>
        </p:txBody>
      </p:sp>
      <p:sp>
        <p:nvSpPr>
          <p:cNvPr id="3" name="Footer Placeholder 2"/>
          <p:cNvSpPr>
            <a:spLocks noGrp="1"/>
          </p:cNvSpPr>
          <p:nvPr>
            <p:ph type="ftr" sz="quarter" idx="11"/>
          </p:nvPr>
        </p:nvSpPr>
        <p:spPr/>
        <p:txBody>
          <a:bodyPr/>
          <a:lstStyle/>
          <a:p>
            <a:endParaRPr lang="es-VE"/>
          </a:p>
        </p:txBody>
      </p:sp>
      <p:sp>
        <p:nvSpPr>
          <p:cNvPr id="4" name="Slide Number Placeholder 3"/>
          <p:cNvSpPr>
            <a:spLocks noGrp="1"/>
          </p:cNvSpPr>
          <p:nvPr>
            <p:ph type="sldNum" sz="quarter" idx="12"/>
          </p:nvPr>
        </p:nvSpPr>
        <p:spPr/>
        <p:txBody>
          <a:bodyPr/>
          <a:lstStyle/>
          <a:p>
            <a:fld id="{00E8B00D-0903-4120-9DE5-A7BFD947D07E}" type="slidenum">
              <a:rPr lang="es-VE" smtClean="0"/>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DEB8799-10A1-4AB5-8985-E8821E45C63F}" type="datetimeFigureOut">
              <a:rPr lang="es-VE" smtClean="0"/>
              <a:t>01/05/2016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00E8B00D-0903-4120-9DE5-A7BFD947D07E}" type="slidenum">
              <a:rPr lang="es-VE" smtClean="0"/>
              <a:t>‹Nº›</a:t>
            </a:fld>
            <a:endParaRPr lang="es-VE"/>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DEB8799-10A1-4AB5-8985-E8821E45C63F}" type="datetimeFigureOut">
              <a:rPr lang="es-VE" smtClean="0"/>
              <a:t>01/05/2016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00E8B00D-0903-4120-9DE5-A7BFD947D07E}" type="slidenum">
              <a:rPr lang="es-VE" smtClean="0"/>
              <a:t>‹Nº›</a:t>
            </a:fld>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BDEB8799-10A1-4AB5-8985-E8821E45C63F}" type="datetimeFigureOut">
              <a:rPr lang="es-VE" smtClean="0"/>
              <a:t>01/05/2016</a:t>
            </a:fld>
            <a:endParaRPr lang="es-VE"/>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s-VE"/>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00E8B00D-0903-4120-9DE5-A7BFD947D07E}" type="slidenum">
              <a:rPr lang="es-VE" smtClean="0"/>
              <a:t>‹Nº›</a:t>
            </a:fld>
            <a:endParaRPr lang="es-VE"/>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lds.org/topics/forgiveness?lang=eng" TargetMode="External"/><Relationship Id="rId2" Type="http://schemas.openxmlformats.org/officeDocument/2006/relationships/hyperlink" Target="https://www.lds.org/scriptures/bofm/moro/10.4?lang=eng#3"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lds.org/scriptures/dc-testament/dc/112.10?lang=eng#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lds.org/scriptures/ot/ex/20.3-5?lang=eng#2" TargetMode="External"/><Relationship Id="rId2" Type="http://schemas.openxmlformats.org/officeDocument/2006/relationships/hyperlink" Target="https://www.lds.org/scriptures/bofm/3-ne/18.19?lang=eng#1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www.lds.org/scriptures/pgp/moses/5.8?lang=eng#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lds.org/scriptures/dc-testament/dc/10.5?lang=eng#4" TargetMode="External"/><Relationship Id="rId2" Type="http://schemas.openxmlformats.org/officeDocument/2006/relationships/hyperlink" Target="https://www.lds.org/scriptures/bofm/3-ne/18.15?lang=eng#14" TargetMode="Externa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hyperlink" Target="https://www.lds.org/scriptures/bofm/alma/38.14?lang=eng#1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s://www.lds.org/scriptures/bofm/alma/34.17-25?lang=eng#1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lds.org/scriptures/nt/1-thes/5.18?lang=eng#1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lds.org/scriptures/bofm/alma/34.21?lang=eng#20" TargetMode="External"/><Relationship Id="rId2" Type="http://schemas.openxmlformats.org/officeDocument/2006/relationships/hyperlink" Target="https://www.lds.org/scriptures/bofm/2-ne/32.8-9?lang=eng#7" TargetMode="External"/><Relationship Id="rId1" Type="http://schemas.openxmlformats.org/officeDocument/2006/relationships/slideLayout" Target="../slideLayouts/slideLayout2.xml"/><Relationship Id="rId5" Type="http://schemas.openxmlformats.org/officeDocument/2006/relationships/hyperlink" Target="https://www.lds.org/scriptures/bofm/3-ne/18.21?lang=eng#20" TargetMode="External"/><Relationship Id="rId4" Type="http://schemas.openxmlformats.org/officeDocument/2006/relationships/hyperlink" Target="http://www.mormon.org/values/famil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n-US" dirty="0"/>
              <a:t>Chapter 8: Praying to Our Heavenly Father</a:t>
            </a:r>
            <a:br>
              <a:rPr lang="en-US" dirty="0"/>
            </a:b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3254212"/>
            <a:ext cx="6024058" cy="3108568"/>
          </a:xfrm>
          <a:prstGeom prst="rect">
            <a:avLst/>
          </a:prstGeom>
        </p:spPr>
      </p:pic>
    </p:spTree>
    <p:extLst>
      <p:ext uri="{BB962C8B-B14F-4D97-AF65-F5344CB8AC3E}">
        <p14:creationId xmlns:p14="http://schemas.microsoft.com/office/powerpoint/2010/main" val="267508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VE" dirty="0" err="1"/>
              <a:t>How</a:t>
            </a:r>
            <a:r>
              <a:rPr lang="es-VE" dirty="0"/>
              <a:t> </a:t>
            </a:r>
            <a:r>
              <a:rPr lang="es-VE" dirty="0" err="1"/>
              <a:t>Should</a:t>
            </a:r>
            <a:r>
              <a:rPr lang="es-VE" dirty="0"/>
              <a:t> </a:t>
            </a:r>
            <a:r>
              <a:rPr lang="es-VE" dirty="0" err="1"/>
              <a:t>We</a:t>
            </a:r>
            <a:r>
              <a:rPr lang="es-VE" dirty="0"/>
              <a:t> </a:t>
            </a:r>
            <a:r>
              <a:rPr lang="es-VE" dirty="0" err="1"/>
              <a:t>Pray</a:t>
            </a:r>
            <a:r>
              <a:rPr lang="es-VE" dirty="0"/>
              <a:t>?</a:t>
            </a:r>
            <a:br>
              <a:rPr lang="es-VE" dirty="0"/>
            </a:br>
            <a:endParaRPr lang="es-VE" dirty="0"/>
          </a:p>
        </p:txBody>
      </p:sp>
      <p:sp>
        <p:nvSpPr>
          <p:cNvPr id="3" name="2 Marcador de contenido"/>
          <p:cNvSpPr>
            <a:spLocks noGrp="1"/>
          </p:cNvSpPr>
          <p:nvPr>
            <p:ph idx="1"/>
          </p:nvPr>
        </p:nvSpPr>
        <p:spPr/>
        <p:txBody>
          <a:bodyPr/>
          <a:lstStyle/>
          <a:p>
            <a:pPr algn="just" fontAlgn="base"/>
            <a:r>
              <a:rPr lang="en-US" dirty="0"/>
              <a:t>No matter where we are, whether we stand or kneel, whether we pray vocally or silently, whether we pray privately or in behalf of a group, we should always pray in faith, “with a sincere heart, with real intent” (</a:t>
            </a:r>
            <a:r>
              <a:rPr lang="en-US" dirty="0" err="1">
                <a:hlinkClick r:id="rId2"/>
              </a:rPr>
              <a:t>Moroni</a:t>
            </a:r>
            <a:r>
              <a:rPr lang="en-US" dirty="0">
                <a:hlinkClick r:id="rId2"/>
              </a:rPr>
              <a:t> 10:4</a:t>
            </a:r>
            <a:r>
              <a:rPr lang="en-US" dirty="0"/>
              <a:t>).</a:t>
            </a:r>
          </a:p>
          <a:p>
            <a:pPr algn="just" fontAlgn="base"/>
            <a:r>
              <a:rPr lang="en-US" dirty="0"/>
              <a:t>As we pray to our Heavenly Father, we should tell Him what we really feel in our hearts, confide in Him, ask Him for </a:t>
            </a:r>
            <a:r>
              <a:rPr lang="en-US" dirty="0">
                <a:hlinkClick r:id="rId3"/>
              </a:rPr>
              <a:t>forgiveness</a:t>
            </a:r>
            <a:r>
              <a:rPr lang="en-US" dirty="0"/>
              <a:t>, plead with Him, thank Him, express our love for Him.</a:t>
            </a:r>
          </a:p>
          <a:p>
            <a:endParaRPr lang="es-VE" dirty="0"/>
          </a:p>
        </p:txBody>
      </p:sp>
    </p:spTree>
    <p:extLst>
      <p:ext uri="{BB962C8B-B14F-4D97-AF65-F5344CB8AC3E}">
        <p14:creationId xmlns:p14="http://schemas.microsoft.com/office/powerpoint/2010/main" val="611165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VE"/>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7101408"/>
          </a:xfrm>
        </p:spPr>
      </p:pic>
    </p:spTree>
    <p:extLst>
      <p:ext uri="{BB962C8B-B14F-4D97-AF65-F5344CB8AC3E}">
        <p14:creationId xmlns:p14="http://schemas.microsoft.com/office/powerpoint/2010/main" val="12084840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5257800"/>
            <a:ext cx="6781800" cy="1600200"/>
          </a:xfrm>
        </p:spPr>
        <p:txBody>
          <a:bodyPr>
            <a:normAutofit fontScale="90000"/>
          </a:bodyPr>
          <a:lstStyle/>
          <a:p>
            <a:r>
              <a:rPr lang="es-VE" dirty="0" err="1"/>
              <a:t>How</a:t>
            </a:r>
            <a:r>
              <a:rPr lang="es-VE" dirty="0"/>
              <a:t> Are </a:t>
            </a:r>
            <a:r>
              <a:rPr lang="es-VE" dirty="0" err="1"/>
              <a:t>Prayers</a:t>
            </a:r>
            <a:r>
              <a:rPr lang="es-VE" dirty="0"/>
              <a:t> </a:t>
            </a:r>
            <a:r>
              <a:rPr lang="es-VE" dirty="0" err="1"/>
              <a:t>Answered</a:t>
            </a:r>
            <a:r>
              <a:rPr lang="es-VE" dirty="0"/>
              <a:t>?</a:t>
            </a:r>
            <a:br>
              <a:rPr lang="es-VE" dirty="0"/>
            </a:br>
            <a:endParaRPr lang="es-VE" dirty="0"/>
          </a:p>
        </p:txBody>
      </p:sp>
      <p:sp>
        <p:nvSpPr>
          <p:cNvPr id="3" name="2 Marcador de contenido"/>
          <p:cNvSpPr>
            <a:spLocks noGrp="1"/>
          </p:cNvSpPr>
          <p:nvPr>
            <p:ph idx="1"/>
          </p:nvPr>
        </p:nvSpPr>
        <p:spPr/>
        <p:txBody>
          <a:bodyPr/>
          <a:lstStyle/>
          <a:p>
            <a:r>
              <a:rPr lang="en-US" dirty="0"/>
              <a:t>Why do you think answers to prayers are not always readily apparent? Why do you think answers to prayers do not always come when we want or in the way we want?</a:t>
            </a:r>
          </a:p>
          <a:p>
            <a:pPr marL="0" indent="0">
              <a:buNone/>
            </a:pPr>
            <a:endParaRPr lang="es-VE" dirty="0"/>
          </a:p>
        </p:txBody>
      </p:sp>
    </p:spTree>
    <p:extLst>
      <p:ext uri="{BB962C8B-B14F-4D97-AF65-F5344CB8AC3E}">
        <p14:creationId xmlns:p14="http://schemas.microsoft.com/office/powerpoint/2010/main" val="1873842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n-US" sz="2800" b="1" i="1" dirty="0">
                <a:solidFill>
                  <a:schemeClr val="accent1">
                    <a:lumMod val="50000"/>
                  </a:schemeClr>
                </a:solidFill>
              </a:rPr>
              <a:t>As we live the gospel of Jesus Christ and pray always, we will have joy and happiness. “Be thou humble; and the Lord thy God shall lead thee by the hand, and give thee answer to thy prayers” (</a:t>
            </a:r>
            <a:r>
              <a:rPr lang="en-US" sz="2800" b="1" i="1" dirty="0">
                <a:solidFill>
                  <a:schemeClr val="accent1">
                    <a:lumMod val="50000"/>
                  </a:schemeClr>
                </a:solidFill>
                <a:hlinkClick r:id="rId2"/>
              </a:rPr>
              <a:t>D&amp;C 112:10</a:t>
            </a:r>
            <a:r>
              <a:rPr lang="en-US" sz="2800" b="1" i="1" dirty="0">
                <a:solidFill>
                  <a:schemeClr val="accent1">
                    <a:lumMod val="50000"/>
                  </a:schemeClr>
                </a:solidFill>
              </a:rPr>
              <a:t>).</a:t>
            </a:r>
            <a:endParaRPr lang="es-VE" sz="2800" b="1" i="1" dirty="0">
              <a:solidFill>
                <a:schemeClr val="accent1">
                  <a:lumMod val="50000"/>
                </a:schemeClr>
              </a:solidFill>
            </a:endParaRPr>
          </a:p>
        </p:txBody>
      </p:sp>
    </p:spTree>
    <p:extLst>
      <p:ext uri="{BB962C8B-B14F-4D97-AF65-F5344CB8AC3E}">
        <p14:creationId xmlns:p14="http://schemas.microsoft.com/office/powerpoint/2010/main" val="1839931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VE" dirty="0" err="1"/>
              <a:t>What</a:t>
            </a:r>
            <a:r>
              <a:rPr lang="es-VE" dirty="0"/>
              <a:t> </a:t>
            </a:r>
            <a:r>
              <a:rPr lang="es-VE" dirty="0" err="1"/>
              <a:t>Is</a:t>
            </a:r>
            <a:r>
              <a:rPr lang="es-VE" dirty="0"/>
              <a:t> </a:t>
            </a:r>
            <a:r>
              <a:rPr lang="es-VE" dirty="0" err="1"/>
              <a:t>Prayer</a:t>
            </a:r>
            <a:r>
              <a:rPr lang="es-VE" dirty="0"/>
              <a:t>?</a:t>
            </a:r>
            <a:br>
              <a:rPr lang="es-VE" dirty="0"/>
            </a:br>
            <a:endParaRPr lang="es-VE" dirty="0"/>
          </a:p>
        </p:txBody>
      </p:sp>
      <p:sp>
        <p:nvSpPr>
          <p:cNvPr id="3" name="2 Marcador de contenido"/>
          <p:cNvSpPr>
            <a:spLocks noGrp="1"/>
          </p:cNvSpPr>
          <p:nvPr>
            <p:ph idx="1"/>
          </p:nvPr>
        </p:nvSpPr>
        <p:spPr/>
        <p:txBody>
          <a:bodyPr/>
          <a:lstStyle/>
          <a:p>
            <a:pPr fontAlgn="base"/>
            <a:r>
              <a:rPr lang="en-US" dirty="0" smtClean="0"/>
              <a:t>Jesus </a:t>
            </a:r>
            <a:r>
              <a:rPr lang="en-US" dirty="0"/>
              <a:t>taught, “Ye must always pray unto the Father in my name” (</a:t>
            </a:r>
            <a:r>
              <a:rPr lang="en-US" dirty="0">
                <a:hlinkClick r:id="rId2"/>
              </a:rPr>
              <a:t>3 Nephi 18:19</a:t>
            </a:r>
            <a:r>
              <a:rPr lang="en-US" dirty="0"/>
              <a:t>).</a:t>
            </a:r>
          </a:p>
          <a:p>
            <a:pPr fontAlgn="base"/>
            <a:r>
              <a:rPr lang="en-US" dirty="0"/>
              <a:t>Prayer is one of the greatest blessings we have while we are here on earth. Through prayer we can communicate with our Heavenly Father and seek His guidance daily.</a:t>
            </a:r>
          </a:p>
          <a:p>
            <a:pPr fontAlgn="base"/>
            <a:r>
              <a:rPr lang="en-US" dirty="0"/>
              <a:t>Prayer is a sincere, heartfelt talk with our Heavenly Father. We should pray to God and to no one else. We do not pray to any other being or to anything made by man or God (see </a:t>
            </a:r>
            <a:r>
              <a:rPr lang="en-US" dirty="0">
                <a:hlinkClick r:id="rId3"/>
              </a:rPr>
              <a:t>Exodus 20:3–5</a:t>
            </a:r>
            <a:r>
              <a:rPr lang="en-US" dirty="0"/>
              <a:t>).</a:t>
            </a:r>
          </a:p>
          <a:p>
            <a:endParaRPr lang="es-VE" dirty="0"/>
          </a:p>
        </p:txBody>
      </p:sp>
    </p:spTree>
    <p:extLst>
      <p:ext uri="{BB962C8B-B14F-4D97-AF65-F5344CB8AC3E}">
        <p14:creationId xmlns:p14="http://schemas.microsoft.com/office/powerpoint/2010/main" val="3153839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VE"/>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822" y="0"/>
            <a:ext cx="9157821" cy="6858000"/>
          </a:xfrm>
        </p:spPr>
      </p:pic>
    </p:spTree>
    <p:extLst>
      <p:ext uri="{BB962C8B-B14F-4D97-AF65-F5344CB8AC3E}">
        <p14:creationId xmlns:p14="http://schemas.microsoft.com/office/powerpoint/2010/main" val="2995545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VE" dirty="0" err="1"/>
              <a:t>Why</a:t>
            </a:r>
            <a:r>
              <a:rPr lang="es-VE" dirty="0"/>
              <a:t> Do </a:t>
            </a:r>
            <a:r>
              <a:rPr lang="es-VE" dirty="0" err="1"/>
              <a:t>We</a:t>
            </a:r>
            <a:r>
              <a:rPr lang="es-VE" dirty="0"/>
              <a:t> </a:t>
            </a:r>
            <a:r>
              <a:rPr lang="es-VE" dirty="0" err="1"/>
              <a:t>Pray</a:t>
            </a:r>
            <a:r>
              <a:rPr lang="es-VE" dirty="0"/>
              <a:t>?</a:t>
            </a:r>
            <a:br>
              <a:rPr lang="es-VE" dirty="0"/>
            </a:br>
            <a:endParaRPr lang="es-VE" dirty="0"/>
          </a:p>
        </p:txBody>
      </p:sp>
      <p:sp>
        <p:nvSpPr>
          <p:cNvPr id="3" name="2 Marcador de contenido"/>
          <p:cNvSpPr>
            <a:spLocks noGrp="1"/>
          </p:cNvSpPr>
          <p:nvPr>
            <p:ph idx="1"/>
          </p:nvPr>
        </p:nvSpPr>
        <p:spPr/>
        <p:txBody>
          <a:bodyPr/>
          <a:lstStyle/>
          <a:p>
            <a:pPr algn="just"/>
            <a:r>
              <a:rPr lang="en-US" dirty="0"/>
              <a:t>Prayer has been an important part of the gospel from the beginning of the world. An angel of the Lord commanded Adam and Eve to repent and call upon God in the name of the Son (see </a:t>
            </a:r>
            <a:r>
              <a:rPr lang="en-US" dirty="0">
                <a:hlinkClick r:id="rId2"/>
              </a:rPr>
              <a:t>Moses 5:8</a:t>
            </a:r>
            <a:r>
              <a:rPr lang="en-US" dirty="0"/>
              <a:t>).</a:t>
            </a:r>
            <a:endParaRPr lang="es-VE" dirty="0"/>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6996" y="3212976"/>
            <a:ext cx="2466975" cy="1847850"/>
          </a:xfrm>
          <a:prstGeom prst="rect">
            <a:avLst/>
          </a:prstGeom>
        </p:spPr>
      </p:pic>
    </p:spTree>
    <p:extLst>
      <p:ext uri="{BB962C8B-B14F-4D97-AF65-F5344CB8AC3E}">
        <p14:creationId xmlns:p14="http://schemas.microsoft.com/office/powerpoint/2010/main" val="475508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531439"/>
            <a:ext cx="7543800" cy="3672408"/>
          </a:xfrm>
        </p:spPr>
        <p:txBody>
          <a:bodyPr/>
          <a:lstStyle/>
          <a:p>
            <a:r>
              <a:rPr lang="en-US" dirty="0"/>
              <a:t>We should pray for strength to resist the temptations of Satan and his followers (see </a:t>
            </a:r>
            <a:r>
              <a:rPr lang="en-US" dirty="0">
                <a:hlinkClick r:id="rId2"/>
              </a:rPr>
              <a:t>3 Nephi 18:15</a:t>
            </a:r>
            <a:r>
              <a:rPr lang="en-US" dirty="0"/>
              <a:t>; </a:t>
            </a:r>
            <a:r>
              <a:rPr lang="en-US" dirty="0">
                <a:hlinkClick r:id="rId3"/>
              </a:rPr>
              <a:t>D&amp;C 10:5</a:t>
            </a:r>
            <a:r>
              <a:rPr lang="en-US" dirty="0"/>
              <a:t>). We should pray to confess our sins to God and ask Him to forgive us (see </a:t>
            </a:r>
            <a:r>
              <a:rPr lang="en-US" dirty="0">
                <a:hlinkClick r:id="rId4"/>
              </a:rPr>
              <a:t>Alma 38:14</a:t>
            </a:r>
            <a:r>
              <a:rPr lang="en-US" dirty="0"/>
              <a:t>).</a:t>
            </a:r>
            <a:endParaRPr lang="es-VE" dirty="0"/>
          </a:p>
        </p:txBody>
      </p:sp>
      <p:pic>
        <p:nvPicPr>
          <p:cNvPr id="4" name="3 Image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26050" y="2204864"/>
            <a:ext cx="3386484" cy="4400710"/>
          </a:xfrm>
          <a:prstGeom prst="rect">
            <a:avLst/>
          </a:prstGeom>
        </p:spPr>
      </p:pic>
    </p:spTree>
    <p:extLst>
      <p:ext uri="{BB962C8B-B14F-4D97-AF65-F5344CB8AC3E}">
        <p14:creationId xmlns:p14="http://schemas.microsoft.com/office/powerpoint/2010/main" val="1776116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62000" y="125361"/>
            <a:ext cx="7543800" cy="3886200"/>
          </a:xfrm>
        </p:spPr>
        <p:txBody>
          <a:bodyPr/>
          <a:lstStyle/>
          <a:p>
            <a:pPr algn="just"/>
            <a:r>
              <a:rPr lang="en-US" dirty="0"/>
              <a:t>We should pray for the Lord’s guidance and help in our daily lives. We need to pray for our families and friends, our neighbors, our crops and our animals, our daily work, and our other activities. We should pray for protection from our enemies. (See </a:t>
            </a:r>
            <a:r>
              <a:rPr lang="en-US" dirty="0">
                <a:hlinkClick r:id="rId2"/>
              </a:rPr>
              <a:t>Alma 34:17–27</a:t>
            </a:r>
            <a:r>
              <a:rPr lang="en-US" dirty="0"/>
              <a:t>.)</a:t>
            </a:r>
            <a:endParaRPr lang="es-VE" dirty="0"/>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9751" y="3068960"/>
            <a:ext cx="4342603" cy="3477543"/>
          </a:xfrm>
          <a:prstGeom prst="rect">
            <a:avLst/>
          </a:prstGeom>
        </p:spPr>
      </p:pic>
    </p:spTree>
    <p:extLst>
      <p:ext uri="{BB962C8B-B14F-4D97-AF65-F5344CB8AC3E}">
        <p14:creationId xmlns:p14="http://schemas.microsoft.com/office/powerpoint/2010/main" val="1232556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576" y="1268760"/>
            <a:ext cx="7543800" cy="3886200"/>
          </a:xfrm>
        </p:spPr>
        <p:txBody>
          <a:bodyPr/>
          <a:lstStyle/>
          <a:p>
            <a:pPr algn="just"/>
            <a:r>
              <a:rPr lang="en-US" dirty="0"/>
              <a:t>We should pray to express love to our Heavenly Father and to feel closer to Him. We should pray to our Father to thank Him for our welfare and comfort and for all things He gives us each day (see </a:t>
            </a:r>
            <a:r>
              <a:rPr lang="en-US" dirty="0">
                <a:hlinkClick r:id="rId2"/>
              </a:rPr>
              <a:t>1 Thessalonians 5:18</a:t>
            </a:r>
            <a:r>
              <a:rPr lang="en-US" dirty="0"/>
              <a:t>). We need to pray to ask our Heavenly Father for strength to live the gospel.</a:t>
            </a:r>
            <a:endParaRPr lang="es-VE" dirty="0"/>
          </a:p>
        </p:txBody>
      </p:sp>
    </p:spTree>
    <p:extLst>
      <p:ext uri="{BB962C8B-B14F-4D97-AF65-F5344CB8AC3E}">
        <p14:creationId xmlns:p14="http://schemas.microsoft.com/office/powerpoint/2010/main" val="3170227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VE"/>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49174"/>
          </a:xfrm>
        </p:spPr>
      </p:pic>
    </p:spTree>
    <p:extLst>
      <p:ext uri="{BB962C8B-B14F-4D97-AF65-F5344CB8AC3E}">
        <p14:creationId xmlns:p14="http://schemas.microsoft.com/office/powerpoint/2010/main" val="472210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base"/>
            <a:r>
              <a:rPr lang="es-VE" dirty="0" err="1"/>
              <a:t>When</a:t>
            </a:r>
            <a:r>
              <a:rPr lang="es-VE" dirty="0"/>
              <a:t> </a:t>
            </a:r>
            <a:r>
              <a:rPr lang="es-VE" dirty="0" err="1"/>
              <a:t>Should</a:t>
            </a:r>
            <a:r>
              <a:rPr lang="es-VE" dirty="0"/>
              <a:t> </a:t>
            </a:r>
            <a:r>
              <a:rPr lang="es-VE" dirty="0" err="1"/>
              <a:t>We</a:t>
            </a:r>
            <a:r>
              <a:rPr lang="es-VE" dirty="0"/>
              <a:t> </a:t>
            </a:r>
            <a:r>
              <a:rPr lang="es-VE" dirty="0" err="1"/>
              <a:t>Pray</a:t>
            </a:r>
            <a:r>
              <a:rPr lang="es-VE" dirty="0"/>
              <a:t>?</a:t>
            </a:r>
          </a:p>
        </p:txBody>
      </p:sp>
      <p:sp>
        <p:nvSpPr>
          <p:cNvPr id="3" name="2 Marcador de contenido"/>
          <p:cNvSpPr>
            <a:spLocks noGrp="1"/>
          </p:cNvSpPr>
          <p:nvPr>
            <p:ph idx="1"/>
          </p:nvPr>
        </p:nvSpPr>
        <p:spPr/>
        <p:txBody>
          <a:bodyPr>
            <a:normAutofit lnSpcReduction="10000"/>
          </a:bodyPr>
          <a:lstStyle/>
          <a:p>
            <a:pPr fontAlgn="base"/>
            <a:r>
              <a:rPr lang="en-US" dirty="0"/>
              <a:t>At times we may not feel like praying. We may be angry or discouraged or upset. At these times we should make a special effort to pray (see </a:t>
            </a:r>
            <a:r>
              <a:rPr lang="en-US" dirty="0">
                <a:hlinkClick r:id="rId2"/>
              </a:rPr>
              <a:t>2 Nephi 32:8–9</a:t>
            </a:r>
            <a:r>
              <a:rPr lang="en-US" dirty="0"/>
              <a:t>).</a:t>
            </a:r>
          </a:p>
          <a:p>
            <a:pPr fontAlgn="base"/>
            <a:r>
              <a:rPr lang="en-US" dirty="0"/>
              <a:t>We should each pray privately at least every night and every morning. The scriptures speak of praying morning, midday, and evening (see </a:t>
            </a:r>
            <a:r>
              <a:rPr lang="en-US" dirty="0">
                <a:hlinkClick r:id="rId3"/>
              </a:rPr>
              <a:t>Alma 34:21</a:t>
            </a:r>
            <a:r>
              <a:rPr lang="en-US" dirty="0"/>
              <a:t>).</a:t>
            </a:r>
          </a:p>
          <a:p>
            <a:pPr fontAlgn="base"/>
            <a:r>
              <a:rPr lang="en-US" dirty="0"/>
              <a:t>We are commanded to have </a:t>
            </a:r>
            <a:r>
              <a:rPr lang="en-US" dirty="0">
                <a:hlinkClick r:id="rId4"/>
              </a:rPr>
              <a:t>family</a:t>
            </a:r>
            <a:r>
              <a:rPr lang="en-US" dirty="0"/>
              <a:t> prayers so that our families may be blessed (see </a:t>
            </a:r>
            <a:r>
              <a:rPr lang="en-US" dirty="0">
                <a:hlinkClick r:id="rId5"/>
              </a:rPr>
              <a:t>3 Nephi 18:21</a:t>
            </a:r>
            <a:r>
              <a:rPr lang="en-US" dirty="0"/>
              <a:t>). Our Church leaders have counseled us to pray as families each morning and night.</a:t>
            </a:r>
          </a:p>
          <a:p>
            <a:pPr marL="0" indent="0">
              <a:buNone/>
            </a:pPr>
            <a:endParaRPr lang="es-VE" dirty="0"/>
          </a:p>
        </p:txBody>
      </p:sp>
    </p:spTree>
    <p:extLst>
      <p:ext uri="{BB962C8B-B14F-4D97-AF65-F5344CB8AC3E}">
        <p14:creationId xmlns:p14="http://schemas.microsoft.com/office/powerpoint/2010/main" val="1769195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10</TotalTime>
  <Words>390</Words>
  <Application>Microsoft Office PowerPoint</Application>
  <PresentationFormat>Presentación en pantalla (4:3)</PresentationFormat>
  <Paragraphs>20</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NewsPrint</vt:lpstr>
      <vt:lpstr>Chapter 8: Praying to Our Heavenly Father </vt:lpstr>
      <vt:lpstr>What Is Prayer? </vt:lpstr>
      <vt:lpstr>Presentación de PowerPoint</vt:lpstr>
      <vt:lpstr>Why Do We Pray? </vt:lpstr>
      <vt:lpstr>Presentación de PowerPoint</vt:lpstr>
      <vt:lpstr>Presentación de PowerPoint</vt:lpstr>
      <vt:lpstr>Presentación de PowerPoint</vt:lpstr>
      <vt:lpstr>Presentación de PowerPoint</vt:lpstr>
      <vt:lpstr>When Should We Pray?</vt:lpstr>
      <vt:lpstr>How Should We Pray? </vt:lpstr>
      <vt:lpstr>Presentación de PowerPoint</vt:lpstr>
      <vt:lpstr>How Are Prayers Answered?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 Praying to Our Heavenly Father</dc:title>
  <dc:creator>usuario</dc:creator>
  <cp:lastModifiedBy>usuario</cp:lastModifiedBy>
  <cp:revision>2</cp:revision>
  <dcterms:created xsi:type="dcterms:W3CDTF">2016-05-01T21:06:19Z</dcterms:created>
  <dcterms:modified xsi:type="dcterms:W3CDTF">2016-05-01T21:16:35Z</dcterms:modified>
</cp:coreProperties>
</file>