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3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s-ES" smtClean="0"/>
              <a:t>Haga clic para modificar el estilo de título del patrón</a:t>
            </a:r>
            <a:endParaRPr kumimoji="0" lang="en-US"/>
          </a:p>
        </p:txBody>
      </p:sp>
      <p:sp>
        <p:nvSpPr>
          <p:cNvPr id="28" name="27 Marcador de fecha"/>
          <p:cNvSpPr>
            <a:spLocks noGrp="1"/>
          </p:cNvSpPr>
          <p:nvPr>
            <p:ph type="dt" sz="half" idx="10"/>
          </p:nvPr>
        </p:nvSpPr>
        <p:spPr/>
        <p:txBody>
          <a:bodyPr/>
          <a:lstStyle/>
          <a:p>
            <a:fld id="{D9AE07FF-002B-4E65-A9E6-ECCCFABFB94C}" type="datetimeFigureOut">
              <a:rPr lang="es-VE" smtClean="0"/>
              <a:t>26/04/2016</a:t>
            </a:fld>
            <a:endParaRPr lang="es-VE"/>
          </a:p>
        </p:txBody>
      </p:sp>
      <p:sp>
        <p:nvSpPr>
          <p:cNvPr id="17" name="16 Marcador de pie de página"/>
          <p:cNvSpPr>
            <a:spLocks noGrp="1"/>
          </p:cNvSpPr>
          <p:nvPr>
            <p:ph type="ftr" sz="quarter" idx="11"/>
          </p:nvPr>
        </p:nvSpPr>
        <p:spPr/>
        <p:txBody>
          <a:bodyPr/>
          <a:lstStyle/>
          <a:p>
            <a:endParaRPr lang="es-VE"/>
          </a:p>
        </p:txBody>
      </p:sp>
      <p:sp>
        <p:nvSpPr>
          <p:cNvPr id="29" name="28 Marcador de número de diapositiva"/>
          <p:cNvSpPr>
            <a:spLocks noGrp="1"/>
          </p:cNvSpPr>
          <p:nvPr>
            <p:ph type="sldNum" sz="quarter" idx="12"/>
          </p:nvPr>
        </p:nvSpPr>
        <p:spPr/>
        <p:txBody>
          <a:bodyPr/>
          <a:lstStyle/>
          <a:p>
            <a:fld id="{F688CB26-6CA0-4B74-A561-FDECCCD10216}" type="slidenum">
              <a:rPr lang="es-VE" smtClean="0"/>
              <a:t>‹Nº›</a:t>
            </a:fld>
            <a:endParaRPr lang="es-VE"/>
          </a:p>
        </p:txBody>
      </p:sp>
      <p:sp>
        <p:nvSpPr>
          <p:cNvPr id="9" name="8 Subtítulo"/>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9AE07FF-002B-4E65-A9E6-ECCCFABFB94C}" type="datetimeFigureOut">
              <a:rPr lang="es-VE" smtClean="0"/>
              <a:t>26/04/2016</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F688CB26-6CA0-4B74-A561-FDECCCD10216}" type="slidenum">
              <a:rPr lang="es-VE" smtClean="0"/>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9AE07FF-002B-4E65-A9E6-ECCCFABFB94C}" type="datetimeFigureOut">
              <a:rPr lang="es-VE" smtClean="0"/>
              <a:t>26/04/2016</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F688CB26-6CA0-4B74-A561-FDECCCD10216}" type="slidenum">
              <a:rPr lang="es-VE" smtClean="0"/>
              <a:t>‹Nº›</a:t>
            </a:fld>
            <a:endParaRPr lang="es-V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9AE07FF-002B-4E65-A9E6-ECCCFABFB94C}" type="datetimeFigureOut">
              <a:rPr lang="es-VE" smtClean="0"/>
              <a:t>26/04/2016</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F688CB26-6CA0-4B74-A561-FDECCCD10216}" type="slidenum">
              <a:rPr lang="es-VE" smtClean="0"/>
              <a:t>‹Nº›</a:t>
            </a:fld>
            <a:endParaRPr lang="es-V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3">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D9AE07FF-002B-4E65-A9E6-ECCCFABFB94C}" type="datetimeFigureOut">
              <a:rPr lang="es-VE" smtClean="0"/>
              <a:t>26/04/2016</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a:xfrm>
            <a:off x="7924800" y="6416675"/>
            <a:ext cx="762000" cy="365125"/>
          </a:xfrm>
        </p:spPr>
        <p:txBody>
          <a:bodyPr/>
          <a:lstStyle/>
          <a:p>
            <a:fld id="{F688CB26-6CA0-4B74-A561-FDECCCD10216}" type="slidenum">
              <a:rPr lang="es-VE" smtClean="0"/>
              <a:t>‹Nº›</a:t>
            </a:fld>
            <a:endParaRPr lang="es-V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9AE07FF-002B-4E65-A9E6-ECCCFABFB94C}" type="datetimeFigureOut">
              <a:rPr lang="es-VE" smtClean="0"/>
              <a:t>26/04/2016</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F688CB26-6CA0-4B74-A561-FDECCCD10216}" type="slidenum">
              <a:rPr lang="es-VE" smtClean="0"/>
              <a:t>‹Nº›</a:t>
            </a:fld>
            <a:endParaRPr lang="es-V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D9AE07FF-002B-4E65-A9E6-ECCCFABFB94C}" type="datetimeFigureOut">
              <a:rPr lang="es-VE" smtClean="0"/>
              <a:t>26/04/2016</a:t>
            </a:fld>
            <a:endParaRPr lang="es-VE"/>
          </a:p>
        </p:txBody>
      </p:sp>
      <p:sp>
        <p:nvSpPr>
          <p:cNvPr id="8" name="7 Marcador de pie de página"/>
          <p:cNvSpPr>
            <a:spLocks noGrp="1"/>
          </p:cNvSpPr>
          <p:nvPr>
            <p:ph type="ftr" sz="quarter" idx="11"/>
          </p:nvPr>
        </p:nvSpPr>
        <p:spPr/>
        <p:txBody>
          <a:bodyPr/>
          <a:lstStyle/>
          <a:p>
            <a:endParaRPr lang="es-VE"/>
          </a:p>
        </p:txBody>
      </p:sp>
      <p:sp>
        <p:nvSpPr>
          <p:cNvPr id="9" name="8 Marcador de número de diapositiva"/>
          <p:cNvSpPr>
            <a:spLocks noGrp="1"/>
          </p:cNvSpPr>
          <p:nvPr>
            <p:ph type="sldNum" sz="quarter" idx="12"/>
          </p:nvPr>
        </p:nvSpPr>
        <p:spPr/>
        <p:txBody>
          <a:bodyPr/>
          <a:lstStyle/>
          <a:p>
            <a:fld id="{F688CB26-6CA0-4B74-A561-FDECCCD10216}" type="slidenum">
              <a:rPr lang="es-VE" smtClean="0"/>
              <a:t>‹Nº›</a:t>
            </a:fld>
            <a:endParaRPr lang="es-V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D9AE07FF-002B-4E65-A9E6-ECCCFABFB94C}" type="datetimeFigureOut">
              <a:rPr lang="es-VE" smtClean="0"/>
              <a:t>26/04/2016</a:t>
            </a:fld>
            <a:endParaRPr lang="es-VE"/>
          </a:p>
        </p:txBody>
      </p:sp>
      <p:sp>
        <p:nvSpPr>
          <p:cNvPr id="4" name="3 Marcador de pie de página"/>
          <p:cNvSpPr>
            <a:spLocks noGrp="1"/>
          </p:cNvSpPr>
          <p:nvPr>
            <p:ph type="ftr" sz="quarter" idx="11"/>
          </p:nvPr>
        </p:nvSpPr>
        <p:spPr/>
        <p:txBody>
          <a:bodyPr/>
          <a:lstStyle/>
          <a:p>
            <a:endParaRPr lang="es-VE"/>
          </a:p>
        </p:txBody>
      </p:sp>
      <p:sp>
        <p:nvSpPr>
          <p:cNvPr id="5" name="4 Marcador de número de diapositiva"/>
          <p:cNvSpPr>
            <a:spLocks noGrp="1"/>
          </p:cNvSpPr>
          <p:nvPr>
            <p:ph type="sldNum" sz="quarter" idx="12"/>
          </p:nvPr>
        </p:nvSpPr>
        <p:spPr/>
        <p:txBody>
          <a:bodyPr/>
          <a:lstStyle/>
          <a:p>
            <a:fld id="{F688CB26-6CA0-4B74-A561-FDECCCD10216}" type="slidenum">
              <a:rPr lang="es-VE" smtClean="0"/>
              <a:t>‹Nº›</a:t>
            </a:fld>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9AE07FF-002B-4E65-A9E6-ECCCFABFB94C}" type="datetimeFigureOut">
              <a:rPr lang="es-VE" smtClean="0"/>
              <a:t>26/04/2016</a:t>
            </a:fld>
            <a:endParaRPr lang="es-VE"/>
          </a:p>
        </p:txBody>
      </p:sp>
      <p:sp>
        <p:nvSpPr>
          <p:cNvPr id="3" name="2 Marcador de pie de página"/>
          <p:cNvSpPr>
            <a:spLocks noGrp="1"/>
          </p:cNvSpPr>
          <p:nvPr>
            <p:ph type="ftr" sz="quarter" idx="11"/>
          </p:nvPr>
        </p:nvSpPr>
        <p:spPr/>
        <p:txBody>
          <a:bodyPr/>
          <a:lstStyle/>
          <a:p>
            <a:endParaRPr lang="es-VE"/>
          </a:p>
        </p:txBody>
      </p:sp>
      <p:sp>
        <p:nvSpPr>
          <p:cNvPr id="4" name="3 Marcador de número de diapositiva"/>
          <p:cNvSpPr>
            <a:spLocks noGrp="1"/>
          </p:cNvSpPr>
          <p:nvPr>
            <p:ph type="sldNum" sz="quarter" idx="12"/>
          </p:nvPr>
        </p:nvSpPr>
        <p:spPr/>
        <p:txBody>
          <a:bodyPr/>
          <a:lstStyle/>
          <a:p>
            <a:fld id="{F688CB26-6CA0-4B74-A561-FDECCCD10216}" type="slidenum">
              <a:rPr lang="es-VE" smtClean="0"/>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9AE07FF-002B-4E65-A9E6-ECCCFABFB94C}" type="datetimeFigureOut">
              <a:rPr lang="es-VE" smtClean="0"/>
              <a:t>26/04/2016</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F688CB26-6CA0-4B74-A561-FDECCCD10216}" type="slidenum">
              <a:rPr lang="es-VE" smtClean="0"/>
              <a:t>‹Nº›</a:t>
            </a:fld>
            <a:endParaRPr lang="es-V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s-ES" smtClean="0">
                <a:solidFill>
                  <a:schemeClr val="lt1"/>
                </a:solidFill>
                <a:latin typeface="+mn-lt"/>
                <a:ea typeface="+mn-ea"/>
                <a:cs typeface="+mn-cs"/>
              </a:rPr>
              <a:t>Haga clic en el icono para agregar una imagen</a:t>
            </a:r>
            <a:endParaRPr kumimoji="0" lang="en-US" dirty="0">
              <a:solidFill>
                <a:schemeClr val="lt1"/>
              </a:solidFill>
              <a:latin typeface="+mn-lt"/>
              <a:ea typeface="+mn-ea"/>
              <a:cs typeface="+mn-cs"/>
            </a:endParaRPr>
          </a:p>
        </p:txBody>
      </p:sp>
      <p:sp>
        <p:nvSpPr>
          <p:cNvPr id="4" name="3 Marcador de texto"/>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D9AE07FF-002B-4E65-A9E6-ECCCFABFB94C}" type="datetimeFigureOut">
              <a:rPr lang="es-VE" smtClean="0"/>
              <a:t>26/04/2016</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F688CB26-6CA0-4B74-A561-FDECCCD10216}" type="slidenum">
              <a:rPr lang="es-VE" smtClean="0"/>
              <a:t>‹Nº›</a:t>
            </a:fld>
            <a:endParaRPr lang="es-V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9AE07FF-002B-4E65-A9E6-ECCCFABFB94C}" type="datetimeFigureOut">
              <a:rPr lang="es-VE" smtClean="0"/>
              <a:t>26/04/2016</a:t>
            </a:fld>
            <a:endParaRPr lang="es-VE"/>
          </a:p>
        </p:txBody>
      </p:sp>
      <p:sp>
        <p:nvSpPr>
          <p:cNvPr id="3" name="2 Marcador de pie de página"/>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s-VE"/>
          </a:p>
        </p:txBody>
      </p:sp>
      <p:sp>
        <p:nvSpPr>
          <p:cNvPr id="23" name="22 Marcador de número de diapositiva"/>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688CB26-6CA0-4B74-A561-FDECCCD10216}" type="slidenum">
              <a:rPr lang="es-VE" smtClean="0"/>
              <a:t>‹Nº›</a:t>
            </a:fld>
            <a:endParaRPr lang="es-VE"/>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n-US" b="0" dirty="0" smtClean="0">
                <a:effectLst/>
              </a:rPr>
              <a:t/>
            </a:r>
            <a:br>
              <a:rPr lang="en-US" b="0" dirty="0" smtClean="0">
                <a:effectLst/>
              </a:rPr>
            </a:br>
            <a:r>
              <a:rPr lang="en-US" b="0" dirty="0">
                <a:effectLst/>
              </a:rPr>
              <a:t/>
            </a:r>
            <a:br>
              <a:rPr lang="en-US" b="0" dirty="0">
                <a:effectLst/>
              </a:rPr>
            </a:br>
            <a:r>
              <a:rPr lang="en-US" b="0" dirty="0" smtClean="0">
                <a:effectLst/>
              </a:rPr>
              <a:t/>
            </a:r>
            <a:br>
              <a:rPr lang="en-US" b="0" dirty="0" smtClean="0">
                <a:effectLst/>
              </a:rPr>
            </a:br>
            <a:r>
              <a:rPr lang="en-US" b="0" dirty="0">
                <a:effectLst/>
              </a:rPr>
              <a:t/>
            </a:r>
            <a:br>
              <a:rPr lang="en-US" b="0" dirty="0">
                <a:effectLst/>
              </a:rPr>
            </a:br>
            <a:r>
              <a:rPr lang="en-US" b="0" dirty="0" smtClean="0">
                <a:effectLst/>
              </a:rPr>
              <a:t/>
            </a:r>
            <a:br>
              <a:rPr lang="en-US" b="0" dirty="0" smtClean="0">
                <a:effectLst/>
              </a:rPr>
            </a:br>
            <a:r>
              <a:rPr lang="en-US" b="0" dirty="0">
                <a:effectLst/>
              </a:rPr>
              <a:t/>
            </a:r>
            <a:br>
              <a:rPr lang="en-US" b="0" dirty="0">
                <a:effectLst/>
              </a:rPr>
            </a:br>
            <a:r>
              <a:rPr lang="en-US" b="0" dirty="0" smtClean="0">
                <a:effectLst/>
              </a:rPr>
              <a:t/>
            </a:r>
            <a:br>
              <a:rPr lang="en-US" b="0" dirty="0" smtClean="0">
                <a:effectLst/>
              </a:rPr>
            </a:br>
            <a:r>
              <a:rPr lang="en-US" b="0" dirty="0" smtClean="0">
                <a:effectLst/>
              </a:rPr>
              <a:t>Chapter </a:t>
            </a:r>
            <a:r>
              <a:rPr lang="en-US" b="0" dirty="0">
                <a:effectLst/>
              </a:rPr>
              <a:t>2: Our Heavenly Family</a:t>
            </a:r>
            <a:br>
              <a:rPr lang="en-US" b="0" dirty="0">
                <a:effectLst/>
              </a:rPr>
            </a:b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7744" y="2780928"/>
            <a:ext cx="4612876" cy="3194844"/>
          </a:xfrm>
          <a:prstGeom prst="rect">
            <a:avLst/>
          </a:prstGeom>
        </p:spPr>
      </p:pic>
    </p:spTree>
    <p:extLst>
      <p:ext uri="{BB962C8B-B14F-4D97-AF65-F5344CB8AC3E}">
        <p14:creationId xmlns:p14="http://schemas.microsoft.com/office/powerpoint/2010/main" val="12721123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a:t>Additional Scriptures</a:t>
            </a:r>
            <a:br>
              <a:rPr lang="en-US" dirty="0"/>
            </a:br>
            <a:endParaRPr lang="es-VE" dirty="0"/>
          </a:p>
        </p:txBody>
      </p:sp>
      <p:sp>
        <p:nvSpPr>
          <p:cNvPr id="3" name="2 Marcador de contenido"/>
          <p:cNvSpPr>
            <a:spLocks noGrp="1"/>
          </p:cNvSpPr>
          <p:nvPr>
            <p:ph idx="1"/>
          </p:nvPr>
        </p:nvSpPr>
        <p:spPr/>
        <p:txBody>
          <a:bodyPr>
            <a:normAutofit lnSpcReduction="10000"/>
          </a:bodyPr>
          <a:lstStyle/>
          <a:p>
            <a:pPr fontAlgn="base"/>
            <a:r>
              <a:rPr lang="en-US" dirty="0" smtClean="0"/>
              <a:t>Hebrews </a:t>
            </a:r>
            <a:r>
              <a:rPr lang="en-US" dirty="0"/>
              <a:t>12:9 (God is the Father of our spirits)</a:t>
            </a:r>
          </a:p>
          <a:p>
            <a:pPr fontAlgn="base"/>
            <a:r>
              <a:rPr lang="en-US" dirty="0"/>
              <a:t>Job 38:4–7 (</a:t>
            </a:r>
            <a:r>
              <a:rPr lang="en-US" dirty="0" err="1"/>
              <a:t>premortal</a:t>
            </a:r>
            <a:r>
              <a:rPr lang="en-US" dirty="0"/>
              <a:t> life implied)</a:t>
            </a:r>
          </a:p>
          <a:p>
            <a:pPr fontAlgn="base"/>
            <a:r>
              <a:rPr lang="en-US" dirty="0"/>
              <a:t>Abraham 3:22–28 (vision of </a:t>
            </a:r>
            <a:r>
              <a:rPr lang="en-US" dirty="0" err="1"/>
              <a:t>premortal</a:t>
            </a:r>
            <a:r>
              <a:rPr lang="en-US" dirty="0"/>
              <a:t> life)</a:t>
            </a:r>
          </a:p>
          <a:p>
            <a:pPr fontAlgn="base"/>
            <a:r>
              <a:rPr lang="en-US" dirty="0"/>
              <a:t>Jeremiah 1:5 (vision of </a:t>
            </a:r>
            <a:r>
              <a:rPr lang="en-US" dirty="0" err="1"/>
              <a:t>premortal</a:t>
            </a:r>
            <a:r>
              <a:rPr lang="en-US" dirty="0"/>
              <a:t> life)</a:t>
            </a:r>
          </a:p>
          <a:p>
            <a:pPr fontAlgn="base"/>
            <a:r>
              <a:rPr lang="en-US" dirty="0"/>
              <a:t>D&amp;C 29:31–38 (vision of </a:t>
            </a:r>
            <a:r>
              <a:rPr lang="en-US" dirty="0" err="1"/>
              <a:t>premortal</a:t>
            </a:r>
            <a:r>
              <a:rPr lang="en-US" dirty="0"/>
              <a:t> life)</a:t>
            </a:r>
          </a:p>
          <a:p>
            <a:pPr fontAlgn="base"/>
            <a:r>
              <a:rPr lang="en-US" dirty="0"/>
              <a:t>Moses 3:4–7 (spiritual and temporal creations)</a:t>
            </a:r>
          </a:p>
          <a:p>
            <a:pPr fontAlgn="base"/>
            <a:r>
              <a:rPr lang="en-US" dirty="0"/>
              <a:t>1 Corinthians 15:44 (spiritual and temporal creations)</a:t>
            </a:r>
          </a:p>
          <a:p>
            <a:pPr fontAlgn="base"/>
            <a:r>
              <a:rPr lang="en-US" dirty="0"/>
              <a:t>D&amp;C 76:23–24 (begotten sons and daughters)</a:t>
            </a:r>
          </a:p>
          <a:p>
            <a:pPr fontAlgn="base"/>
            <a:r>
              <a:rPr lang="en-US" dirty="0"/>
              <a:t>D&amp;C 132:11–26 (plan for progression)</a:t>
            </a:r>
          </a:p>
          <a:p>
            <a:endParaRPr lang="es-VE" dirty="0"/>
          </a:p>
        </p:txBody>
      </p:sp>
    </p:spTree>
    <p:extLst>
      <p:ext uri="{BB962C8B-B14F-4D97-AF65-F5344CB8AC3E}">
        <p14:creationId xmlns:p14="http://schemas.microsoft.com/office/powerpoint/2010/main" val="33030482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48680"/>
            <a:ext cx="8229600" cy="1143000"/>
          </a:xfrm>
        </p:spPr>
        <p:txBody>
          <a:bodyPr>
            <a:normAutofit fontScale="90000"/>
          </a:bodyPr>
          <a:lstStyle/>
          <a:p>
            <a:r>
              <a:rPr lang="en-US" b="0" dirty="0">
                <a:effectLst/>
              </a:rPr>
              <a:t>We Are Children of Our Heavenly Father</a:t>
            </a:r>
            <a:br>
              <a:rPr lang="en-US" b="0" dirty="0">
                <a:effectLst/>
              </a:rPr>
            </a:br>
            <a:endParaRPr lang="es-VE" dirty="0"/>
          </a:p>
        </p:txBody>
      </p:sp>
      <p:sp>
        <p:nvSpPr>
          <p:cNvPr id="3" name="2 Marcador de contenido"/>
          <p:cNvSpPr>
            <a:spLocks noGrp="1"/>
          </p:cNvSpPr>
          <p:nvPr>
            <p:ph idx="1"/>
          </p:nvPr>
        </p:nvSpPr>
        <p:spPr>
          <a:xfrm>
            <a:off x="539552" y="1772816"/>
            <a:ext cx="4536504" cy="4709160"/>
          </a:xfrm>
        </p:spPr>
        <p:txBody>
          <a:bodyPr>
            <a:normAutofit fontScale="77500" lnSpcReduction="20000"/>
          </a:bodyPr>
          <a:lstStyle/>
          <a:p>
            <a:pPr algn="just"/>
            <a:r>
              <a:rPr lang="en-US" dirty="0"/>
              <a:t>God is not only our Ruler and Creator; He is also our Heavenly Father. All men and women are literally the sons and daughters of God. “Man, as a spirit, was begotten and born of heavenly parents, and reared to maturity in the eternal mansions of the Father, prior to coming upon the earth in a temporal [physical] body” (</a:t>
            </a:r>
            <a:r>
              <a:rPr lang="en-US" i="1" dirty="0"/>
              <a:t>Teachings of Presidents of the Church: Joseph F. Smith</a:t>
            </a:r>
            <a:r>
              <a:rPr lang="en-US" dirty="0"/>
              <a:t>[1998], 335).</a:t>
            </a: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2079" y="1556792"/>
            <a:ext cx="3312369" cy="4479421"/>
          </a:xfrm>
          <a:prstGeom prst="rect">
            <a:avLst/>
          </a:prstGeom>
        </p:spPr>
      </p:pic>
    </p:spTree>
    <p:extLst>
      <p:ext uri="{BB962C8B-B14F-4D97-AF65-F5344CB8AC3E}">
        <p14:creationId xmlns:p14="http://schemas.microsoft.com/office/powerpoint/2010/main" val="41373751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76672"/>
            <a:ext cx="8229600" cy="1143000"/>
          </a:xfrm>
        </p:spPr>
        <p:txBody>
          <a:bodyPr>
            <a:normAutofit fontScale="90000"/>
          </a:bodyPr>
          <a:lstStyle/>
          <a:p>
            <a:r>
              <a:rPr lang="en-US" b="0" dirty="0">
                <a:effectLst/>
              </a:rPr>
              <a:t>We Developed Personalities and Talents While We Lived in Heaven</a:t>
            </a:r>
            <a:br>
              <a:rPr lang="en-US" b="0" dirty="0">
                <a:effectLst/>
              </a:rPr>
            </a:br>
            <a:endParaRPr lang="es-VE" dirty="0"/>
          </a:p>
        </p:txBody>
      </p:sp>
      <p:sp>
        <p:nvSpPr>
          <p:cNvPr id="3" name="2 Marcador de contenido"/>
          <p:cNvSpPr>
            <a:spLocks noGrp="1"/>
          </p:cNvSpPr>
          <p:nvPr>
            <p:ph idx="1"/>
          </p:nvPr>
        </p:nvSpPr>
        <p:spPr/>
        <p:txBody>
          <a:bodyPr>
            <a:normAutofit lnSpcReduction="10000"/>
          </a:bodyPr>
          <a:lstStyle/>
          <a:p>
            <a:pPr algn="just"/>
            <a:r>
              <a:rPr lang="en-US" dirty="0"/>
              <a:t>The scriptures teach us that the prophets prepared themselves to become leaders on earth while they were still spirits in heaven (see </a:t>
            </a:r>
            <a:r>
              <a:rPr lang="en-US" dirty="0" smtClean="0"/>
              <a:t>Alma 13:1-3). </a:t>
            </a:r>
            <a:r>
              <a:rPr lang="en-US" dirty="0"/>
              <a:t>Before they were born into mortal bodies, God foreordained (chose) them to be leaders on earth. Jesus, Adam, and Abraham were some of these leaders. (See Abraham 3:22–23.)Joseph Smith taught that “every man who has a calling to minister to the inhabitants of the world was [fore]ordained to that very purpose”</a:t>
            </a:r>
            <a:endParaRPr lang="es-VE" dirty="0"/>
          </a:p>
        </p:txBody>
      </p:sp>
    </p:spTree>
    <p:extLst>
      <p:ext uri="{BB962C8B-B14F-4D97-AF65-F5344CB8AC3E}">
        <p14:creationId xmlns:p14="http://schemas.microsoft.com/office/powerpoint/2010/main" val="10235207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0" y="0"/>
            <a:ext cx="9143710" cy="6858000"/>
          </a:xfrm>
        </p:spPr>
      </p:pic>
    </p:spTree>
    <p:extLst>
      <p:ext uri="{BB962C8B-B14F-4D97-AF65-F5344CB8AC3E}">
        <p14:creationId xmlns:p14="http://schemas.microsoft.com/office/powerpoint/2010/main" val="13959258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260648"/>
            <a:ext cx="8229600" cy="4709160"/>
          </a:xfrm>
        </p:spPr>
        <p:txBody>
          <a:bodyPr/>
          <a:lstStyle/>
          <a:p>
            <a:pPr algn="just"/>
            <a:r>
              <a:rPr lang="en-US" dirty="0"/>
              <a:t>We possessed different talents and abilities, and we were called to do different things on earth. We can learn more about our “eternal possibilities” when we receive our patriarchal blessings (see Thomas S. Monson, in Conference Report, Oct. 1986, 82; or </a:t>
            </a:r>
            <a:r>
              <a:rPr lang="en-US" i="1" dirty="0"/>
              <a:t>Ensign,</a:t>
            </a:r>
            <a:r>
              <a:rPr lang="en-US" dirty="0"/>
              <a:t> Nov. 1986, 66).</a:t>
            </a: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7744" y="3284984"/>
            <a:ext cx="4801646" cy="3195277"/>
          </a:xfrm>
          <a:prstGeom prst="rect">
            <a:avLst/>
          </a:prstGeom>
        </p:spPr>
      </p:pic>
    </p:spTree>
    <p:extLst>
      <p:ext uri="{BB962C8B-B14F-4D97-AF65-F5344CB8AC3E}">
        <p14:creationId xmlns:p14="http://schemas.microsoft.com/office/powerpoint/2010/main" val="10144327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0" dirty="0">
                <a:effectLst/>
              </a:rPr>
              <a:t>Our Heavenly Father Presented a Plan for Us to Become Like Him</a:t>
            </a:r>
            <a:br>
              <a:rPr lang="en-US" b="0" dirty="0">
                <a:effectLst/>
              </a:rPr>
            </a:br>
            <a:endParaRPr lang="es-VE" dirty="0"/>
          </a:p>
        </p:txBody>
      </p:sp>
      <p:sp>
        <p:nvSpPr>
          <p:cNvPr id="3" name="2 Marcador de contenido"/>
          <p:cNvSpPr>
            <a:spLocks noGrp="1"/>
          </p:cNvSpPr>
          <p:nvPr>
            <p:ph idx="1"/>
          </p:nvPr>
        </p:nvSpPr>
        <p:spPr/>
        <p:txBody>
          <a:bodyPr>
            <a:normAutofit/>
          </a:bodyPr>
          <a:lstStyle/>
          <a:p>
            <a:r>
              <a:rPr lang="en-US" dirty="0"/>
              <a:t>How does earth life help prepare us to become like our Heavenly Father?</a:t>
            </a:r>
          </a:p>
          <a:p>
            <a:r>
              <a:rPr lang="en-US" dirty="0"/>
              <a:t>Our Heavenly Father called a Grand Council to present His plan for our </a:t>
            </a:r>
            <a:r>
              <a:rPr lang="en-US" dirty="0" smtClean="0"/>
              <a:t>progression. </a:t>
            </a:r>
            <a:r>
              <a:rPr lang="en-US" dirty="0"/>
              <a:t>We learned that if we followed His plan, we would become like Him. We would be resurrected; we would have all power in heaven and on earth; we would become heavenly parents and have spirit children just as He does (</a:t>
            </a:r>
            <a:r>
              <a:rPr lang="en-US" dirty="0" smtClean="0"/>
              <a:t>see D&amp;C </a:t>
            </a:r>
            <a:r>
              <a:rPr lang="en-US" dirty="0"/>
              <a:t>132:19–20).</a:t>
            </a:r>
            <a:endParaRPr lang="es-VE" dirty="0"/>
          </a:p>
        </p:txBody>
      </p:sp>
    </p:spTree>
    <p:extLst>
      <p:ext uri="{BB962C8B-B14F-4D97-AF65-F5344CB8AC3E}">
        <p14:creationId xmlns:p14="http://schemas.microsoft.com/office/powerpoint/2010/main" val="35555382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7616"/>
            <a:ext cx="9144000" cy="6875616"/>
          </a:xfrm>
        </p:spPr>
      </p:pic>
    </p:spTree>
    <p:extLst>
      <p:ext uri="{BB962C8B-B14F-4D97-AF65-F5344CB8AC3E}">
        <p14:creationId xmlns:p14="http://schemas.microsoft.com/office/powerpoint/2010/main" val="24134763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r>
              <a:rPr lang="en-US" dirty="0"/>
              <a:t>We learned that He would provide an earth for us where we would prove ourselves (see Abraham 3:24–26). A veil would cover our memories, and we would forget our heavenly home. This would be necessary so we could exercise our agency to choose good or evil without being influenced by the memory of living with our Heavenly Father. </a:t>
            </a:r>
            <a:endParaRPr lang="es-VE" dirty="0"/>
          </a:p>
        </p:txBody>
      </p:sp>
    </p:spTree>
    <p:extLst>
      <p:ext uri="{BB962C8B-B14F-4D97-AF65-F5344CB8AC3E}">
        <p14:creationId xmlns:p14="http://schemas.microsoft.com/office/powerpoint/2010/main" val="39389019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 y="185551"/>
            <a:ext cx="8579296" cy="2808312"/>
          </a:xfrm>
        </p:spPr>
        <p:txBody>
          <a:bodyPr>
            <a:normAutofit fontScale="85000" lnSpcReduction="10000"/>
          </a:bodyPr>
          <a:lstStyle/>
          <a:p>
            <a:pPr algn="just"/>
            <a:r>
              <a:rPr lang="en-US" dirty="0"/>
              <a:t>At this council we also learned that because of our weakness, all of us except little children would sin (</a:t>
            </a:r>
            <a:r>
              <a:rPr lang="en-US" dirty="0" smtClean="0"/>
              <a:t>see D&amp;C </a:t>
            </a:r>
            <a:r>
              <a:rPr lang="en-US" dirty="0"/>
              <a:t>29:46–47). We learned that a Savior would be provided for us so we could overcome our sins and overcome death with resurrection. We learned that if we placed our faith in Him, obeying His word and following His example, we would be exalted and become like our Heavenly Father. We would receive a </a:t>
            </a:r>
            <a:r>
              <a:rPr lang="en-US" dirty="0" err="1"/>
              <a:t>fulness</a:t>
            </a:r>
            <a:r>
              <a:rPr lang="en-US" dirty="0"/>
              <a:t> of joy.</a:t>
            </a: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2996952"/>
            <a:ext cx="7848872" cy="3528392"/>
          </a:xfrm>
          <a:prstGeom prst="rect">
            <a:avLst/>
          </a:prstGeom>
        </p:spPr>
      </p:pic>
    </p:spTree>
    <p:extLst>
      <p:ext uri="{BB962C8B-B14F-4D97-AF65-F5344CB8AC3E}">
        <p14:creationId xmlns:p14="http://schemas.microsoft.com/office/powerpoint/2010/main" val="33831980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értice">
  <a:themeElements>
    <a:clrScheme name="Vért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ért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Vé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17</TotalTime>
  <Words>352</Words>
  <Application>Microsoft Office PowerPoint</Application>
  <PresentationFormat>Presentación en pantalla (4:3)</PresentationFormat>
  <Paragraphs>21</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Vértice</vt:lpstr>
      <vt:lpstr>       Chapter 2: Our Heavenly Family </vt:lpstr>
      <vt:lpstr>We Are Children of Our Heavenly Father </vt:lpstr>
      <vt:lpstr>We Developed Personalities and Talents While We Lived in Heaven </vt:lpstr>
      <vt:lpstr>Presentación de PowerPoint</vt:lpstr>
      <vt:lpstr>Presentación de PowerPoint</vt:lpstr>
      <vt:lpstr>Our Heavenly Father Presented a Plan for Us to Become Like Him </vt:lpstr>
      <vt:lpstr>Presentación de PowerPoint</vt:lpstr>
      <vt:lpstr>Presentación de PowerPoint</vt:lpstr>
      <vt:lpstr>Presentación de PowerPoint</vt:lpstr>
      <vt:lpstr>Additional Scriptures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Our Heavenly Family</dc:title>
  <dc:creator>usuario</dc:creator>
  <cp:lastModifiedBy>usuario</cp:lastModifiedBy>
  <cp:revision>2</cp:revision>
  <dcterms:created xsi:type="dcterms:W3CDTF">2016-04-26T23:31:40Z</dcterms:created>
  <dcterms:modified xsi:type="dcterms:W3CDTF">2016-04-26T23:49:26Z</dcterms:modified>
</cp:coreProperties>
</file>