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36477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230607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149143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62787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271836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345414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2991204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16412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153092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423141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029912-9EDC-44C9-8756-AE078D451D10}" type="datetimeFigureOut">
              <a:rPr lang="es-ES" smtClean="0"/>
              <a:t>05/05/2016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F5E81C02-E7A1-49F6-B52B-3BA1BBB785DC}" type="slidenum">
              <a:rPr lang="es-ES" smtClean="0"/>
              <a:t>‹Nº›</a:t>
            </a:fld>
            <a:endParaRPr lang="es-ES" dirty="0"/>
          </a:p>
        </p:txBody>
      </p:sp>
    </p:spTree>
    <p:extLst>
      <p:ext uri="{BB962C8B-B14F-4D97-AF65-F5344CB8AC3E}">
        <p14:creationId xmlns:p14="http://schemas.microsoft.com/office/powerpoint/2010/main" val="82113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29912-9EDC-44C9-8756-AE078D451D10}" type="datetimeFigureOut">
              <a:rPr lang="es-ES" smtClean="0"/>
              <a:t>05/05/2016</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81C02-E7A1-49F6-B52B-3BA1BBB785DC}" type="slidenum">
              <a:rPr lang="es-ES" smtClean="0"/>
              <a:t>‹Nº›</a:t>
            </a:fld>
            <a:endParaRPr lang="es-ES" dirty="0"/>
          </a:p>
        </p:txBody>
      </p:sp>
    </p:spTree>
    <p:extLst>
      <p:ext uri="{BB962C8B-B14F-4D97-AF65-F5344CB8AC3E}">
        <p14:creationId xmlns:p14="http://schemas.microsoft.com/office/powerpoint/2010/main" val="381387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 y="260648"/>
            <a:ext cx="9144000" cy="1569660"/>
          </a:xfrm>
          <a:prstGeom prst="rect">
            <a:avLst/>
          </a:prstGeom>
        </p:spPr>
        <p:txBody>
          <a:bodyPr wrap="square">
            <a:spAutoFit/>
          </a:bodyPr>
          <a:lstStyle/>
          <a:p>
            <a:pPr algn="ctr" fontAlgn="base"/>
            <a:r>
              <a:rPr lang="es-ES" sz="4800" b="1" dirty="0">
                <a:solidFill>
                  <a:schemeClr val="tx1">
                    <a:lumMod val="95000"/>
                    <a:lumOff val="5000"/>
                  </a:schemeClr>
                </a:solidFill>
                <a:latin typeface="Times New Roman" pitchFamily="18" charset="0"/>
                <a:cs typeface="Times New Roman" pitchFamily="18" charset="0"/>
              </a:rPr>
              <a:t>Chapter 14: Priesthood </a:t>
            </a:r>
            <a:r>
              <a:rPr lang="es-ES" sz="4800" b="1" dirty="0" smtClean="0">
                <a:solidFill>
                  <a:schemeClr val="tx1">
                    <a:lumMod val="95000"/>
                    <a:lumOff val="5000"/>
                  </a:schemeClr>
                </a:solidFill>
                <a:latin typeface="Times New Roman" pitchFamily="18" charset="0"/>
                <a:cs typeface="Times New Roman" pitchFamily="18" charset="0"/>
              </a:rPr>
              <a:t>Organization.</a:t>
            </a:r>
            <a:endParaRPr lang="es-ES" sz="4800" b="1" dirty="0">
              <a:solidFill>
                <a:schemeClr val="tx1">
                  <a:lumMod val="95000"/>
                  <a:lumOff val="5000"/>
                </a:schemeClr>
              </a:solidFill>
              <a:latin typeface="Times New Roman" pitchFamily="18" charset="0"/>
              <a:cs typeface="Times New Roman" pitchFamily="18" charset="0"/>
            </a:endParaRPr>
          </a:p>
        </p:txBody>
      </p:sp>
      <p:pic>
        <p:nvPicPr>
          <p:cNvPr id="1029" name="Picture 5" descr="C:\Users\Bradshaw Law Group\Downloads\sacrament-blessing_1298842_in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1830308"/>
            <a:ext cx="3111500" cy="46609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2185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1882595"/>
            <a:ext cx="9144000" cy="4401205"/>
          </a:xfrm>
          <a:prstGeom prst="rect">
            <a:avLst/>
          </a:prstGeom>
        </p:spPr>
        <p:txBody>
          <a:bodyPr wrap="square">
            <a:spAutoFit/>
          </a:bodyPr>
          <a:lstStyle/>
          <a:p>
            <a:pPr algn="ctr" fontAlgn="base"/>
            <a:r>
              <a:rPr lang="en-US" sz="2800" b="1" dirty="0">
                <a:latin typeface="Times New Roman" pitchFamily="18" charset="0"/>
                <a:cs typeface="Times New Roman" pitchFamily="18" charset="0"/>
              </a:rPr>
              <a:t>Apostle</a:t>
            </a:r>
          </a:p>
          <a:p>
            <a:pPr algn="ctr" fontAlgn="base"/>
            <a:r>
              <a:rPr lang="en-US" sz="2800" b="1" dirty="0">
                <a:latin typeface="Times New Roman" pitchFamily="18" charset="0"/>
                <a:cs typeface="Times New Roman" pitchFamily="18" charset="0"/>
              </a:rPr>
              <a:t>An Apostle is a special witness of the name of Jesus Christ in all the world (see D&amp;C 107:23). The Apostles administer the affairs of the Church throughout the world. Those who are ordained to the office of Apostle in the Melchizedek Priesthood are usually set apart as members of the Quorum of the Twelve Apostles. Each one is given all the keys of the kingdom of God on earth, but only the senior Apostle, who is President of the Church, actively exercises all of the keys. The others act under his direction.</a:t>
            </a:r>
          </a:p>
        </p:txBody>
      </p:sp>
      <p:sp>
        <p:nvSpPr>
          <p:cNvPr id="6" name="5 Rectángulo"/>
          <p:cNvSpPr/>
          <p:nvPr/>
        </p:nvSpPr>
        <p:spPr>
          <a:xfrm>
            <a:off x="0" y="260648"/>
            <a:ext cx="9144000" cy="1569660"/>
          </a:xfrm>
          <a:prstGeom prst="rect">
            <a:avLst/>
          </a:prstGeom>
        </p:spPr>
        <p:txBody>
          <a:bodyPr wrap="square">
            <a:spAutoFit/>
          </a:bodyPr>
          <a:lstStyle/>
          <a:p>
            <a:pPr algn="ctr" fontAlgn="base"/>
            <a:r>
              <a:rPr lang="en-US" sz="4800" b="1" dirty="0" smtClean="0">
                <a:solidFill>
                  <a:schemeClr val="tx1">
                    <a:lumMod val="95000"/>
                    <a:lumOff val="5000"/>
                  </a:schemeClr>
                </a:solidFill>
                <a:latin typeface="Times New Roman" pitchFamily="18" charset="0"/>
                <a:cs typeface="Times New Roman" pitchFamily="18" charset="0"/>
              </a:rPr>
              <a:t>The Offices and Duties of the Melchizedek Priesthood.</a:t>
            </a:r>
            <a:endParaRPr lang="en-US" sz="4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37213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404664"/>
            <a:ext cx="9144000" cy="1569660"/>
          </a:xfrm>
          <a:prstGeom prst="rect">
            <a:avLst/>
          </a:prstGeom>
        </p:spPr>
        <p:txBody>
          <a:bodyPr wrap="square">
            <a:spAutoFit/>
          </a:bodyPr>
          <a:lstStyle/>
          <a:p>
            <a:pPr algn="ctr" fontAlgn="base"/>
            <a:r>
              <a:rPr lang="en-US" sz="4800" b="1" dirty="0">
                <a:solidFill>
                  <a:schemeClr val="tx1">
                    <a:lumMod val="95000"/>
                    <a:lumOff val="5000"/>
                  </a:schemeClr>
                </a:solidFill>
                <a:latin typeface="Times New Roman" pitchFamily="18" charset="0"/>
                <a:cs typeface="Times New Roman" pitchFamily="18" charset="0"/>
              </a:rPr>
              <a:t>The Quorums of the Aaronic </a:t>
            </a:r>
            <a:r>
              <a:rPr lang="en-US" sz="4800" b="1" dirty="0" smtClean="0">
                <a:solidFill>
                  <a:schemeClr val="tx1">
                    <a:lumMod val="95000"/>
                    <a:lumOff val="5000"/>
                  </a:schemeClr>
                </a:solidFill>
                <a:latin typeface="Times New Roman" pitchFamily="18" charset="0"/>
                <a:cs typeface="Times New Roman" pitchFamily="18" charset="0"/>
              </a:rPr>
              <a:t>Priesthood.</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6" name="5 Rectángulo"/>
          <p:cNvSpPr/>
          <p:nvPr/>
        </p:nvSpPr>
        <p:spPr>
          <a:xfrm>
            <a:off x="1" y="2828836"/>
            <a:ext cx="9143999" cy="1384995"/>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The Lord has instructed that the holders of the priesthood be organized into quorums. A quorum is a body of brethren holding the same priesthood office.</a:t>
            </a:r>
            <a:endParaRPr lang="es-E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091987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332656"/>
            <a:ext cx="9144000" cy="1569660"/>
          </a:xfrm>
          <a:prstGeom prst="rect">
            <a:avLst/>
          </a:prstGeom>
        </p:spPr>
        <p:txBody>
          <a:bodyPr wrap="square">
            <a:spAutoFit/>
          </a:bodyPr>
          <a:lstStyle/>
          <a:p>
            <a:pPr algn="ctr" fontAlgn="base"/>
            <a:r>
              <a:rPr lang="en-US" sz="4800" b="1" dirty="0">
                <a:solidFill>
                  <a:schemeClr val="tx1">
                    <a:lumMod val="95000"/>
                    <a:lumOff val="5000"/>
                  </a:schemeClr>
                </a:solidFill>
                <a:latin typeface="Times New Roman" pitchFamily="18" charset="0"/>
                <a:cs typeface="Times New Roman" pitchFamily="18" charset="0"/>
              </a:rPr>
              <a:t>The Quorums of the Melchizedek </a:t>
            </a:r>
            <a:r>
              <a:rPr lang="en-US" sz="4800" b="1" dirty="0" smtClean="0">
                <a:solidFill>
                  <a:schemeClr val="tx1">
                    <a:lumMod val="95000"/>
                    <a:lumOff val="5000"/>
                  </a:schemeClr>
                </a:solidFill>
                <a:latin typeface="Times New Roman" pitchFamily="18" charset="0"/>
                <a:cs typeface="Times New Roman" pitchFamily="18" charset="0"/>
              </a:rPr>
              <a:t>Priesthood.</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6" name="5 Rectángulo"/>
          <p:cNvSpPr/>
          <p:nvPr/>
        </p:nvSpPr>
        <p:spPr>
          <a:xfrm>
            <a:off x="0" y="2828836"/>
            <a:ext cx="9144000" cy="1384995"/>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At the general Church level, the members of the First Presidency form a quorum, as do the Twelve Apostles. The Seventies are also organized in quorums.</a:t>
            </a:r>
            <a:endParaRPr lang="es-E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130661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332656"/>
            <a:ext cx="9144000" cy="3046988"/>
          </a:xfrm>
          <a:prstGeom prst="rect">
            <a:avLst/>
          </a:prstGeom>
        </p:spPr>
        <p:txBody>
          <a:bodyPr wrap="square">
            <a:spAutoFit/>
          </a:bodyPr>
          <a:lstStyle/>
          <a:p>
            <a:pPr algn="ctr" fontAlgn="base"/>
            <a:r>
              <a:rPr lang="en-US" sz="4800" b="1" dirty="0">
                <a:solidFill>
                  <a:schemeClr val="tx1">
                    <a:lumMod val="95000"/>
                    <a:lumOff val="5000"/>
                  </a:schemeClr>
                </a:solidFill>
                <a:latin typeface="Times New Roman" pitchFamily="18" charset="0"/>
                <a:cs typeface="Times New Roman" pitchFamily="18" charset="0"/>
              </a:rPr>
              <a:t>The Quorums of the Melchizedek </a:t>
            </a:r>
            <a:r>
              <a:rPr lang="en-US" sz="4800" b="1" dirty="0" smtClean="0">
                <a:solidFill>
                  <a:schemeClr val="tx1">
                    <a:lumMod val="95000"/>
                    <a:lumOff val="5000"/>
                  </a:schemeClr>
                </a:solidFill>
                <a:latin typeface="Times New Roman" pitchFamily="18" charset="0"/>
                <a:cs typeface="Times New Roman" pitchFamily="18" charset="0"/>
              </a:rPr>
              <a:t>Priesthood.</a:t>
            </a:r>
            <a:endParaRPr lang="en-US" sz="4800" b="1" dirty="0">
              <a:solidFill>
                <a:schemeClr val="tx1">
                  <a:lumMod val="95000"/>
                  <a:lumOff val="5000"/>
                </a:schemeClr>
              </a:solidFill>
              <a:latin typeface="Times New Roman" pitchFamily="18" charset="0"/>
              <a:cs typeface="Times New Roman" pitchFamily="18" charset="0"/>
            </a:endParaRPr>
          </a:p>
          <a:p>
            <a:pPr algn="ctr"/>
            <a:r>
              <a:rPr lang="en-US" sz="4800" dirty="0" smtClean="0">
                <a:solidFill>
                  <a:schemeClr val="tx1">
                    <a:lumMod val="95000"/>
                    <a:lumOff val="5000"/>
                  </a:schemeClr>
                </a:solidFill>
              </a:rPr>
              <a:t/>
            </a:r>
            <a:br>
              <a:rPr lang="en-US" sz="4800" dirty="0" smtClean="0">
                <a:solidFill>
                  <a:schemeClr val="tx1">
                    <a:lumMod val="95000"/>
                    <a:lumOff val="5000"/>
                  </a:schemeClr>
                </a:solidFill>
              </a:rPr>
            </a:br>
            <a:endParaRPr lang="es-ES" sz="4800" dirty="0">
              <a:solidFill>
                <a:schemeClr val="tx1">
                  <a:lumMod val="95000"/>
                  <a:lumOff val="5000"/>
                </a:schemeClr>
              </a:solidFill>
            </a:endParaRPr>
          </a:p>
        </p:txBody>
      </p:sp>
      <p:sp>
        <p:nvSpPr>
          <p:cNvPr id="6" name="5 Rectángulo"/>
          <p:cNvSpPr/>
          <p:nvPr/>
        </p:nvSpPr>
        <p:spPr>
          <a:xfrm>
            <a:off x="0" y="2136339"/>
            <a:ext cx="9144000" cy="3108543"/>
          </a:xfrm>
          <a:prstGeom prst="rect">
            <a:avLst/>
          </a:prstGeom>
        </p:spPr>
        <p:txBody>
          <a:bodyPr wrap="square">
            <a:spAutoFit/>
          </a:bodyPr>
          <a:lstStyle/>
          <a:p>
            <a:pPr algn="ctr" fontAlgn="base"/>
            <a:r>
              <a:rPr lang="en-US" sz="2800" b="1" dirty="0">
                <a:solidFill>
                  <a:schemeClr val="tx1">
                    <a:lumMod val="95000"/>
                    <a:lumOff val="5000"/>
                  </a:schemeClr>
                </a:solidFill>
                <a:latin typeface="Times New Roman" pitchFamily="18" charset="0"/>
                <a:cs typeface="Times New Roman" pitchFamily="18" charset="0"/>
              </a:rPr>
              <a:t>Elders Quorum</a:t>
            </a:r>
          </a:p>
          <a:p>
            <a:pPr algn="ctr" fontAlgn="base"/>
            <a:r>
              <a:rPr lang="en-US" sz="2800" b="1" dirty="0">
                <a:solidFill>
                  <a:schemeClr val="tx1">
                    <a:lumMod val="95000"/>
                    <a:lumOff val="5000"/>
                  </a:schemeClr>
                </a:solidFill>
                <a:latin typeface="Times New Roman" pitchFamily="18" charset="0"/>
                <a:cs typeface="Times New Roman" pitchFamily="18" charset="0"/>
              </a:rPr>
              <a:t>Each elders quorum “is instituted for standing ministers; nevertheless they may travel, yet they are ordained to be standing ministers” (D&amp;C 124:137). They do most of their work near their homes. The quorum is to consist of up to 96 elders, presided over by a quorum presidency. When this number is exceeded, the quorum may be divided.</a:t>
            </a:r>
          </a:p>
        </p:txBody>
      </p:sp>
    </p:spTree>
    <p:extLst>
      <p:ext uri="{BB962C8B-B14F-4D97-AF65-F5344CB8AC3E}">
        <p14:creationId xmlns:p14="http://schemas.microsoft.com/office/powerpoint/2010/main" val="1785739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332656"/>
            <a:ext cx="9144000" cy="1569660"/>
          </a:xfrm>
          <a:prstGeom prst="rect">
            <a:avLst/>
          </a:prstGeom>
        </p:spPr>
        <p:txBody>
          <a:bodyPr wrap="square">
            <a:spAutoFit/>
          </a:bodyPr>
          <a:lstStyle/>
          <a:p>
            <a:pPr algn="ctr" fontAlgn="base"/>
            <a:r>
              <a:rPr lang="en-US" sz="4800" b="1" dirty="0" smtClean="0">
                <a:solidFill>
                  <a:schemeClr val="tx1">
                    <a:lumMod val="95000"/>
                    <a:lumOff val="5000"/>
                  </a:schemeClr>
                </a:solidFill>
                <a:latin typeface="Times New Roman" pitchFamily="18" charset="0"/>
                <a:cs typeface="Times New Roman" pitchFamily="18" charset="0"/>
              </a:rPr>
              <a:t>The Quorums of the Melchizedek Priesthood.</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6" name="5 Rectángulo"/>
          <p:cNvSpPr/>
          <p:nvPr/>
        </p:nvSpPr>
        <p:spPr>
          <a:xfrm>
            <a:off x="0" y="2413338"/>
            <a:ext cx="9144000" cy="2677656"/>
          </a:xfrm>
          <a:prstGeom prst="rect">
            <a:avLst/>
          </a:prstGeom>
        </p:spPr>
        <p:txBody>
          <a:bodyPr wrap="square">
            <a:spAutoFit/>
          </a:bodyPr>
          <a:lstStyle/>
          <a:p>
            <a:pPr algn="ctr" fontAlgn="base"/>
            <a:r>
              <a:rPr lang="en-US" sz="2800" b="1" dirty="0">
                <a:solidFill>
                  <a:schemeClr val="tx1">
                    <a:lumMod val="95000"/>
                    <a:lumOff val="5000"/>
                  </a:schemeClr>
                </a:solidFill>
                <a:latin typeface="Times New Roman" pitchFamily="18" charset="0"/>
                <a:cs typeface="Times New Roman" pitchFamily="18" charset="0"/>
              </a:rPr>
              <a:t>High Priests Quorum</a:t>
            </a:r>
          </a:p>
          <a:p>
            <a:pPr algn="ctr" fontAlgn="base"/>
            <a:r>
              <a:rPr lang="en-US" sz="2800" b="1" dirty="0">
                <a:solidFill>
                  <a:schemeClr val="tx1">
                    <a:lumMod val="95000"/>
                    <a:lumOff val="5000"/>
                  </a:schemeClr>
                </a:solidFill>
                <a:latin typeface="Times New Roman" pitchFamily="18" charset="0"/>
                <a:cs typeface="Times New Roman" pitchFamily="18" charset="0"/>
              </a:rPr>
              <a:t>Each quorum includes all high priests residing within the boundaries of a stake, including patriarchs and bishops. The stake president and his counselors are the presidency of this quorum. The high priests in each ward are organized into a group with a group leader.</a:t>
            </a:r>
          </a:p>
        </p:txBody>
      </p:sp>
    </p:spTree>
    <p:extLst>
      <p:ext uri="{BB962C8B-B14F-4D97-AF65-F5344CB8AC3E}">
        <p14:creationId xmlns:p14="http://schemas.microsoft.com/office/powerpoint/2010/main" val="1377091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332656"/>
            <a:ext cx="9144000" cy="1569660"/>
          </a:xfrm>
          <a:prstGeom prst="rect">
            <a:avLst/>
          </a:prstGeom>
        </p:spPr>
        <p:txBody>
          <a:bodyPr wrap="square">
            <a:spAutoFit/>
          </a:bodyPr>
          <a:lstStyle/>
          <a:p>
            <a:pPr algn="ctr" fontAlgn="base"/>
            <a:r>
              <a:rPr lang="es-ES" sz="4800" b="1" dirty="0">
                <a:solidFill>
                  <a:schemeClr val="tx1">
                    <a:lumMod val="95000"/>
                    <a:lumOff val="5000"/>
                  </a:schemeClr>
                </a:solidFill>
                <a:latin typeface="Times New Roman" pitchFamily="18" charset="0"/>
                <a:cs typeface="Times New Roman" pitchFamily="18" charset="0"/>
              </a:rPr>
              <a:t>Importance of Priesthood </a:t>
            </a:r>
            <a:r>
              <a:rPr lang="es-ES" sz="4800" b="1" dirty="0" smtClean="0">
                <a:solidFill>
                  <a:schemeClr val="tx1">
                    <a:lumMod val="95000"/>
                    <a:lumOff val="5000"/>
                  </a:schemeClr>
                </a:solidFill>
                <a:latin typeface="Times New Roman" pitchFamily="18" charset="0"/>
                <a:cs typeface="Times New Roman" pitchFamily="18" charset="0"/>
              </a:rPr>
              <a:t>Quorums.</a:t>
            </a:r>
            <a:endParaRPr lang="es-ES" sz="4800" b="1" dirty="0">
              <a:solidFill>
                <a:schemeClr val="tx1">
                  <a:lumMod val="95000"/>
                  <a:lumOff val="5000"/>
                </a:schemeClr>
              </a:solidFill>
              <a:latin typeface="Times New Roman" pitchFamily="18" charset="0"/>
              <a:cs typeface="Times New Roman" pitchFamily="18" charset="0"/>
            </a:endParaRPr>
          </a:p>
        </p:txBody>
      </p:sp>
      <p:sp>
        <p:nvSpPr>
          <p:cNvPr id="6" name="5 Rectángulo"/>
          <p:cNvSpPr/>
          <p:nvPr/>
        </p:nvSpPr>
        <p:spPr>
          <a:xfrm>
            <a:off x="0" y="2136339"/>
            <a:ext cx="9144000" cy="3108543"/>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When ordained to the priesthood, a man or boy automatically becomes a member of a priesthood quorum. From then on through life, it is expected that he will hold membership in a quorum of the priesthood according to his office (see Boyd K. Packer, “What Every Elder Should Know—and Every Sister as Well: A Primer on Principles of Priesthood Government,” Ensign, Feb. 1993, 9).</a:t>
            </a:r>
            <a:endParaRPr lang="es-E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774551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404664"/>
            <a:ext cx="9144000" cy="830997"/>
          </a:xfrm>
          <a:prstGeom prst="rect">
            <a:avLst/>
          </a:prstGeom>
        </p:spPr>
        <p:txBody>
          <a:bodyPr wrap="square">
            <a:spAutoFit/>
          </a:bodyPr>
          <a:lstStyle/>
          <a:p>
            <a:pPr algn="ctr" fontAlgn="base"/>
            <a:r>
              <a:rPr lang="es-ES" sz="4800" b="1" dirty="0">
                <a:solidFill>
                  <a:schemeClr val="tx1">
                    <a:lumMod val="95000"/>
                    <a:lumOff val="5000"/>
                  </a:schemeClr>
                </a:solidFill>
                <a:latin typeface="Times New Roman" pitchFamily="18" charset="0"/>
                <a:cs typeface="Times New Roman" pitchFamily="18" charset="0"/>
              </a:rPr>
              <a:t>Auxiliaries to the </a:t>
            </a:r>
            <a:r>
              <a:rPr lang="es-ES" sz="4800" b="1" dirty="0" smtClean="0">
                <a:solidFill>
                  <a:schemeClr val="tx1">
                    <a:lumMod val="95000"/>
                    <a:lumOff val="5000"/>
                  </a:schemeClr>
                </a:solidFill>
                <a:latin typeface="Times New Roman" pitchFamily="18" charset="0"/>
                <a:cs typeface="Times New Roman" pitchFamily="18" charset="0"/>
              </a:rPr>
              <a:t>Priesthood.</a:t>
            </a:r>
            <a:endParaRPr lang="es-ES" sz="4800" b="1" dirty="0">
              <a:solidFill>
                <a:schemeClr val="tx1">
                  <a:lumMod val="95000"/>
                  <a:lumOff val="5000"/>
                </a:schemeClr>
              </a:solidFill>
              <a:latin typeface="Times New Roman" pitchFamily="18" charset="0"/>
              <a:cs typeface="Times New Roman" pitchFamily="18" charset="0"/>
            </a:endParaRPr>
          </a:p>
        </p:txBody>
      </p:sp>
      <p:sp>
        <p:nvSpPr>
          <p:cNvPr id="6" name="5 Rectángulo"/>
          <p:cNvSpPr/>
          <p:nvPr/>
        </p:nvSpPr>
        <p:spPr>
          <a:xfrm>
            <a:off x="0" y="2274838"/>
            <a:ext cx="9144000" cy="3108543"/>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All organizations in the Church work under the direction of priesthood leaders and help them carry out the work of the Lord. For example, the presidencies in a ward’s Relief Society, Young Women, Young Men, Primary, and Sunday School organizations serve under the direction of the bishopric. These organizations are called auxiliaries to the priesthood.</a:t>
            </a:r>
            <a:endParaRPr lang="es-E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04496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404664"/>
            <a:ext cx="9144000" cy="1569660"/>
          </a:xfrm>
          <a:prstGeom prst="rect">
            <a:avLst/>
          </a:prstGeom>
        </p:spPr>
        <p:txBody>
          <a:bodyPr wrap="square">
            <a:spAutoFit/>
          </a:bodyPr>
          <a:lstStyle/>
          <a:p>
            <a:pPr algn="ctr" fontAlgn="base"/>
            <a:r>
              <a:rPr lang="en-US" sz="4800" b="1" dirty="0">
                <a:solidFill>
                  <a:schemeClr val="tx1">
                    <a:lumMod val="95000"/>
                    <a:lumOff val="5000"/>
                  </a:schemeClr>
                </a:solidFill>
                <a:latin typeface="Times New Roman" pitchFamily="18" charset="0"/>
                <a:cs typeface="Times New Roman" pitchFamily="18" charset="0"/>
              </a:rPr>
              <a:t>The Priesthood Is on the Earth </a:t>
            </a:r>
            <a:r>
              <a:rPr lang="en-US" sz="4800" b="1" dirty="0" smtClean="0">
                <a:solidFill>
                  <a:schemeClr val="tx1">
                    <a:lumMod val="95000"/>
                    <a:lumOff val="5000"/>
                  </a:schemeClr>
                </a:solidFill>
                <a:latin typeface="Times New Roman" pitchFamily="18" charset="0"/>
                <a:cs typeface="Times New Roman" pitchFamily="18" charset="0"/>
              </a:rPr>
              <a:t>Today.</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5" name="4 Rectángulo"/>
          <p:cNvSpPr/>
          <p:nvPr/>
        </p:nvSpPr>
        <p:spPr>
          <a:xfrm>
            <a:off x="0" y="2492896"/>
            <a:ext cx="9144000" cy="2246769"/>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The Church of Jesus Christ of Latter-day Saints is governed by the priesthood. The priesthood, which is always associated with God’s work, “continueth in the church of God in all generations, and is without beginning of days or end of years” (D&amp;C 84:17).</a:t>
            </a:r>
            <a:endParaRPr lang="es-E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719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835943" y="332656"/>
            <a:ext cx="7509556" cy="830997"/>
          </a:xfrm>
          <a:prstGeom prst="rect">
            <a:avLst/>
          </a:prstGeom>
        </p:spPr>
        <p:txBody>
          <a:bodyPr wrap="none">
            <a:spAutoFit/>
          </a:bodyPr>
          <a:lstStyle/>
          <a:p>
            <a:pPr algn="ctr" fontAlgn="base"/>
            <a:r>
              <a:rPr lang="es-ES" sz="4800" b="1" dirty="0">
                <a:solidFill>
                  <a:schemeClr val="tx1">
                    <a:lumMod val="95000"/>
                    <a:lumOff val="5000"/>
                  </a:schemeClr>
                </a:solidFill>
                <a:latin typeface="Times New Roman" pitchFamily="18" charset="0"/>
                <a:cs typeface="Times New Roman" pitchFamily="18" charset="0"/>
              </a:rPr>
              <a:t>Two Divisions of Priesthood</a:t>
            </a:r>
          </a:p>
        </p:txBody>
      </p:sp>
      <p:sp>
        <p:nvSpPr>
          <p:cNvPr id="5" name="4 Rectángulo"/>
          <p:cNvSpPr/>
          <p:nvPr/>
        </p:nvSpPr>
        <p:spPr>
          <a:xfrm>
            <a:off x="0" y="1443841"/>
            <a:ext cx="9144000" cy="1815882"/>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The priesthood is divided into two parts: the Melchizedek Priesthood and the Aaronic Priesthood (see D&amp;C 107:1). “The first is called the Melchizedek Priesthood … because Melchizedek was such a great high priest.</a:t>
            </a:r>
            <a:endParaRPr lang="es-ES" sz="2800" b="1" dirty="0">
              <a:solidFill>
                <a:schemeClr val="tx1">
                  <a:lumMod val="95000"/>
                  <a:lumOff val="5000"/>
                </a:schemeClr>
              </a:solidFill>
              <a:latin typeface="Times New Roman" pitchFamily="18" charset="0"/>
              <a:cs typeface="Times New Roman" pitchFamily="18" charset="0"/>
            </a:endParaRPr>
          </a:p>
        </p:txBody>
      </p:sp>
      <p:sp>
        <p:nvSpPr>
          <p:cNvPr id="7" name="6 Rectángulo"/>
          <p:cNvSpPr/>
          <p:nvPr/>
        </p:nvSpPr>
        <p:spPr>
          <a:xfrm>
            <a:off x="0" y="3429000"/>
            <a:ext cx="9144000" cy="954107"/>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Before his day it was called the Holy Priesthood, after the Order of the Son of God.</a:t>
            </a:r>
            <a:endParaRPr lang="es-ES" sz="2800" b="1" dirty="0">
              <a:solidFill>
                <a:schemeClr val="tx1">
                  <a:lumMod val="95000"/>
                  <a:lumOff val="5000"/>
                </a:schemeClr>
              </a:solidFill>
              <a:latin typeface="Times New Roman" pitchFamily="18" charset="0"/>
              <a:cs typeface="Times New Roman" pitchFamily="18" charset="0"/>
            </a:endParaRPr>
          </a:p>
        </p:txBody>
      </p:sp>
      <p:pic>
        <p:nvPicPr>
          <p:cNvPr id="3075" name="Picture 3" descr="C:\Users\Bradshaw Law Group\Downloads\baixa (3).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8533" y="4383107"/>
            <a:ext cx="3384376" cy="224398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32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260648"/>
            <a:ext cx="9144000" cy="830997"/>
          </a:xfrm>
          <a:prstGeom prst="rect">
            <a:avLst/>
          </a:prstGeom>
        </p:spPr>
        <p:txBody>
          <a:bodyPr wrap="square">
            <a:spAutoFit/>
          </a:bodyPr>
          <a:lstStyle/>
          <a:p>
            <a:pPr algn="ctr" fontAlgn="base"/>
            <a:r>
              <a:rPr lang="es-ES" sz="4800" b="1" dirty="0">
                <a:solidFill>
                  <a:schemeClr val="tx1">
                    <a:lumMod val="95000"/>
                    <a:lumOff val="5000"/>
                  </a:schemeClr>
                </a:solidFill>
                <a:latin typeface="Times New Roman" pitchFamily="18" charset="0"/>
                <a:cs typeface="Times New Roman" pitchFamily="18" charset="0"/>
              </a:rPr>
              <a:t>Keys of the </a:t>
            </a:r>
            <a:r>
              <a:rPr lang="es-ES" sz="4800" b="1" dirty="0" smtClean="0">
                <a:solidFill>
                  <a:schemeClr val="tx1">
                    <a:lumMod val="95000"/>
                    <a:lumOff val="5000"/>
                  </a:schemeClr>
                </a:solidFill>
                <a:latin typeface="Times New Roman" pitchFamily="18" charset="0"/>
                <a:cs typeface="Times New Roman" pitchFamily="18" charset="0"/>
              </a:rPr>
              <a:t>Priesthood.</a:t>
            </a:r>
            <a:endParaRPr lang="es-ES" sz="4800" b="1" dirty="0">
              <a:solidFill>
                <a:schemeClr val="tx1">
                  <a:lumMod val="95000"/>
                  <a:lumOff val="5000"/>
                </a:schemeClr>
              </a:solidFill>
              <a:latin typeface="Times New Roman" pitchFamily="18" charset="0"/>
              <a:cs typeface="Times New Roman" pitchFamily="18" charset="0"/>
            </a:endParaRPr>
          </a:p>
        </p:txBody>
      </p:sp>
      <p:sp>
        <p:nvSpPr>
          <p:cNvPr id="5" name="4 Rectángulo"/>
          <p:cNvSpPr/>
          <p:nvPr/>
        </p:nvSpPr>
        <p:spPr>
          <a:xfrm>
            <a:off x="-4680" y="1412776"/>
            <a:ext cx="9144000" cy="2677656"/>
          </a:xfrm>
          <a:prstGeom prst="rect">
            <a:avLst/>
          </a:prstGeom>
        </p:spPr>
        <p:txBody>
          <a:bodyPr wrap="square">
            <a:spAutoFit/>
          </a:bodyPr>
          <a:lstStyle/>
          <a:p>
            <a:pPr algn="ctr" fontAlgn="base"/>
            <a:r>
              <a:rPr lang="en-US" sz="2800" b="1" dirty="0">
                <a:solidFill>
                  <a:schemeClr val="tx1">
                    <a:lumMod val="95000"/>
                    <a:lumOff val="5000"/>
                  </a:schemeClr>
                </a:solidFill>
                <a:latin typeface="Times New Roman" pitchFamily="18" charset="0"/>
                <a:cs typeface="Times New Roman" pitchFamily="18" charset="0"/>
              </a:rPr>
              <a:t>There is a difference between being ordained to an office in the priesthood and receiving keys of the priesthood. President Joseph F. Smith </a:t>
            </a:r>
            <a:r>
              <a:rPr lang="en-US" sz="2800" b="1" dirty="0" smtClean="0">
                <a:solidFill>
                  <a:schemeClr val="tx1">
                    <a:lumMod val="95000"/>
                    <a:lumOff val="5000"/>
                  </a:schemeClr>
                </a:solidFill>
                <a:latin typeface="Times New Roman" pitchFamily="18" charset="0"/>
                <a:cs typeface="Times New Roman" pitchFamily="18" charset="0"/>
              </a:rPr>
              <a:t>taught.</a:t>
            </a:r>
            <a:endParaRPr lang="en-US" sz="2800" b="1" dirty="0">
              <a:solidFill>
                <a:schemeClr val="tx1">
                  <a:lumMod val="95000"/>
                  <a:lumOff val="5000"/>
                </a:schemeClr>
              </a:solidFill>
              <a:latin typeface="Times New Roman" pitchFamily="18" charset="0"/>
              <a:cs typeface="Times New Roman" pitchFamily="18" charset="0"/>
            </a:endParaRPr>
          </a:p>
          <a:p>
            <a:pPr algn="ctr" fontAlgn="base"/>
            <a:r>
              <a:rPr lang="en-US" sz="2800" b="1" dirty="0">
                <a:solidFill>
                  <a:schemeClr val="tx1">
                    <a:lumMod val="95000"/>
                    <a:lumOff val="5000"/>
                  </a:schemeClr>
                </a:solidFill>
                <a:latin typeface="Times New Roman" pitchFamily="18" charset="0"/>
                <a:cs typeface="Times New Roman" pitchFamily="18" charset="0"/>
              </a:rPr>
              <a:t>“The Priesthood in general is the authority given to man to act for God. Every man ordained to any degree of the Priesthood has this authority delegated to him.</a:t>
            </a:r>
          </a:p>
        </p:txBody>
      </p:sp>
      <p:pic>
        <p:nvPicPr>
          <p:cNvPr id="4099" name="Picture 3" descr="C:\Users\Bradshaw Law Group\Downloads\images (5).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3760" y="4113600"/>
            <a:ext cx="3747120" cy="24088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4285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88"/>
            <a:ext cx="9144000" cy="68395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25" y="188640"/>
            <a:ext cx="9144000" cy="1569660"/>
          </a:xfrm>
          <a:prstGeom prst="rect">
            <a:avLst/>
          </a:prstGeom>
        </p:spPr>
        <p:txBody>
          <a:bodyPr wrap="square">
            <a:spAutoFit/>
          </a:bodyPr>
          <a:lstStyle/>
          <a:p>
            <a:pPr algn="ctr" fontAlgn="base"/>
            <a:r>
              <a:rPr lang="en-US" sz="4800" b="1" dirty="0">
                <a:solidFill>
                  <a:schemeClr val="tx1">
                    <a:lumMod val="95000"/>
                    <a:lumOff val="5000"/>
                  </a:schemeClr>
                </a:solidFill>
                <a:latin typeface="Times New Roman" pitchFamily="18" charset="0"/>
                <a:cs typeface="Times New Roman" pitchFamily="18" charset="0"/>
              </a:rPr>
              <a:t>The Offices and Duties of the Aaronic </a:t>
            </a:r>
            <a:r>
              <a:rPr lang="en-US" sz="4800" b="1" dirty="0" smtClean="0">
                <a:solidFill>
                  <a:schemeClr val="tx1">
                    <a:lumMod val="95000"/>
                    <a:lumOff val="5000"/>
                  </a:schemeClr>
                </a:solidFill>
                <a:latin typeface="Times New Roman" pitchFamily="18" charset="0"/>
                <a:cs typeface="Times New Roman" pitchFamily="18" charset="0"/>
              </a:rPr>
              <a:t>Priesthood.</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5" name="4 Rectángulo"/>
          <p:cNvSpPr/>
          <p:nvPr/>
        </p:nvSpPr>
        <p:spPr>
          <a:xfrm>
            <a:off x="-125" y="2314859"/>
            <a:ext cx="9144000" cy="2246769"/>
          </a:xfrm>
          <a:prstGeom prst="rect">
            <a:avLst/>
          </a:prstGeom>
        </p:spPr>
        <p:txBody>
          <a:bodyPr wrap="square">
            <a:spAutoFit/>
          </a:bodyPr>
          <a:lstStyle/>
          <a:p>
            <a:pPr algn="ctr"/>
            <a:r>
              <a:rPr lang="en-US" sz="2800" b="1" dirty="0">
                <a:solidFill>
                  <a:schemeClr val="tx1">
                    <a:lumMod val="95000"/>
                    <a:lumOff val="5000"/>
                  </a:schemeClr>
                </a:solidFill>
                <a:latin typeface="Times New Roman" pitchFamily="18" charset="0"/>
                <a:cs typeface="Times New Roman" pitchFamily="18" charset="0"/>
              </a:rPr>
              <a:t>When the Aaronic Priesthood is conferred on a man or boy, he is ordained to an office in that priesthood. The offices in the Aaronic Priesthood are deacon, teacher, priest, and bishop. Each office carries duties and responsibilities. </a:t>
            </a:r>
            <a:endParaRPr lang="es-E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1881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188640"/>
            <a:ext cx="9144000" cy="1569660"/>
          </a:xfrm>
          <a:prstGeom prst="rect">
            <a:avLst/>
          </a:prstGeom>
        </p:spPr>
        <p:txBody>
          <a:bodyPr wrap="square">
            <a:spAutoFit/>
          </a:bodyPr>
          <a:lstStyle/>
          <a:p>
            <a:pPr algn="ctr" fontAlgn="base"/>
            <a:r>
              <a:rPr lang="en-US" sz="4800" b="1" dirty="0" smtClean="0">
                <a:solidFill>
                  <a:schemeClr val="tx1">
                    <a:lumMod val="95000"/>
                    <a:lumOff val="5000"/>
                  </a:schemeClr>
                </a:solidFill>
                <a:latin typeface="Times New Roman" pitchFamily="18" charset="0"/>
                <a:cs typeface="Times New Roman" pitchFamily="18" charset="0"/>
              </a:rPr>
              <a:t>The Offices and Duties of the Melchizedek Priesthood.</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5" name="4 Rectángulo"/>
          <p:cNvSpPr/>
          <p:nvPr/>
        </p:nvSpPr>
        <p:spPr>
          <a:xfrm>
            <a:off x="0" y="2132856"/>
            <a:ext cx="9144000" cy="2677656"/>
          </a:xfrm>
          <a:prstGeom prst="rect">
            <a:avLst/>
          </a:prstGeom>
        </p:spPr>
        <p:txBody>
          <a:bodyPr wrap="square">
            <a:spAutoFit/>
          </a:bodyPr>
          <a:lstStyle/>
          <a:p>
            <a:pPr algn="ctr"/>
            <a:r>
              <a:rPr lang="en-US" sz="2800" b="1" dirty="0" smtClean="0">
                <a:latin typeface="Times New Roman" pitchFamily="18" charset="0"/>
                <a:cs typeface="Times New Roman" pitchFamily="18" charset="0"/>
              </a:rPr>
              <a:t>Elder.</a:t>
            </a:r>
          </a:p>
          <a:p>
            <a:pPr algn="ctr"/>
            <a:r>
              <a:rPr lang="en-US" sz="2800" b="1" dirty="0" smtClean="0">
                <a:latin typeface="Times New Roman" pitchFamily="18" charset="0"/>
                <a:cs typeface="Times New Roman" pitchFamily="18" charset="0"/>
              </a:rPr>
              <a:t>Elders </a:t>
            </a:r>
            <a:r>
              <a:rPr lang="en-US" sz="2800" b="1" dirty="0">
                <a:latin typeface="Times New Roman" pitchFamily="18" charset="0"/>
                <a:cs typeface="Times New Roman" pitchFamily="18" charset="0"/>
              </a:rPr>
              <a:t>are called to teach, expound, exhort, baptize, and watch over the Church (see D&amp;C 20:42). All Melchizedek Priesthood holders are elders. They have the authority to bestow the gift of the Holy Ghost by the laying on of hands (see D&amp;C 20:43).</a:t>
            </a:r>
            <a:endParaRPr lang="es-E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32620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188640"/>
            <a:ext cx="9144000" cy="1569660"/>
          </a:xfrm>
          <a:prstGeom prst="rect">
            <a:avLst/>
          </a:prstGeom>
        </p:spPr>
        <p:txBody>
          <a:bodyPr wrap="square">
            <a:spAutoFit/>
          </a:bodyPr>
          <a:lstStyle/>
          <a:p>
            <a:pPr algn="ctr" fontAlgn="base"/>
            <a:r>
              <a:rPr lang="en-US" sz="4800" b="1" dirty="0" smtClean="0">
                <a:solidFill>
                  <a:schemeClr val="tx1">
                    <a:lumMod val="95000"/>
                    <a:lumOff val="5000"/>
                  </a:schemeClr>
                </a:solidFill>
                <a:latin typeface="Times New Roman" pitchFamily="18" charset="0"/>
                <a:cs typeface="Times New Roman" pitchFamily="18" charset="0"/>
              </a:rPr>
              <a:t>The Offices and Duties of the Melchizedek Priesthood.</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5" name="4 Rectángulo"/>
          <p:cNvSpPr/>
          <p:nvPr/>
        </p:nvSpPr>
        <p:spPr>
          <a:xfrm>
            <a:off x="0" y="2274838"/>
            <a:ext cx="9144000" cy="3108543"/>
          </a:xfrm>
          <a:prstGeom prst="rect">
            <a:avLst/>
          </a:prstGeom>
        </p:spPr>
        <p:txBody>
          <a:bodyPr wrap="square">
            <a:spAutoFit/>
          </a:bodyPr>
          <a:lstStyle/>
          <a:p>
            <a:pPr algn="ctr" fontAlgn="base"/>
            <a:r>
              <a:rPr lang="en-US" sz="2800" b="1" dirty="0">
                <a:solidFill>
                  <a:schemeClr val="tx1">
                    <a:lumMod val="95000"/>
                    <a:lumOff val="5000"/>
                  </a:schemeClr>
                </a:solidFill>
                <a:latin typeface="Times New Roman" pitchFamily="18" charset="0"/>
                <a:cs typeface="Times New Roman" pitchFamily="18" charset="0"/>
              </a:rPr>
              <a:t>High </a:t>
            </a:r>
            <a:r>
              <a:rPr lang="en-US" sz="2800" b="1" dirty="0" smtClean="0">
                <a:solidFill>
                  <a:schemeClr val="tx1">
                    <a:lumMod val="95000"/>
                    <a:lumOff val="5000"/>
                  </a:schemeClr>
                </a:solidFill>
                <a:latin typeface="Times New Roman" pitchFamily="18" charset="0"/>
                <a:cs typeface="Times New Roman" pitchFamily="18" charset="0"/>
              </a:rPr>
              <a:t>Priest.</a:t>
            </a:r>
            <a:endParaRPr lang="en-US" sz="2800" b="1" dirty="0">
              <a:solidFill>
                <a:schemeClr val="tx1">
                  <a:lumMod val="95000"/>
                  <a:lumOff val="5000"/>
                </a:schemeClr>
              </a:solidFill>
              <a:latin typeface="Times New Roman" pitchFamily="18" charset="0"/>
              <a:cs typeface="Times New Roman" pitchFamily="18" charset="0"/>
            </a:endParaRPr>
          </a:p>
          <a:p>
            <a:pPr algn="ctr" fontAlgn="base"/>
            <a:r>
              <a:rPr lang="en-US" sz="2800" b="1" dirty="0">
                <a:solidFill>
                  <a:schemeClr val="tx1">
                    <a:lumMod val="95000"/>
                    <a:lumOff val="5000"/>
                  </a:schemeClr>
                </a:solidFill>
                <a:latin typeface="Times New Roman" pitchFamily="18" charset="0"/>
                <a:cs typeface="Times New Roman" pitchFamily="18" charset="0"/>
              </a:rPr>
              <a:t>A high priest is given the authority to officiate in the Church and administer spiritual things (see D&amp;C </a:t>
            </a:r>
            <a:r>
              <a:rPr lang="en-US" sz="2800" b="1" dirty="0" smtClean="0">
                <a:solidFill>
                  <a:schemeClr val="tx1">
                    <a:lumMod val="95000"/>
                    <a:lumOff val="5000"/>
                  </a:schemeClr>
                </a:solidFill>
                <a:latin typeface="Times New Roman" pitchFamily="18" charset="0"/>
                <a:cs typeface="Times New Roman" pitchFamily="18" charset="0"/>
              </a:rPr>
              <a:t>107:10, </a:t>
            </a:r>
            <a:r>
              <a:rPr lang="en-US" sz="2800" b="1" dirty="0">
                <a:solidFill>
                  <a:schemeClr val="tx1">
                    <a:lumMod val="95000"/>
                    <a:lumOff val="5000"/>
                  </a:schemeClr>
                </a:solidFill>
                <a:latin typeface="Times New Roman" pitchFamily="18" charset="0"/>
                <a:cs typeface="Times New Roman" pitchFamily="18" charset="0"/>
              </a:rPr>
              <a:t>12). He may also officiate in all lesser offices (see D&amp;C 68:19). Stake presidents, mission presidents, high councilors, bishops, and other leaders of the Church are ordained high priests.</a:t>
            </a:r>
          </a:p>
        </p:txBody>
      </p:sp>
    </p:spTree>
    <p:extLst>
      <p:ext uri="{BB962C8B-B14F-4D97-AF65-F5344CB8AC3E}">
        <p14:creationId xmlns:p14="http://schemas.microsoft.com/office/powerpoint/2010/main" val="77849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0" y="188640"/>
            <a:ext cx="9144000" cy="1569660"/>
          </a:xfrm>
          <a:prstGeom prst="rect">
            <a:avLst/>
          </a:prstGeom>
        </p:spPr>
        <p:txBody>
          <a:bodyPr wrap="square">
            <a:spAutoFit/>
          </a:bodyPr>
          <a:lstStyle/>
          <a:p>
            <a:pPr algn="ctr" fontAlgn="base"/>
            <a:r>
              <a:rPr lang="en-US" sz="4800" b="1" dirty="0" smtClean="0">
                <a:solidFill>
                  <a:schemeClr val="tx1">
                    <a:lumMod val="95000"/>
                    <a:lumOff val="5000"/>
                  </a:schemeClr>
                </a:solidFill>
                <a:latin typeface="Times New Roman" pitchFamily="18" charset="0"/>
                <a:cs typeface="Times New Roman" pitchFamily="18" charset="0"/>
              </a:rPr>
              <a:t>The Offices and Duties of the Melchizedek Priesthood.</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5" name="4 Rectángulo"/>
          <p:cNvSpPr/>
          <p:nvPr/>
        </p:nvSpPr>
        <p:spPr>
          <a:xfrm>
            <a:off x="0" y="1997839"/>
            <a:ext cx="9144000" cy="3539430"/>
          </a:xfrm>
          <a:prstGeom prst="rect">
            <a:avLst/>
          </a:prstGeom>
        </p:spPr>
        <p:txBody>
          <a:bodyPr wrap="square">
            <a:spAutoFit/>
          </a:bodyPr>
          <a:lstStyle/>
          <a:p>
            <a:pPr algn="ctr" fontAlgn="base"/>
            <a:r>
              <a:rPr lang="en-US" sz="2800" b="1" dirty="0" smtClean="0">
                <a:solidFill>
                  <a:schemeClr val="tx1">
                    <a:lumMod val="95000"/>
                    <a:lumOff val="5000"/>
                  </a:schemeClr>
                </a:solidFill>
                <a:latin typeface="Times New Roman" pitchFamily="18" charset="0"/>
                <a:cs typeface="Times New Roman" pitchFamily="18" charset="0"/>
              </a:rPr>
              <a:t>Patriarch.</a:t>
            </a:r>
            <a:endParaRPr lang="en-US" sz="2800" b="1" dirty="0">
              <a:solidFill>
                <a:schemeClr val="tx1">
                  <a:lumMod val="95000"/>
                  <a:lumOff val="5000"/>
                </a:schemeClr>
              </a:solidFill>
              <a:latin typeface="Times New Roman" pitchFamily="18" charset="0"/>
              <a:cs typeface="Times New Roman" pitchFamily="18" charset="0"/>
            </a:endParaRPr>
          </a:p>
          <a:p>
            <a:pPr algn="ctr" fontAlgn="base"/>
            <a:r>
              <a:rPr lang="en-US" sz="2800" b="1" dirty="0">
                <a:solidFill>
                  <a:schemeClr val="tx1">
                    <a:lumMod val="95000"/>
                    <a:lumOff val="5000"/>
                  </a:schemeClr>
                </a:solidFill>
                <a:latin typeface="Times New Roman" pitchFamily="18" charset="0"/>
                <a:cs typeface="Times New Roman" pitchFamily="18" charset="0"/>
              </a:rPr>
              <a:t>Patriarchs are ordained by General Authorities, or by stake presidents when they are authorized by the Council of the Twelve, to give patriarchal blessings to members of the Church. These blessings give us some understanding of our callings on earth. They are the word of the Lord personally to us. Patriarchs are also ordained high priests. (See D&amp;C 107:39–56.)</a:t>
            </a:r>
          </a:p>
        </p:txBody>
      </p:sp>
    </p:spTree>
    <p:extLst>
      <p:ext uri="{BB962C8B-B14F-4D97-AF65-F5344CB8AC3E}">
        <p14:creationId xmlns:p14="http://schemas.microsoft.com/office/powerpoint/2010/main" val="3243902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Downloads\images (4).j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188640"/>
            <a:ext cx="9144000" cy="1569660"/>
          </a:xfrm>
          <a:prstGeom prst="rect">
            <a:avLst/>
          </a:prstGeom>
        </p:spPr>
        <p:txBody>
          <a:bodyPr wrap="square">
            <a:spAutoFit/>
          </a:bodyPr>
          <a:lstStyle/>
          <a:p>
            <a:pPr algn="ctr" fontAlgn="base"/>
            <a:r>
              <a:rPr lang="en-US" sz="4800" b="1" dirty="0" smtClean="0">
                <a:solidFill>
                  <a:schemeClr val="tx1">
                    <a:lumMod val="95000"/>
                    <a:lumOff val="5000"/>
                  </a:schemeClr>
                </a:solidFill>
                <a:latin typeface="Times New Roman" pitchFamily="18" charset="0"/>
                <a:cs typeface="Times New Roman" pitchFamily="18" charset="0"/>
              </a:rPr>
              <a:t>The Offices and Duties of the Melchizedek Priesthood.</a:t>
            </a:r>
            <a:endParaRPr lang="en-US" sz="4800" b="1" dirty="0">
              <a:solidFill>
                <a:schemeClr val="tx1">
                  <a:lumMod val="95000"/>
                  <a:lumOff val="5000"/>
                </a:schemeClr>
              </a:solidFill>
              <a:latin typeface="Times New Roman" pitchFamily="18" charset="0"/>
              <a:cs typeface="Times New Roman" pitchFamily="18" charset="0"/>
            </a:endParaRPr>
          </a:p>
        </p:txBody>
      </p:sp>
      <p:sp>
        <p:nvSpPr>
          <p:cNvPr id="6" name="5 Rectángulo"/>
          <p:cNvSpPr/>
          <p:nvPr/>
        </p:nvSpPr>
        <p:spPr>
          <a:xfrm>
            <a:off x="0" y="2420888"/>
            <a:ext cx="9144000" cy="2246769"/>
          </a:xfrm>
          <a:prstGeom prst="rect">
            <a:avLst/>
          </a:prstGeom>
        </p:spPr>
        <p:txBody>
          <a:bodyPr wrap="square">
            <a:spAutoFit/>
          </a:bodyPr>
          <a:lstStyle/>
          <a:p>
            <a:pPr algn="ctr" fontAlgn="base"/>
            <a:r>
              <a:rPr lang="en-US" sz="2800" b="1" dirty="0">
                <a:solidFill>
                  <a:schemeClr val="tx1">
                    <a:lumMod val="95000"/>
                    <a:lumOff val="5000"/>
                  </a:schemeClr>
                </a:solidFill>
                <a:latin typeface="Times New Roman" pitchFamily="18" charset="0"/>
                <a:cs typeface="Times New Roman" pitchFamily="18" charset="0"/>
              </a:rPr>
              <a:t>Seventy</a:t>
            </a:r>
          </a:p>
          <a:p>
            <a:pPr algn="ctr" fontAlgn="base"/>
            <a:r>
              <a:rPr lang="en-US" sz="2800" b="1" dirty="0">
                <a:solidFill>
                  <a:schemeClr val="tx1">
                    <a:lumMod val="95000"/>
                    <a:lumOff val="5000"/>
                  </a:schemeClr>
                </a:solidFill>
                <a:latin typeface="Times New Roman" pitchFamily="18" charset="0"/>
                <a:cs typeface="Times New Roman" pitchFamily="18" charset="0"/>
              </a:rPr>
              <a:t>Seventies are special witnesses of Jesus Christ to the world and assist in building up and regulating the Church under the direction of the First Presidency and Quorum of the Twelve Apostles (see D&amp;C 107:25, 34, 38, </a:t>
            </a:r>
            <a:r>
              <a:rPr lang="en-US" sz="2800" b="1" dirty="0" smtClean="0">
                <a:solidFill>
                  <a:schemeClr val="tx1">
                    <a:lumMod val="95000"/>
                    <a:lumOff val="5000"/>
                  </a:schemeClr>
                </a:solidFill>
                <a:latin typeface="Times New Roman" pitchFamily="18" charset="0"/>
                <a:cs typeface="Times New Roman" pitchFamily="18" charset="0"/>
              </a:rPr>
              <a:t>93–97).</a:t>
            </a:r>
            <a:endParaRPr lang="en-US" sz="2800" b="1"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776350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658</Words>
  <Application>Microsoft Office PowerPoint</Application>
  <PresentationFormat>Presentación en pantalla (4:3)</PresentationFormat>
  <Paragraphs>41</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7</cp:revision>
  <dcterms:created xsi:type="dcterms:W3CDTF">2016-05-06T02:15:47Z</dcterms:created>
  <dcterms:modified xsi:type="dcterms:W3CDTF">2016-05-06T03:43:44Z</dcterms:modified>
</cp:coreProperties>
</file>