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217993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150183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310282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1589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43980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134571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2396585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289203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109780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32344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A22953-B308-4910-86EA-1441A39435C8}"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93351A-AB19-4B36-A3A1-C5AFA494712C}" type="slidenum">
              <a:rPr lang="es-ES" smtClean="0"/>
              <a:t>‹Nº›</a:t>
            </a:fld>
            <a:endParaRPr lang="es-ES"/>
          </a:p>
        </p:txBody>
      </p:sp>
    </p:spTree>
    <p:extLst>
      <p:ext uri="{BB962C8B-B14F-4D97-AF65-F5344CB8AC3E}">
        <p14:creationId xmlns:p14="http://schemas.microsoft.com/office/powerpoint/2010/main" val="99400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22953-B308-4910-86EA-1441A39435C8}" type="datetimeFigureOut">
              <a:rPr lang="es-ES" smtClean="0"/>
              <a:t>05/05/2016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3351A-AB19-4B36-A3A1-C5AFA494712C}" type="slidenum">
              <a:rPr lang="es-ES" smtClean="0"/>
              <a:t>‹Nº›</a:t>
            </a:fld>
            <a:endParaRPr lang="es-ES"/>
          </a:p>
        </p:txBody>
      </p:sp>
    </p:spTree>
    <p:extLst>
      <p:ext uri="{BB962C8B-B14F-4D97-AF65-F5344CB8AC3E}">
        <p14:creationId xmlns:p14="http://schemas.microsoft.com/office/powerpoint/2010/main" val="1235540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ds.org/topics/immortality?lang=en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lds.org/scriptures/pgp/moses/1.39?lang=eng#3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ds.org/topics/baptism?lang=en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lds.org/topics/sacrament?lang=en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lds.org/scriptures/pgp/a-of-f/1.5?lang=eng#4"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www.lds.org/scriptures/dc-testament/dc/121.36?lang=eng#35"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s://www.lds.org/scriptures/dc-testament/dc/121.45-46?lang=eng#44"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radshaw Law Group\Downloads\1005_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25867" y="748154"/>
            <a:ext cx="9144000" cy="830997"/>
          </a:xfrm>
          <a:prstGeom prst="rect">
            <a:avLst/>
          </a:prstGeom>
        </p:spPr>
        <p:txBody>
          <a:bodyPr wrap="square">
            <a:spAutoFit/>
          </a:bodyPr>
          <a:lstStyle/>
          <a:p>
            <a:pPr algn="ctr" fontAlgn="base"/>
            <a:r>
              <a:rPr lang="es-ES" sz="4800" b="1" dirty="0">
                <a:solidFill>
                  <a:schemeClr val="tx1">
                    <a:lumMod val="95000"/>
                    <a:lumOff val="5000"/>
                  </a:schemeClr>
                </a:solidFill>
                <a:latin typeface="Times New Roman" pitchFamily="18" charset="0"/>
                <a:cs typeface="Times New Roman" pitchFamily="18" charset="0"/>
              </a:rPr>
              <a:t>Chapter 13: The Priesthood</a:t>
            </a:r>
          </a:p>
        </p:txBody>
      </p:sp>
      <p:pic>
        <p:nvPicPr>
          <p:cNvPr id="1027" name="Picture 3" descr="C:\Users\Bradshaw Law Group\Downloads\melchizedekpriesthoodholdersgiftholygho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579151"/>
            <a:ext cx="3657600" cy="4572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37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radshaw Law Group\Downloads\1005_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290492" y="548680"/>
            <a:ext cx="6563015" cy="830997"/>
          </a:xfrm>
          <a:prstGeom prst="rect">
            <a:avLst/>
          </a:prstGeom>
        </p:spPr>
        <p:txBody>
          <a:bodyPr wrap="none">
            <a:spAutoFit/>
          </a:bodyPr>
          <a:lstStyle/>
          <a:p>
            <a:pPr algn="ctr" fontAlgn="base"/>
            <a:r>
              <a:rPr lang="es-ES" sz="4800" b="1" dirty="0">
                <a:solidFill>
                  <a:schemeClr val="tx1">
                    <a:lumMod val="95000"/>
                    <a:lumOff val="5000"/>
                  </a:schemeClr>
                </a:solidFill>
                <a:latin typeface="Times New Roman" pitchFamily="18" charset="0"/>
                <a:cs typeface="Times New Roman" pitchFamily="18" charset="0"/>
              </a:rPr>
              <a:t>What Is the Priesthood?</a:t>
            </a:r>
          </a:p>
        </p:txBody>
      </p:sp>
      <p:sp>
        <p:nvSpPr>
          <p:cNvPr id="5" name="4 Rectángulo"/>
          <p:cNvSpPr/>
          <p:nvPr/>
        </p:nvSpPr>
        <p:spPr>
          <a:xfrm>
            <a:off x="-1036" y="2348880"/>
            <a:ext cx="9144000" cy="2677656"/>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priesthood is the eternal power and authority of God. Through the priesthood He created and governs the heavens and the earth. By this power the universe is kept in perfect order. Through this power He accomplishes His work and glory, which is “to bring to pass the </a:t>
            </a:r>
            <a:r>
              <a:rPr lang="en-US" sz="2800" b="1" dirty="0">
                <a:solidFill>
                  <a:schemeClr val="tx1">
                    <a:lumMod val="95000"/>
                    <a:lumOff val="5000"/>
                  </a:schemeClr>
                </a:solidFill>
                <a:latin typeface="Times New Roman" pitchFamily="18" charset="0"/>
                <a:cs typeface="Times New Roman" pitchFamily="18" charset="0"/>
                <a:hlinkClick r:id="rId3"/>
              </a:rPr>
              <a:t>immortality</a:t>
            </a:r>
            <a:r>
              <a:rPr lang="en-US" sz="2800" b="1" dirty="0">
                <a:solidFill>
                  <a:schemeClr val="tx1">
                    <a:lumMod val="95000"/>
                    <a:lumOff val="5000"/>
                  </a:schemeClr>
                </a:solidFill>
                <a:latin typeface="Times New Roman" pitchFamily="18" charset="0"/>
                <a:cs typeface="Times New Roman" pitchFamily="18" charset="0"/>
              </a:rPr>
              <a:t> and eternal life of man” (</a:t>
            </a:r>
            <a:r>
              <a:rPr lang="en-US" sz="2800" b="1" dirty="0">
                <a:solidFill>
                  <a:schemeClr val="tx1">
                    <a:lumMod val="95000"/>
                    <a:lumOff val="5000"/>
                  </a:schemeClr>
                </a:solidFill>
                <a:latin typeface="Times New Roman" pitchFamily="18" charset="0"/>
                <a:cs typeface="Times New Roman" pitchFamily="18" charset="0"/>
                <a:hlinkClick r:id="rId4"/>
              </a:rPr>
              <a:t>Moses 1:39</a:t>
            </a:r>
            <a:r>
              <a:rPr lang="en-US" sz="2800" b="1" dirty="0">
                <a:solidFill>
                  <a:schemeClr val="tx1">
                    <a:lumMod val="95000"/>
                    <a:lumOff val="5000"/>
                  </a:schemeClr>
                </a:solidFill>
                <a:latin typeface="Times New Roman" pitchFamily="18" charset="0"/>
                <a:cs typeface="Times New Roman" pitchFamily="18" charset="0"/>
              </a:rPr>
              <a:t>).</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8029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radshaw Law Group\Downloads\1005_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 y="476672"/>
            <a:ext cx="9144001" cy="1569660"/>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Why Do We Need the Priesthood on the Earth?</a:t>
            </a:r>
          </a:p>
        </p:txBody>
      </p:sp>
      <p:sp>
        <p:nvSpPr>
          <p:cNvPr id="5" name="4 Rectángulo"/>
          <p:cNvSpPr/>
          <p:nvPr/>
        </p:nvSpPr>
        <p:spPr>
          <a:xfrm>
            <a:off x="0" y="2204864"/>
            <a:ext cx="9144000" cy="1815882"/>
          </a:xfrm>
          <a:prstGeom prst="rect">
            <a:avLst/>
          </a:prstGeom>
        </p:spPr>
        <p:txBody>
          <a:bodyPr wrap="square">
            <a:spAutoFit/>
          </a:bodyPr>
          <a:lstStyle/>
          <a:p>
            <a:pPr algn="ctr"/>
            <a:r>
              <a:rPr lang="en-US" sz="2800" b="1" dirty="0">
                <a:latin typeface="Times New Roman" pitchFamily="18" charset="0"/>
                <a:cs typeface="Times New Roman" pitchFamily="18" charset="0"/>
              </a:rPr>
              <a:t>We must have priesthood authority to act in the name of God when performing the sacred ordinances of the gospel, such as </a:t>
            </a:r>
            <a:r>
              <a:rPr lang="en-US" sz="2800" b="1" dirty="0">
                <a:latin typeface="Times New Roman" pitchFamily="18" charset="0"/>
                <a:cs typeface="Times New Roman" pitchFamily="18" charset="0"/>
                <a:hlinkClick r:id="rId3"/>
              </a:rPr>
              <a:t>baptism</a:t>
            </a:r>
            <a:r>
              <a:rPr lang="en-US" sz="2800" b="1" dirty="0">
                <a:latin typeface="Times New Roman" pitchFamily="18" charset="0"/>
                <a:cs typeface="Times New Roman" pitchFamily="18" charset="0"/>
              </a:rPr>
              <a:t>, confirmation, administration of the </a:t>
            </a:r>
            <a:r>
              <a:rPr lang="en-US" sz="2800" b="1" dirty="0">
                <a:latin typeface="Times New Roman" pitchFamily="18" charset="0"/>
                <a:cs typeface="Times New Roman" pitchFamily="18" charset="0"/>
                <a:hlinkClick r:id="rId4"/>
              </a:rPr>
              <a:t>sacrament</a:t>
            </a:r>
            <a:r>
              <a:rPr lang="en-US" sz="2800" b="1" dirty="0">
                <a:latin typeface="Times New Roman" pitchFamily="18" charset="0"/>
                <a:cs typeface="Times New Roman" pitchFamily="18" charset="0"/>
              </a:rPr>
              <a:t>, and temple marriage.</a:t>
            </a:r>
            <a:endParaRPr lang="es-ES" sz="2800" b="1" dirty="0">
              <a:latin typeface="Times New Roman" pitchFamily="18" charset="0"/>
              <a:cs typeface="Times New Roman" pitchFamily="18" charset="0"/>
            </a:endParaRPr>
          </a:p>
        </p:txBody>
      </p:sp>
      <p:pic>
        <p:nvPicPr>
          <p:cNvPr id="3076" name="Picture 4" descr="C:\Users\Bradshaw Law Group\Downloads\Keeping-Covenants-517x268-2012-01-1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9788" y="4011939"/>
            <a:ext cx="4924425" cy="25527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08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radshaw Law Group\Downloads\1005_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188640"/>
            <a:ext cx="9144000" cy="1569660"/>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How Do Men Receive the Priesthood?</a:t>
            </a:r>
          </a:p>
        </p:txBody>
      </p:sp>
      <p:sp>
        <p:nvSpPr>
          <p:cNvPr id="5" name="4 Rectángulo"/>
          <p:cNvSpPr/>
          <p:nvPr/>
        </p:nvSpPr>
        <p:spPr>
          <a:xfrm>
            <a:off x="0" y="1758300"/>
            <a:ext cx="9143999" cy="2677656"/>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Lord has prepared an orderly way for His priesthood to be given to His sons on the earth. A worthy male member of the Church receives the priesthood “by the laying on of hands by those who are in authority, to preach the Gospel and administer in the ordinances thereof” (</a:t>
            </a:r>
            <a:r>
              <a:rPr lang="en-US" sz="2800" b="1" dirty="0">
                <a:solidFill>
                  <a:schemeClr val="tx1">
                    <a:lumMod val="95000"/>
                    <a:lumOff val="5000"/>
                  </a:schemeClr>
                </a:solidFill>
                <a:latin typeface="Times New Roman" pitchFamily="18" charset="0"/>
                <a:cs typeface="Times New Roman" pitchFamily="18" charset="0"/>
                <a:hlinkClick r:id="rId3"/>
              </a:rPr>
              <a:t>Articles of Faith 1:5</a:t>
            </a:r>
            <a:r>
              <a:rPr lang="en-US" sz="2800" b="1" dirty="0">
                <a:solidFill>
                  <a:schemeClr val="tx1">
                    <a:lumMod val="95000"/>
                    <a:lumOff val="5000"/>
                  </a:schemeClr>
                </a:solidFill>
                <a:latin typeface="Times New Roman" pitchFamily="18" charset="0"/>
                <a:cs typeface="Times New Roman" pitchFamily="18" charset="0"/>
              </a:rPr>
              <a:t>).</a:t>
            </a:r>
            <a:endParaRPr lang="es-ES" sz="2800" b="1" dirty="0">
              <a:solidFill>
                <a:schemeClr val="tx1">
                  <a:lumMod val="95000"/>
                  <a:lumOff val="5000"/>
                </a:schemeClr>
              </a:solidFill>
              <a:latin typeface="Times New Roman" pitchFamily="18" charset="0"/>
              <a:cs typeface="Times New Roman" pitchFamily="18" charset="0"/>
            </a:endParaRPr>
          </a:p>
        </p:txBody>
      </p:sp>
      <p:pic>
        <p:nvPicPr>
          <p:cNvPr id="4099" name="Picture 3" descr="C:\Users\Bradshaw Law Group\Downloads\baixa (2).j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005064"/>
            <a:ext cx="1743075" cy="26193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09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radshaw Law Group\Downloads\1005_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270"/>
            <a:ext cx="9144001" cy="68517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2" y="151727"/>
            <a:ext cx="9144001" cy="2123658"/>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How Do Men Properly Use the Priesthood?</a:t>
            </a:r>
          </a:p>
          <a:p>
            <a:r>
              <a:rPr lang="en-US" dirty="0" smtClean="0"/>
              <a:t/>
            </a:r>
            <a:br>
              <a:rPr lang="en-US" dirty="0" smtClean="0"/>
            </a:br>
            <a:endParaRPr lang="es-ES" dirty="0"/>
          </a:p>
        </p:txBody>
      </p:sp>
      <p:sp>
        <p:nvSpPr>
          <p:cNvPr id="5" name="4 Rectángulo"/>
          <p:cNvSpPr/>
          <p:nvPr/>
        </p:nvSpPr>
        <p:spPr>
          <a:xfrm>
            <a:off x="-1" y="1772816"/>
            <a:ext cx="9143999" cy="2677656"/>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priesthood should be used to bless the lives of our Heavenly Father’s children here on earth. Priesthood holders should preside in love and kindness. They should not force their families and others to obey them. The Lord has told us that the power of the priesthood cannot be controlled except in righteousness (see </a:t>
            </a:r>
            <a:r>
              <a:rPr lang="en-US" sz="2800" b="1" dirty="0">
                <a:solidFill>
                  <a:schemeClr val="tx1">
                    <a:lumMod val="95000"/>
                    <a:lumOff val="5000"/>
                  </a:schemeClr>
                </a:solidFill>
                <a:latin typeface="Times New Roman" pitchFamily="18" charset="0"/>
                <a:cs typeface="Times New Roman" pitchFamily="18" charset="0"/>
                <a:hlinkClick r:id="rId3"/>
              </a:rPr>
              <a:t>D&amp;C 121:36</a:t>
            </a:r>
            <a:r>
              <a:rPr lang="en-US" sz="2800" b="1" dirty="0">
                <a:solidFill>
                  <a:schemeClr val="tx1">
                    <a:lumMod val="95000"/>
                    <a:lumOff val="5000"/>
                  </a:schemeClr>
                </a:solidFill>
                <a:latin typeface="Times New Roman" pitchFamily="18" charset="0"/>
                <a:cs typeface="Times New Roman" pitchFamily="18" charset="0"/>
              </a:rPr>
              <a:t>).</a:t>
            </a:r>
            <a:endParaRPr lang="es-ES" sz="2800" b="1" dirty="0">
              <a:solidFill>
                <a:schemeClr val="tx1">
                  <a:lumMod val="95000"/>
                  <a:lumOff val="5000"/>
                </a:schemeClr>
              </a:solidFill>
              <a:latin typeface="Times New Roman" pitchFamily="18" charset="0"/>
              <a:cs typeface="Times New Roman" pitchFamily="18" charset="0"/>
            </a:endParaRPr>
          </a:p>
        </p:txBody>
      </p:sp>
      <p:pic>
        <p:nvPicPr>
          <p:cNvPr id="5123" name="Picture 3" descr="C:\Users\Bradshaw Law Group\Downloads\Priesthood-Blessings-517x268-2012-06-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6776" y="4450472"/>
            <a:ext cx="4550445" cy="23588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09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Bradshaw Law Group\Downloads\1005_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260648"/>
            <a:ext cx="9144000" cy="954107"/>
          </a:xfrm>
          <a:prstGeom prst="rect">
            <a:avLst/>
          </a:prstGeom>
        </p:spPr>
        <p:txBody>
          <a:bodyPr wrap="square">
            <a:spAutoFit/>
          </a:bodyPr>
          <a:lstStyle/>
          <a:p>
            <a:pPr algn="ctr" fontAlgn="base"/>
            <a:r>
              <a:rPr lang="en-US" sz="2800" b="1" dirty="0">
                <a:solidFill>
                  <a:schemeClr val="tx1">
                    <a:lumMod val="95000"/>
                    <a:lumOff val="5000"/>
                  </a:schemeClr>
                </a:solidFill>
                <a:latin typeface="Times New Roman" pitchFamily="18" charset="0"/>
                <a:cs typeface="Times New Roman" pitchFamily="18" charset="0"/>
              </a:rPr>
              <a:t>What Blessings Come When We Use the Priesthood Properly?</a:t>
            </a:r>
          </a:p>
        </p:txBody>
      </p:sp>
      <p:sp>
        <p:nvSpPr>
          <p:cNvPr id="5" name="4 Rectángulo"/>
          <p:cNvSpPr/>
          <p:nvPr/>
        </p:nvSpPr>
        <p:spPr>
          <a:xfrm>
            <a:off x="-23651" y="1772816"/>
            <a:ext cx="9144000" cy="954107"/>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Lord has promised great blessings to righteous priesthood holders who use the priesthood to bless </a:t>
            </a:r>
            <a:r>
              <a:rPr lang="en-US" sz="2800" b="1" dirty="0" smtClean="0">
                <a:solidFill>
                  <a:schemeClr val="tx1">
                    <a:lumMod val="95000"/>
                    <a:lumOff val="5000"/>
                  </a:schemeClr>
                </a:solidFill>
                <a:latin typeface="Times New Roman" pitchFamily="18" charset="0"/>
                <a:cs typeface="Times New Roman" pitchFamily="18" charset="0"/>
              </a:rPr>
              <a:t>others.</a:t>
            </a:r>
            <a:endParaRPr lang="es-ES" sz="2800" b="1" dirty="0">
              <a:solidFill>
                <a:schemeClr val="tx1">
                  <a:lumMod val="95000"/>
                  <a:lumOff val="5000"/>
                </a:schemeClr>
              </a:solidFill>
              <a:latin typeface="Times New Roman" pitchFamily="18" charset="0"/>
              <a:cs typeface="Times New Roman" pitchFamily="18" charset="0"/>
            </a:endParaRPr>
          </a:p>
        </p:txBody>
      </p:sp>
      <p:sp>
        <p:nvSpPr>
          <p:cNvPr id="6" name="5 Rectángulo"/>
          <p:cNvSpPr/>
          <p:nvPr/>
        </p:nvSpPr>
        <p:spPr>
          <a:xfrm>
            <a:off x="0" y="3068960"/>
            <a:ext cx="9144000" cy="2246769"/>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Holy Ghost shall be thy constant companion, and thy scepter an unchanging scepter of righteousness and truth; and thy dominion shall be an everlasting dominion, and without compulsory means it shall flow unto thee forever and ever” (</a:t>
            </a:r>
            <a:r>
              <a:rPr lang="en-US" sz="2800" b="1" dirty="0">
                <a:solidFill>
                  <a:schemeClr val="tx1">
                    <a:lumMod val="95000"/>
                    <a:lumOff val="5000"/>
                  </a:schemeClr>
                </a:solidFill>
                <a:latin typeface="Times New Roman" pitchFamily="18" charset="0"/>
                <a:cs typeface="Times New Roman" pitchFamily="18" charset="0"/>
                <a:hlinkClick r:id="rId3"/>
              </a:rPr>
              <a:t>D&amp;C 121:45–46</a:t>
            </a:r>
            <a:r>
              <a:rPr lang="en-US" sz="2800" b="1" dirty="0">
                <a:solidFill>
                  <a:schemeClr val="tx1">
                    <a:lumMod val="95000"/>
                    <a:lumOff val="5000"/>
                  </a:schemeClr>
                </a:solidFill>
                <a:latin typeface="Times New Roman" pitchFamily="18" charset="0"/>
                <a:cs typeface="Times New Roman" pitchFamily="18" charset="0"/>
              </a:rPr>
              <a:t>).</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4763306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304</Words>
  <Application>Microsoft Office PowerPoint</Application>
  <PresentationFormat>Presentación en pantalla (4:3)</PresentationFormat>
  <Paragraphs>13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3</cp:revision>
  <dcterms:created xsi:type="dcterms:W3CDTF">2016-05-06T01:44:27Z</dcterms:created>
  <dcterms:modified xsi:type="dcterms:W3CDTF">2016-05-06T02:15:43Z</dcterms:modified>
</cp:coreProperties>
</file>