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70" d="100"/>
          <a:sy n="70" d="100"/>
        </p:scale>
        <p:origin x="-1350" y="-1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367431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2803025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387659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374358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66564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113107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336152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217299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65097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190625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D7DC3D-8516-4AC3-81BB-FAE053CD61D1}"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60318D3-FFB9-417B-8D5A-A4D2D07AB4FE}" type="slidenum">
              <a:rPr lang="es-ES" smtClean="0"/>
              <a:t>‹Nº›</a:t>
            </a:fld>
            <a:endParaRPr lang="es-ES"/>
          </a:p>
        </p:txBody>
      </p:sp>
    </p:spTree>
    <p:extLst>
      <p:ext uri="{BB962C8B-B14F-4D97-AF65-F5344CB8AC3E}">
        <p14:creationId xmlns:p14="http://schemas.microsoft.com/office/powerpoint/2010/main" val="53706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7DC3D-8516-4AC3-81BB-FAE053CD61D1}" type="datetimeFigureOut">
              <a:rPr lang="es-ES" smtClean="0"/>
              <a:t>05/05/2016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318D3-FFB9-417B-8D5A-A4D2D07AB4FE}" type="slidenum">
              <a:rPr lang="es-ES" smtClean="0"/>
              <a:t>‹Nº›</a:t>
            </a:fld>
            <a:endParaRPr lang="es-ES"/>
          </a:p>
        </p:txBody>
      </p:sp>
    </p:spTree>
    <p:extLst>
      <p:ext uri="{BB962C8B-B14F-4D97-AF65-F5344CB8AC3E}">
        <p14:creationId xmlns:p14="http://schemas.microsoft.com/office/powerpoint/2010/main" val="13232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lds.org/scriptures/dc-testament/dc/76.41-42?lang=eng#4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ds.org/scriptures/dc-testament/dc/19.18-19?lang=eng#17"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s://www.lds.org/topics/resurrection?lang=eng"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s://www.lds.org/scriptures/nt/matt/28.6?lang=eng#5"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lds.org/scriptures/pgp/a-of-f/1.3?lang=eng#2"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radshaw Law Group\Downloads\texturas-minimalistas-para-powerpoint-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 y="692696"/>
            <a:ext cx="9143999" cy="830997"/>
          </a:xfrm>
          <a:prstGeom prst="rect">
            <a:avLst/>
          </a:prstGeom>
        </p:spPr>
        <p:txBody>
          <a:bodyPr wrap="square">
            <a:spAutoFit/>
          </a:bodyPr>
          <a:lstStyle/>
          <a:p>
            <a:pPr algn="ctr" fontAlgn="base"/>
            <a:r>
              <a:rPr lang="es-ES" sz="4800" b="1" dirty="0">
                <a:solidFill>
                  <a:schemeClr val="bg1"/>
                </a:solidFill>
                <a:latin typeface="Times New Roman" pitchFamily="18" charset="0"/>
                <a:cs typeface="Times New Roman" pitchFamily="18" charset="0"/>
              </a:rPr>
              <a:t>Chapter 12: The Atonement</a:t>
            </a:r>
          </a:p>
        </p:txBody>
      </p:sp>
      <p:pic>
        <p:nvPicPr>
          <p:cNvPr id="1028" name="Picture 4" descr="C:\Users\Bradshaw Law Group\Downloads\5854698_or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8900" y="1523693"/>
            <a:ext cx="4086200" cy="51077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16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radshaw Law Group\Downloads\texturas-minimalistas-para-powerpoint-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 y="0"/>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The Atonement Is Necessary for Our </a:t>
            </a:r>
            <a:r>
              <a:rPr lang="en-US" sz="4800" b="1" dirty="0" smtClean="0">
                <a:solidFill>
                  <a:schemeClr val="bg1"/>
                </a:solidFill>
                <a:latin typeface="Times New Roman" pitchFamily="18" charset="0"/>
                <a:cs typeface="Times New Roman" pitchFamily="18" charset="0"/>
              </a:rPr>
              <a:t>Salvation.</a:t>
            </a:r>
            <a:endParaRPr lang="en-US" sz="4800" b="1" dirty="0">
              <a:solidFill>
                <a:schemeClr val="bg1"/>
              </a:solidFill>
              <a:latin typeface="Times New Roman" pitchFamily="18" charset="0"/>
              <a:cs typeface="Times New Roman" pitchFamily="18" charset="0"/>
            </a:endParaRPr>
          </a:p>
        </p:txBody>
      </p:sp>
      <p:sp>
        <p:nvSpPr>
          <p:cNvPr id="4" name="3 Rectángulo"/>
          <p:cNvSpPr/>
          <p:nvPr/>
        </p:nvSpPr>
        <p:spPr>
          <a:xfrm>
            <a:off x="34195" y="1569660"/>
            <a:ext cx="9143997" cy="2677656"/>
          </a:xfrm>
          <a:prstGeom prst="rect">
            <a:avLst/>
          </a:prstGeom>
        </p:spPr>
        <p:txBody>
          <a:bodyPr wrap="square">
            <a:spAutoFit/>
          </a:bodyPr>
          <a:lstStyle/>
          <a:p>
            <a:pPr algn="ctr"/>
            <a:r>
              <a:rPr lang="en-US" sz="2800" b="1" dirty="0" smtClean="0">
                <a:solidFill>
                  <a:schemeClr val="bg1"/>
                </a:solidFill>
                <a:latin typeface="Times New Roman" pitchFamily="18" charset="0"/>
                <a:cs typeface="Times New Roman" pitchFamily="18" charset="0"/>
              </a:rPr>
              <a:t>Jesus Christ</a:t>
            </a:r>
            <a:r>
              <a:rPr lang="en-US" sz="2800" b="1" dirty="0">
                <a:solidFill>
                  <a:schemeClr val="bg1"/>
                </a:solidFill>
                <a:latin typeface="Times New Roman" pitchFamily="18" charset="0"/>
                <a:cs typeface="Times New Roman" pitchFamily="18" charset="0"/>
              </a:rPr>
              <a:t> “came into the world … to be crucified for the world, and to bear the sins of the world, and to sanctify the world, and to cleanse it from all unrighteousness; that through him all might be saved” (</a:t>
            </a:r>
            <a:r>
              <a:rPr lang="en-US" sz="2800" b="1" dirty="0">
                <a:solidFill>
                  <a:schemeClr val="bg1"/>
                </a:solidFill>
                <a:latin typeface="Times New Roman" pitchFamily="18" charset="0"/>
                <a:cs typeface="Times New Roman" pitchFamily="18" charset="0"/>
                <a:hlinkClick r:id="rId3"/>
              </a:rPr>
              <a:t>D&amp;C 76:41–42</a:t>
            </a:r>
            <a:r>
              <a:rPr lang="en-US" sz="2800" b="1" dirty="0">
                <a:solidFill>
                  <a:schemeClr val="bg1"/>
                </a:solidFill>
                <a:latin typeface="Times New Roman" pitchFamily="18" charset="0"/>
                <a:cs typeface="Times New Roman" pitchFamily="18" charset="0"/>
              </a:rPr>
              <a:t>). The great sacrifice He made to pay for our sins and overcome death is called the Atonement.</a:t>
            </a:r>
            <a:endParaRPr lang="es-ES" sz="2800" b="1" dirty="0">
              <a:solidFill>
                <a:schemeClr val="bg1"/>
              </a:solidFill>
              <a:latin typeface="Times New Roman" pitchFamily="18" charset="0"/>
              <a:cs typeface="Times New Roman" pitchFamily="18" charset="0"/>
            </a:endParaRPr>
          </a:p>
        </p:txBody>
      </p:sp>
      <p:pic>
        <p:nvPicPr>
          <p:cNvPr id="2051" name="Picture 3" descr="C:\Users\Bradshaw Law Group\Downloads\images (2).jp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3747" y="4025790"/>
            <a:ext cx="4536504" cy="28322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71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radshaw Law Group\Downloads\texturas-minimalistas-para-powerpoint-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518" y="14988"/>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Jesus Christ Was the Only One Who Could Atone for Our </a:t>
            </a:r>
            <a:r>
              <a:rPr lang="en-US" sz="4800" b="1" dirty="0" smtClean="0">
                <a:solidFill>
                  <a:schemeClr val="bg1"/>
                </a:solidFill>
                <a:latin typeface="Times New Roman" pitchFamily="18" charset="0"/>
                <a:cs typeface="Times New Roman" pitchFamily="18" charset="0"/>
              </a:rPr>
              <a:t>Sins.</a:t>
            </a:r>
            <a:endParaRPr lang="en-US" sz="4800" b="1" dirty="0">
              <a:solidFill>
                <a:schemeClr val="bg1"/>
              </a:solidFill>
              <a:latin typeface="Times New Roman" pitchFamily="18" charset="0"/>
              <a:cs typeface="Times New Roman" pitchFamily="18" charset="0"/>
            </a:endParaRPr>
          </a:p>
        </p:txBody>
      </p:sp>
      <p:sp>
        <p:nvSpPr>
          <p:cNvPr id="5" name="4 Rectángulo"/>
          <p:cNvSpPr/>
          <p:nvPr/>
        </p:nvSpPr>
        <p:spPr>
          <a:xfrm>
            <a:off x="10003" y="1988840"/>
            <a:ext cx="9143482" cy="1815882"/>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There are several reasons why Jesus Christ was the only person who could be our Savior. One reason is that Heavenly Father chose Him to be the Savior. He was the Only Begotten Son of God and thus had power over death.</a:t>
            </a:r>
            <a:endParaRPr lang="es-ES" sz="2800" b="1" dirty="0">
              <a:solidFill>
                <a:schemeClr val="bg1"/>
              </a:solidFill>
              <a:latin typeface="Times New Roman" pitchFamily="18" charset="0"/>
              <a:cs typeface="Times New Roman" pitchFamily="18" charset="0"/>
            </a:endParaRPr>
          </a:p>
        </p:txBody>
      </p:sp>
      <p:pic>
        <p:nvPicPr>
          <p:cNvPr id="3075" name="Picture 3" descr="C:\Users\Bradshaw Law Group\Downloads\images (3).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3788" y="3804722"/>
            <a:ext cx="3816424" cy="28586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854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radshaw Law Group\Downloads\texturas-minimalistas-para-powerpoint-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5110"/>
            <a:ext cx="9144001"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Christ Suffered and Died to Atone for Our </a:t>
            </a:r>
            <a:r>
              <a:rPr lang="en-US" sz="4800" b="1" dirty="0" smtClean="0">
                <a:solidFill>
                  <a:schemeClr val="bg1"/>
                </a:solidFill>
                <a:latin typeface="Times New Roman" pitchFamily="18" charset="0"/>
                <a:cs typeface="Times New Roman" pitchFamily="18" charset="0"/>
              </a:rPr>
              <a:t>Sins.</a:t>
            </a:r>
            <a:endParaRPr lang="en-US" sz="4800" b="1" dirty="0">
              <a:solidFill>
                <a:schemeClr val="bg1"/>
              </a:solidFill>
              <a:latin typeface="Times New Roman" pitchFamily="18" charset="0"/>
              <a:cs typeface="Times New Roman" pitchFamily="18" charset="0"/>
            </a:endParaRPr>
          </a:p>
        </p:txBody>
      </p:sp>
      <p:sp>
        <p:nvSpPr>
          <p:cNvPr id="5" name="4 Rectángulo"/>
          <p:cNvSpPr/>
          <p:nvPr/>
        </p:nvSpPr>
        <p:spPr>
          <a:xfrm>
            <a:off x="2" y="1700808"/>
            <a:ext cx="9143999" cy="2677656"/>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The Savior atoned for our sins by suffering in Gethsemane and by giving His life on the cross. It is impossible for us to fully understand how He suffered for all of our sins. In the Garden of Gethsemane, the weight of our sins caused Him to feel such agony that He bled from every pore (see </a:t>
            </a:r>
            <a:r>
              <a:rPr lang="en-US" sz="2800" b="1" dirty="0">
                <a:solidFill>
                  <a:schemeClr val="bg1"/>
                </a:solidFill>
                <a:latin typeface="Times New Roman" pitchFamily="18" charset="0"/>
                <a:cs typeface="Times New Roman" pitchFamily="18" charset="0"/>
                <a:hlinkClick r:id="rId3"/>
              </a:rPr>
              <a:t>D&amp;C 19:18–19</a:t>
            </a:r>
            <a:r>
              <a:rPr lang="en-US" sz="2800" b="1" dirty="0">
                <a:solidFill>
                  <a:schemeClr val="bg1"/>
                </a:solidFill>
                <a:latin typeface="Times New Roman" pitchFamily="18" charset="0"/>
                <a:cs typeface="Times New Roman" pitchFamily="18" charset="0"/>
              </a:rPr>
              <a:t>). </a:t>
            </a:r>
            <a:endParaRPr lang="es-ES" sz="2800" b="1" dirty="0">
              <a:solidFill>
                <a:schemeClr val="bg1"/>
              </a:solidFill>
              <a:latin typeface="Times New Roman" pitchFamily="18" charset="0"/>
              <a:cs typeface="Times New Roman" pitchFamily="18" charset="0"/>
            </a:endParaRPr>
          </a:p>
        </p:txBody>
      </p:sp>
      <p:pic>
        <p:nvPicPr>
          <p:cNvPr id="4100" name="Picture 4" descr="C:\Users\Bradshaw Law Group\Downloads\gethsemane-getseman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9308" y="4366013"/>
            <a:ext cx="3605386" cy="24011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44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radshaw Law Group\Downloads\texturas-minimalistas-para-powerpoint-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0"/>
            <a:ext cx="9143999" cy="2308324"/>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The Atonement and </a:t>
            </a:r>
            <a:r>
              <a:rPr lang="en-US" sz="4800" b="1" dirty="0">
                <a:solidFill>
                  <a:schemeClr val="bg1"/>
                </a:solidFill>
                <a:latin typeface="Times New Roman" pitchFamily="18" charset="0"/>
                <a:cs typeface="Times New Roman" pitchFamily="18" charset="0"/>
                <a:hlinkClick r:id="rId3"/>
              </a:rPr>
              <a:t>Resurrection</a:t>
            </a:r>
            <a:r>
              <a:rPr lang="en-US" sz="4800" b="1" dirty="0">
                <a:solidFill>
                  <a:schemeClr val="bg1"/>
                </a:solidFill>
                <a:latin typeface="Times New Roman" pitchFamily="18" charset="0"/>
                <a:cs typeface="Times New Roman" pitchFamily="18" charset="0"/>
              </a:rPr>
              <a:t> Bring Resurrection to </a:t>
            </a:r>
            <a:r>
              <a:rPr lang="en-US" sz="4800" b="1" dirty="0" smtClean="0">
                <a:solidFill>
                  <a:schemeClr val="bg1"/>
                </a:solidFill>
                <a:latin typeface="Times New Roman" pitchFamily="18" charset="0"/>
                <a:cs typeface="Times New Roman" pitchFamily="18" charset="0"/>
              </a:rPr>
              <a:t>All.</a:t>
            </a:r>
            <a:endParaRPr lang="en-US" sz="4800" b="1" dirty="0">
              <a:solidFill>
                <a:schemeClr val="bg1"/>
              </a:solidFill>
              <a:latin typeface="Times New Roman" pitchFamily="18" charset="0"/>
              <a:cs typeface="Times New Roman" pitchFamily="18" charset="0"/>
            </a:endParaRPr>
          </a:p>
        </p:txBody>
      </p:sp>
      <p:sp>
        <p:nvSpPr>
          <p:cNvPr id="5" name="4 Rectángulo"/>
          <p:cNvSpPr/>
          <p:nvPr/>
        </p:nvSpPr>
        <p:spPr>
          <a:xfrm>
            <a:off x="-1" y="2551837"/>
            <a:ext cx="9143999" cy="2246769"/>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On the third day after His Crucifixion, Christ took up His body again and became the first person to be resurrected. When His friends went to seek Him, the angels who guarded His tomb told them, “He is not here: for he is risen, as he said” (</a:t>
            </a:r>
            <a:r>
              <a:rPr lang="en-US" sz="2800" b="1" dirty="0">
                <a:solidFill>
                  <a:schemeClr val="bg1"/>
                </a:solidFill>
                <a:latin typeface="Times New Roman" pitchFamily="18" charset="0"/>
                <a:cs typeface="Times New Roman" pitchFamily="18" charset="0"/>
                <a:hlinkClick r:id="rId4"/>
              </a:rPr>
              <a:t>Matthew 28:6</a:t>
            </a:r>
            <a:r>
              <a:rPr lang="en-US" sz="2800" b="1" dirty="0">
                <a:solidFill>
                  <a:schemeClr val="bg1"/>
                </a:solidFill>
                <a:latin typeface="Times New Roman" pitchFamily="18" charset="0"/>
                <a:cs typeface="Times New Roman" pitchFamily="18" charset="0"/>
              </a:rPr>
              <a:t>)</a:t>
            </a:r>
            <a:endParaRPr lang="es-ES" sz="2800" b="1" dirty="0">
              <a:solidFill>
                <a:schemeClr val="bg1"/>
              </a:solidFill>
              <a:latin typeface="Times New Roman" pitchFamily="18" charset="0"/>
              <a:cs typeface="Times New Roman" pitchFamily="18" charset="0"/>
            </a:endParaRPr>
          </a:p>
        </p:txBody>
      </p:sp>
      <p:pic>
        <p:nvPicPr>
          <p:cNvPr id="5124" name="Picture 4" descr="C:\Users\Bradshaw Law Group\Downloads\580-Resurrection-fixe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4810" y="4798606"/>
            <a:ext cx="3914378" cy="201792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96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Bradshaw Law Group\Downloads\texturas-minimalistas-para-powerpoint-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188640"/>
            <a:ext cx="9144000" cy="3046988"/>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The Atonement Makes It Possible for Those Who Have Faith in Christ to Be Saved from Their </a:t>
            </a:r>
            <a:r>
              <a:rPr lang="en-US" sz="4800" b="1" dirty="0" smtClean="0">
                <a:solidFill>
                  <a:schemeClr val="bg1"/>
                </a:solidFill>
                <a:latin typeface="Times New Roman" pitchFamily="18" charset="0"/>
                <a:cs typeface="Times New Roman" pitchFamily="18" charset="0"/>
              </a:rPr>
              <a:t>Sins.</a:t>
            </a:r>
            <a:endParaRPr lang="en-US" sz="4800" b="1" dirty="0">
              <a:solidFill>
                <a:schemeClr val="bg1"/>
              </a:solidFill>
              <a:latin typeface="Times New Roman" pitchFamily="18" charset="0"/>
              <a:cs typeface="Times New Roman" pitchFamily="18" charset="0"/>
            </a:endParaRPr>
          </a:p>
        </p:txBody>
      </p:sp>
      <p:sp>
        <p:nvSpPr>
          <p:cNvPr id="5" name="4 Rectángulo"/>
          <p:cNvSpPr/>
          <p:nvPr/>
        </p:nvSpPr>
        <p:spPr>
          <a:xfrm>
            <a:off x="30671" y="3933056"/>
            <a:ext cx="9144000" cy="1815882"/>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The Savior’s Atonement makes it possible for us to overcome spiritual death. Although all people will be resurrected, only those who accept the Atonement will be saved from spiritual death (see </a:t>
            </a:r>
            <a:r>
              <a:rPr lang="en-US" sz="2800" b="1" dirty="0">
                <a:solidFill>
                  <a:schemeClr val="bg1"/>
                </a:solidFill>
                <a:latin typeface="Times New Roman" pitchFamily="18" charset="0"/>
                <a:cs typeface="Times New Roman" pitchFamily="18" charset="0"/>
                <a:hlinkClick r:id="rId3"/>
              </a:rPr>
              <a:t>Articles of Faith 1:3</a:t>
            </a:r>
            <a:r>
              <a:rPr lang="en-US" sz="2800" b="1" dirty="0">
                <a:solidFill>
                  <a:schemeClr val="bg1"/>
                </a:solidFill>
                <a:latin typeface="Times New Roman" pitchFamily="18" charset="0"/>
                <a:cs typeface="Times New Roman" pitchFamily="18" charset="0"/>
              </a:rPr>
              <a:t>).</a:t>
            </a:r>
            <a:endParaRPr lang="es-E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212727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259</Words>
  <Application>Microsoft Office PowerPoint</Application>
  <PresentationFormat>Presentación en pantalla (4:3)</PresentationFormat>
  <Paragraphs>11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Bradshaw Law Group</dc:creator>
  <cp:lastModifiedBy>Bradshaw Law Group</cp:lastModifiedBy>
  <cp:revision>6</cp:revision>
  <dcterms:created xsi:type="dcterms:W3CDTF">2016-05-06T01:01:07Z</dcterms:created>
  <dcterms:modified xsi:type="dcterms:W3CDTF">2016-05-06T01:44:22Z</dcterms:modified>
</cp:coreProperties>
</file>