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8" name="7 Título"/>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s-ES" smtClean="0"/>
              <a:t>Haga clic para modificar el estilo de título del patrón</a:t>
            </a:r>
            <a:endParaRPr kumimoji="0" lang="en-US"/>
          </a:p>
        </p:txBody>
      </p:sp>
      <p:sp>
        <p:nvSpPr>
          <p:cNvPr id="28" name="27 Marcador de fecha"/>
          <p:cNvSpPr>
            <a:spLocks noGrp="1"/>
          </p:cNvSpPr>
          <p:nvPr>
            <p:ph type="dt" sz="half" idx="10"/>
          </p:nvPr>
        </p:nvSpPr>
        <p:spPr/>
        <p:txBody>
          <a:bodyPr/>
          <a:lstStyle/>
          <a:p>
            <a:fld id="{CD157E3D-42B3-4447-B59B-21DC171CD5C4}" type="datetimeFigureOut">
              <a:rPr lang="es-ES" smtClean="0"/>
              <a:t>12/02/2016</a:t>
            </a:fld>
            <a:endParaRPr lang="es-ES"/>
          </a:p>
        </p:txBody>
      </p:sp>
      <p:sp>
        <p:nvSpPr>
          <p:cNvPr id="17" name="16 Marcador de pie de página"/>
          <p:cNvSpPr>
            <a:spLocks noGrp="1"/>
          </p:cNvSpPr>
          <p:nvPr>
            <p:ph type="ftr" sz="quarter" idx="11"/>
          </p:nvPr>
        </p:nvSpPr>
        <p:spPr/>
        <p:txBody>
          <a:bodyPr/>
          <a:lstStyle/>
          <a:p>
            <a:endParaRPr lang="es-ES"/>
          </a:p>
        </p:txBody>
      </p:sp>
      <p:sp>
        <p:nvSpPr>
          <p:cNvPr id="29" name="28 Marcador de número de diapositiva"/>
          <p:cNvSpPr>
            <a:spLocks noGrp="1"/>
          </p:cNvSpPr>
          <p:nvPr>
            <p:ph type="sldNum" sz="quarter" idx="12"/>
          </p:nvPr>
        </p:nvSpPr>
        <p:spPr/>
        <p:txBody>
          <a:bodyPr/>
          <a:lstStyle/>
          <a:p>
            <a:fld id="{A8D50077-49E6-44E4-9906-A55FFFF9E7CF}" type="slidenum">
              <a:rPr lang="es-ES" smtClean="0"/>
              <a:t>‹Nº›</a:t>
            </a:fld>
            <a:endParaRPr lang="es-ES"/>
          </a:p>
        </p:txBody>
      </p:sp>
      <p:sp>
        <p:nvSpPr>
          <p:cNvPr id="9" name="8 Subtítulo"/>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D157E3D-42B3-4447-B59B-21DC171CD5C4}" type="datetimeFigureOut">
              <a:rPr lang="es-ES" smtClean="0"/>
              <a:t>12/02/2016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8D50077-49E6-44E4-9906-A55FFFF9E7CF}"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D157E3D-42B3-4447-B59B-21DC171CD5C4}" type="datetimeFigureOut">
              <a:rPr lang="es-ES" smtClean="0"/>
              <a:t>12/02/2016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8D50077-49E6-44E4-9906-A55FFFF9E7CF}"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D157E3D-42B3-4447-B59B-21DC171CD5C4}" type="datetimeFigureOut">
              <a:rPr lang="es-ES" smtClean="0"/>
              <a:t>12/02/2016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8D50077-49E6-44E4-9906-A55FFFF9E7CF}"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3">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CD157E3D-42B3-4447-B59B-21DC171CD5C4}" type="datetimeFigureOut">
              <a:rPr lang="es-ES" smtClean="0"/>
              <a:t>12/02/2016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a:xfrm>
            <a:off x="7924800" y="6416675"/>
            <a:ext cx="762000" cy="365125"/>
          </a:xfrm>
        </p:spPr>
        <p:txBody>
          <a:bodyPr/>
          <a:lstStyle/>
          <a:p>
            <a:fld id="{A8D50077-49E6-44E4-9906-A55FFFF9E7CF}"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CD157E3D-42B3-4447-B59B-21DC171CD5C4}" type="datetimeFigureOut">
              <a:rPr lang="es-ES" smtClean="0"/>
              <a:t>12/02/2016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8D50077-49E6-44E4-9906-A55FFFF9E7CF}"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CD157E3D-42B3-4447-B59B-21DC171CD5C4}" type="datetimeFigureOut">
              <a:rPr lang="es-ES" smtClean="0"/>
              <a:t>12/02/2016</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A8D50077-49E6-44E4-9906-A55FFFF9E7CF}"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CD157E3D-42B3-4447-B59B-21DC171CD5C4}" type="datetimeFigureOut">
              <a:rPr lang="es-ES" smtClean="0"/>
              <a:t>12/02/2016</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A8D50077-49E6-44E4-9906-A55FFFF9E7CF}"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D157E3D-42B3-4447-B59B-21DC171CD5C4}" type="datetimeFigureOut">
              <a:rPr lang="es-ES" smtClean="0"/>
              <a:t>12/02/2016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A8D50077-49E6-44E4-9906-A55FFFF9E7CF}"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CD157E3D-42B3-4447-B59B-21DC171CD5C4}" type="datetimeFigureOut">
              <a:rPr lang="es-ES" smtClean="0"/>
              <a:t>12/02/2016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8D50077-49E6-44E4-9906-A55FFFF9E7CF}"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s-ES" smtClean="0">
                <a:solidFill>
                  <a:schemeClr val="lt1"/>
                </a:solidFill>
                <a:latin typeface="+mn-lt"/>
                <a:ea typeface="+mn-ea"/>
                <a:cs typeface="+mn-cs"/>
              </a:rPr>
              <a:t>Haga clic en el icono para agregar una imagen</a:t>
            </a:r>
            <a:endParaRPr kumimoji="0" lang="en-US" dirty="0">
              <a:solidFill>
                <a:schemeClr val="lt1"/>
              </a:solidFill>
              <a:latin typeface="+mn-lt"/>
              <a:ea typeface="+mn-ea"/>
              <a:cs typeface="+mn-cs"/>
            </a:endParaRPr>
          </a:p>
        </p:txBody>
      </p:sp>
      <p:sp>
        <p:nvSpPr>
          <p:cNvPr id="4" name="3 Marcador de texto"/>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CD157E3D-42B3-4447-B59B-21DC171CD5C4}" type="datetimeFigureOut">
              <a:rPr lang="es-ES" smtClean="0"/>
              <a:t>12/02/2016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8D50077-49E6-44E4-9906-A55FFFF9E7CF}"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D157E3D-42B3-4447-B59B-21DC171CD5C4}" type="datetimeFigureOut">
              <a:rPr lang="es-ES" smtClean="0"/>
              <a:t>12/02/2016</a:t>
            </a:fld>
            <a:endParaRPr lang="es-ES"/>
          </a:p>
        </p:txBody>
      </p:sp>
      <p:sp>
        <p:nvSpPr>
          <p:cNvPr id="3" name="2 Marcador de pie de página"/>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s-ES"/>
          </a:p>
        </p:txBody>
      </p:sp>
      <p:sp>
        <p:nvSpPr>
          <p:cNvPr id="23" name="22 Marcador de número de diapositiva"/>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A8D50077-49E6-44E4-9906-A55FFFF9E7CF}" type="slidenum">
              <a:rPr lang="es-ES" smtClean="0"/>
              <a:t>‹Nº›</a:t>
            </a:fld>
            <a:endParaRPr lang="es-E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600" y="1123950"/>
            <a:ext cx="8432800" cy="4610100"/>
          </a:xfrm>
          <a:prstGeom prst="rect">
            <a:avLst/>
          </a:prstGeom>
        </p:spPr>
      </p:pic>
      <p:sp>
        <p:nvSpPr>
          <p:cNvPr id="2" name="1 Título"/>
          <p:cNvSpPr>
            <a:spLocks noGrp="1"/>
          </p:cNvSpPr>
          <p:nvPr>
            <p:ph type="ctrTitle"/>
          </p:nvPr>
        </p:nvSpPr>
        <p:spPr>
          <a:xfrm>
            <a:off x="438727" y="0"/>
            <a:ext cx="8229600" cy="1828800"/>
          </a:xfrm>
        </p:spPr>
        <p:txBody>
          <a:bodyPr/>
          <a:lstStyle/>
          <a:p>
            <a:r>
              <a:rPr lang="en-US" dirty="0" smtClean="0"/>
              <a:t>Chapter </a:t>
            </a:r>
            <a:r>
              <a:rPr lang="en-US" smtClean="0"/>
              <a:t>2: “My</a:t>
            </a:r>
            <a:r>
              <a:rPr lang="en-US" dirty="0" smtClean="0"/>
              <a:t> </a:t>
            </a:r>
            <a:r>
              <a:rPr lang="en-US" dirty="0"/>
              <a:t>Peace I Give unto You”</a:t>
            </a:r>
            <a:endParaRPr lang="es-ES" dirty="0"/>
          </a:p>
        </p:txBody>
      </p:sp>
      <p:sp>
        <p:nvSpPr>
          <p:cNvPr id="3" name="2 Subtítulo"/>
          <p:cNvSpPr>
            <a:spLocks noGrp="1"/>
          </p:cNvSpPr>
          <p:nvPr>
            <p:ph type="subTitle" idx="1"/>
          </p:nvPr>
        </p:nvSpPr>
        <p:spPr/>
        <p:txBody>
          <a:bodyPr>
            <a:normAutofit fontScale="92500"/>
          </a:bodyPr>
          <a:lstStyle/>
          <a:p>
            <a:r>
              <a:rPr lang="en-US" dirty="0"/>
              <a:t>“Peace can come to an individual only by an unconditional surrender—surrender to him who is the Prince of peace, who has the power to confer peace.”</a:t>
            </a:r>
            <a:endParaRPr lang="es-ES" dirty="0"/>
          </a:p>
        </p:txBody>
      </p:sp>
    </p:spTree>
    <p:extLst>
      <p:ext uri="{BB962C8B-B14F-4D97-AF65-F5344CB8AC3E}">
        <p14:creationId xmlns:p14="http://schemas.microsoft.com/office/powerpoint/2010/main" val="1174567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a:t>From the Life of Howard W. Hunter</a:t>
            </a:r>
            <a:endParaRPr lang="es-ES" dirty="0"/>
          </a:p>
        </p:txBody>
      </p:sp>
      <p:sp>
        <p:nvSpPr>
          <p:cNvPr id="3" name="2 Marcador de contenido"/>
          <p:cNvSpPr>
            <a:spLocks noGrp="1"/>
          </p:cNvSpPr>
          <p:nvPr>
            <p:ph idx="1"/>
          </p:nvPr>
        </p:nvSpPr>
        <p:spPr/>
        <p:txBody>
          <a:bodyPr/>
          <a:lstStyle/>
          <a:p>
            <a:r>
              <a:rPr lang="en-US" dirty="0"/>
              <a:t>One of President Howard W. Hunter’s associates in the Quorum of the Twelve described him as a man of “extraordinary patience that comes from great inner </a:t>
            </a:r>
            <a:r>
              <a:rPr lang="en-US" dirty="0" err="1"/>
              <a:t>peace.”1</a:t>
            </a:r>
            <a:r>
              <a:rPr lang="en-US" dirty="0"/>
              <a:t> President Hunter spoke often about inner peace, teaching that a person can receive it only by turning to God—by trusting Him, exercising faith, and striving to do His will. Such peace helped sustain him through many difficult times.</a:t>
            </a:r>
            <a:endParaRPr lang="es-ES" dirty="0"/>
          </a:p>
        </p:txBody>
      </p:sp>
    </p:spTree>
    <p:extLst>
      <p:ext uri="{BB962C8B-B14F-4D97-AF65-F5344CB8AC3E}">
        <p14:creationId xmlns:p14="http://schemas.microsoft.com/office/powerpoint/2010/main" val="41564193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35896" y="3212976"/>
            <a:ext cx="4871417" cy="3092141"/>
          </a:xfrm>
        </p:spPr>
      </p:pic>
      <p:sp>
        <p:nvSpPr>
          <p:cNvPr id="2" name="1 Título"/>
          <p:cNvSpPr>
            <a:spLocks noGrp="1"/>
          </p:cNvSpPr>
          <p:nvPr>
            <p:ph type="title"/>
          </p:nvPr>
        </p:nvSpPr>
        <p:spPr>
          <a:xfrm>
            <a:off x="3921905" y="1340768"/>
            <a:ext cx="5194920" cy="1143000"/>
          </a:xfrm>
        </p:spPr>
        <p:txBody>
          <a:bodyPr>
            <a:noAutofit/>
          </a:bodyPr>
          <a:lstStyle/>
          <a:p>
            <a:r>
              <a:rPr lang="en-US" sz="2400" dirty="0"/>
              <a:t>“Peace can come to an individual only by an unconditional surrender—surrender to him who is the Prince of peace, who has the power to confer peace.</a:t>
            </a:r>
            <a:endParaRPr lang="es-ES" sz="2400" dirty="0"/>
          </a:p>
        </p:txBody>
      </p:sp>
      <p:pic>
        <p:nvPicPr>
          <p:cNvPr id="5"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1560" y="620688"/>
            <a:ext cx="2466975" cy="4464496"/>
          </a:xfrm>
          <a:prstGeom prst="rect">
            <a:avLst/>
          </a:prstGeom>
        </p:spPr>
      </p:pic>
    </p:spTree>
    <p:extLst>
      <p:ext uri="{BB962C8B-B14F-4D97-AF65-F5344CB8AC3E}">
        <p14:creationId xmlns:p14="http://schemas.microsoft.com/office/powerpoint/2010/main" val="33992309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a:t>Jesus Christ is our source of true peace.</a:t>
            </a:r>
            <a:endParaRPr lang="es-ES" dirty="0"/>
          </a:p>
        </p:txBody>
      </p:sp>
      <p:sp>
        <p:nvSpPr>
          <p:cNvPr id="3" name="2 Marcador de contenido"/>
          <p:cNvSpPr>
            <a:spLocks noGrp="1"/>
          </p:cNvSpPr>
          <p:nvPr>
            <p:ph idx="1"/>
          </p:nvPr>
        </p:nvSpPr>
        <p:spPr/>
        <p:txBody>
          <a:bodyPr>
            <a:normAutofit fontScale="92500" lnSpcReduction="20000"/>
          </a:bodyPr>
          <a:lstStyle/>
          <a:p>
            <a:r>
              <a:rPr lang="en-US" dirty="0"/>
              <a:t>In foretelling the birth of Christ more than 700 years before it occurred, the prophet Isaiah used titles expressing great admiration. … One of these titles that is of particular interest in our present world is “Prince of Peace” (Isa. 9:6). “Of the increase of his government and peace there shall be no end,” Isaiah declared (v. 7). What a thrilling hope for a war-weary, sin-laden </a:t>
            </a:r>
            <a:r>
              <a:rPr lang="en-US" dirty="0" err="1"/>
              <a:t>world!4The</a:t>
            </a:r>
            <a:r>
              <a:rPr lang="en-US" dirty="0"/>
              <a:t> peace for which the world longs is a time of suspended hostilities; but men do not realize that peace is a state of existence that comes to man only upon the terms and conditions set by God, and in no other way.</a:t>
            </a:r>
            <a:endParaRPr lang="es-ES" dirty="0"/>
          </a:p>
        </p:txBody>
      </p:sp>
    </p:spTree>
    <p:extLst>
      <p:ext uri="{BB962C8B-B14F-4D97-AF65-F5344CB8AC3E}">
        <p14:creationId xmlns:p14="http://schemas.microsoft.com/office/powerpoint/2010/main" val="33714973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VE" dirty="0" smtClean="0"/>
              <a:t>Isa. 26:3 , John 14:27,  </a:t>
            </a:r>
            <a:r>
              <a:rPr lang="es-VE" dirty="0" err="1" smtClean="0"/>
              <a:t>John16:36</a:t>
            </a:r>
            <a:r>
              <a:rPr lang="es-VE" dirty="0" smtClean="0"/>
              <a:t>,</a:t>
            </a:r>
            <a:endParaRPr lang="es-ES" dirty="0"/>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19672" y="1988840"/>
            <a:ext cx="5462339" cy="3762944"/>
          </a:xfrm>
        </p:spPr>
      </p:pic>
    </p:spTree>
    <p:extLst>
      <p:ext uri="{BB962C8B-B14F-4D97-AF65-F5344CB8AC3E}">
        <p14:creationId xmlns:p14="http://schemas.microsoft.com/office/powerpoint/2010/main" val="24913757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9455" y="1628800"/>
            <a:ext cx="8432800" cy="4267200"/>
          </a:xfrm>
          <a:prstGeom prst="rect">
            <a:avLst/>
          </a:prstGeom>
        </p:spPr>
      </p:pic>
      <p:sp>
        <p:nvSpPr>
          <p:cNvPr id="2" name="1 Título"/>
          <p:cNvSpPr>
            <a:spLocks noGrp="1"/>
          </p:cNvSpPr>
          <p:nvPr>
            <p:ph type="title"/>
          </p:nvPr>
        </p:nvSpPr>
        <p:spPr/>
        <p:txBody>
          <a:bodyPr>
            <a:normAutofit fontScale="90000"/>
          </a:bodyPr>
          <a:lstStyle/>
          <a:p>
            <a:r>
              <a:rPr lang="en-US" dirty="0"/>
              <a:t>We cultivate peace as we live the principles of the gospel.</a:t>
            </a:r>
            <a:endParaRPr lang="es-ES" dirty="0"/>
          </a:p>
        </p:txBody>
      </p:sp>
      <p:sp>
        <p:nvSpPr>
          <p:cNvPr id="3" name="2 Marcador de contenido"/>
          <p:cNvSpPr>
            <a:spLocks noGrp="1"/>
          </p:cNvSpPr>
          <p:nvPr>
            <p:ph idx="1"/>
          </p:nvPr>
        </p:nvSpPr>
        <p:spPr/>
        <p:txBody>
          <a:bodyPr/>
          <a:lstStyle/>
          <a:p>
            <a:r>
              <a:rPr lang="en-US" dirty="0"/>
              <a:t>There is but one guiding hand in the universe, only one truly infallible light, one unfailing beacon to the world. That light is Jesus Christ, the light and life of the world, the light which one Book of Mormon prophet described as “a light that is endless, that can never be darkened.” (Mosiah 16:9.) </a:t>
            </a:r>
            <a:endParaRPr lang="en-US" dirty="0" smtClean="0"/>
          </a:p>
          <a:p>
            <a:endParaRPr lang="en-US" dirty="0"/>
          </a:p>
          <a:p>
            <a:pPr marL="137160" indent="0">
              <a:buNone/>
            </a:pPr>
            <a:r>
              <a:rPr lang="en-US" dirty="0" smtClean="0"/>
              <a:t>“</a:t>
            </a:r>
            <a:r>
              <a:rPr lang="en-US" dirty="0"/>
              <a:t>I am the way, the truth, and the life.” (John 14:6.) …</a:t>
            </a:r>
            <a:endParaRPr lang="es-ES" dirty="0"/>
          </a:p>
        </p:txBody>
      </p:sp>
    </p:spTree>
    <p:extLst>
      <p:ext uri="{BB962C8B-B14F-4D97-AF65-F5344CB8AC3E}">
        <p14:creationId xmlns:p14="http://schemas.microsoft.com/office/powerpoint/2010/main" val="42167398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r>
              <a:rPr lang="en-US" dirty="0"/>
              <a:t>“Love your enemies, bless them that curse you, do good to them that hate you, and pray for them which despitefully use you, and persecute you.” (Matt. 5:44</a:t>
            </a:r>
            <a:r>
              <a:rPr lang="en-US" dirty="0" smtClean="0"/>
              <a:t>.)</a:t>
            </a:r>
          </a:p>
          <a:p>
            <a:r>
              <a:rPr lang="en-US" dirty="0"/>
              <a:t>“My beloved brethren,” continued Nephi, “this is the way; and there is none other way.” (2 Nephi 31:20–21.)</a:t>
            </a:r>
            <a:endParaRPr lang="es-ES"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52120" y="4293096"/>
            <a:ext cx="1647825" cy="2476500"/>
          </a:xfrm>
          <a:prstGeom prst="rect">
            <a:avLst/>
          </a:prstGeom>
        </p:spPr>
      </p:pic>
    </p:spTree>
    <p:extLst>
      <p:ext uri="{BB962C8B-B14F-4D97-AF65-F5344CB8AC3E}">
        <p14:creationId xmlns:p14="http://schemas.microsoft.com/office/powerpoint/2010/main" val="34530764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9832" y="2742957"/>
            <a:ext cx="2800846" cy="4104846"/>
          </a:xfrm>
          <a:prstGeom prst="rect">
            <a:avLst/>
          </a:prstGeom>
        </p:spPr>
      </p:pic>
      <p:sp>
        <p:nvSpPr>
          <p:cNvPr id="2" name="1 Título"/>
          <p:cNvSpPr>
            <a:spLocks noGrp="1"/>
          </p:cNvSpPr>
          <p:nvPr>
            <p:ph type="title"/>
          </p:nvPr>
        </p:nvSpPr>
        <p:spPr/>
        <p:txBody>
          <a:bodyPr>
            <a:noAutofit/>
          </a:bodyPr>
          <a:lstStyle/>
          <a:p>
            <a:r>
              <a:rPr lang="en-US" sz="3600" dirty="0"/>
              <a:t>The Savior can help us find peace regardless of the turmoil around us.</a:t>
            </a:r>
            <a:endParaRPr lang="es-ES" sz="3600" dirty="0"/>
          </a:p>
        </p:txBody>
      </p:sp>
      <p:sp>
        <p:nvSpPr>
          <p:cNvPr id="3" name="2 Marcador de contenido"/>
          <p:cNvSpPr>
            <a:spLocks noGrp="1"/>
          </p:cNvSpPr>
          <p:nvPr>
            <p:ph idx="1"/>
          </p:nvPr>
        </p:nvSpPr>
        <p:spPr/>
        <p:txBody>
          <a:bodyPr/>
          <a:lstStyle/>
          <a:p>
            <a:r>
              <a:rPr lang="en-US" dirty="0"/>
              <a:t>Jesus was not spared grief and pain and anguish and buffeting. No tongue can speak the unutterable burden he carried, nor have we the wisdom to understand the prophet Isaiah’s description of him as “a man of sorrows.”</a:t>
            </a:r>
            <a:endParaRPr lang="es-ES" dirty="0"/>
          </a:p>
        </p:txBody>
      </p:sp>
    </p:spTree>
    <p:extLst>
      <p:ext uri="{BB962C8B-B14F-4D97-AF65-F5344CB8AC3E}">
        <p14:creationId xmlns:p14="http://schemas.microsoft.com/office/powerpoint/2010/main" val="25756774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értice">
  <a:themeElements>
    <a:clrScheme name="Vértice">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Vértic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Vértic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18</TotalTime>
  <Words>507</Words>
  <Application>Microsoft Office PowerPoint</Application>
  <PresentationFormat>Presentación en pantalla (4:3)</PresentationFormat>
  <Paragraphs>16</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Vértice</vt:lpstr>
      <vt:lpstr>Chapter 2: “My Peace I Give unto You”</vt:lpstr>
      <vt:lpstr>From the Life of Howard W. Hunter</vt:lpstr>
      <vt:lpstr>“Peace can come to an individual only by an unconditional surrender—surrender to him who is the Prince of peace, who has the power to confer peace.</vt:lpstr>
      <vt:lpstr>Jesus Christ is our source of true peace.</vt:lpstr>
      <vt:lpstr>Isa. 26:3 , John 14:27,  John16:36,</vt:lpstr>
      <vt:lpstr>We cultivate peace as we live the principles of the gospel.</vt:lpstr>
      <vt:lpstr>Presentación de PowerPoint</vt:lpstr>
      <vt:lpstr>The Savior can help us find peace regardless of the turmoil around us.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Peace I Give unto You”</dc:title>
  <dc:creator>SVG41</dc:creator>
  <cp:lastModifiedBy>SVG41</cp:lastModifiedBy>
  <cp:revision>3</cp:revision>
  <dcterms:created xsi:type="dcterms:W3CDTF">2016-02-12T16:11:10Z</dcterms:created>
  <dcterms:modified xsi:type="dcterms:W3CDTF">2016-02-12T16:29:44Z</dcterms:modified>
</cp:coreProperties>
</file>