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D4703E2C-CF91-4246-BB8B-A64C2885467C}" type="datetimeFigureOut">
              <a:rPr lang="es-ES" smtClean="0"/>
              <a:t>12/02/2016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842B489-E4AF-4017-8AB2-4A6FD404346B}"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4703E2C-CF91-4246-BB8B-A64C2885467C}" type="datetimeFigureOut">
              <a:rPr lang="es-ES" smtClean="0"/>
              <a:t>12/02/2016</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842B489-E4AF-4017-8AB2-4A6FD404346B}"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a:t>Chapter 5: Joseph Smith, Prophet of the Restoration</a:t>
            </a:r>
            <a:endParaRPr lang="es-ES" dirty="0"/>
          </a:p>
        </p:txBody>
      </p:sp>
      <p:sp>
        <p:nvSpPr>
          <p:cNvPr id="3" name="2 Subtítulo"/>
          <p:cNvSpPr>
            <a:spLocks noGrp="1"/>
          </p:cNvSpPr>
          <p:nvPr>
            <p:ph type="subTitle" idx="1"/>
          </p:nvPr>
        </p:nvSpPr>
        <p:spPr/>
        <p:txBody>
          <a:bodyPr/>
          <a:lstStyle/>
          <a:p>
            <a:r>
              <a:rPr lang="en-US" dirty="0"/>
              <a:t>“I bear solemn testimony of the Prophet Joseph Smith as the Lord’s anointed servant in these the latter days.”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780928"/>
            <a:ext cx="2760120" cy="3671945"/>
          </a:xfrm>
          <a:prstGeom prst="rect">
            <a:avLst/>
          </a:prstGeom>
        </p:spPr>
      </p:pic>
    </p:spTree>
    <p:extLst>
      <p:ext uri="{BB962C8B-B14F-4D97-AF65-F5344CB8AC3E}">
        <p14:creationId xmlns:p14="http://schemas.microsoft.com/office/powerpoint/2010/main" val="1896052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Praise to the man who communed with Jehovah.</a:t>
            </a:r>
            <a:endParaRPr lang="es-ES" dirty="0"/>
          </a:p>
        </p:txBody>
      </p:sp>
      <p:sp>
        <p:nvSpPr>
          <p:cNvPr id="3" name="2 Marcador de contenido"/>
          <p:cNvSpPr>
            <a:spLocks noGrp="1"/>
          </p:cNvSpPr>
          <p:nvPr>
            <p:ph idx="1"/>
          </p:nvPr>
        </p:nvSpPr>
        <p:spPr/>
        <p:txBody>
          <a:bodyPr>
            <a:normAutofit fontScale="85000" lnSpcReduction="20000"/>
          </a:bodyPr>
          <a:lstStyle/>
          <a:p>
            <a:r>
              <a:rPr lang="en-US" dirty="0"/>
              <a:t>We praise Joseph for enduring bitter and repeated betrayals and disappointments. Thus, he went to Carthage “like a lamb to the slaughter,” “calm as a summer’s morning,” and “void of offense towards … all men” (</a:t>
            </a:r>
            <a:r>
              <a:rPr lang="en-US" dirty="0" err="1"/>
              <a:t>D&amp;C</a:t>
            </a:r>
            <a:r>
              <a:rPr lang="en-US" dirty="0"/>
              <a:t> 135:4). He did not go to Carthage bitterly. He did not go to Carthage complainingly. What a marvelous capacity to endure </a:t>
            </a:r>
            <a:r>
              <a:rPr lang="en-US" dirty="0" err="1"/>
              <a:t>well!Joseph</a:t>
            </a:r>
            <a:r>
              <a:rPr lang="en-US" dirty="0"/>
              <a:t> knew which way he faced. It was toward the Savior Jesus Christ to whom he listened ever since our Heavenly Father first instructed young Joseph, saying, “This is My Beloved Son. Hear Him!” [Joseph Smith—History 1:17].13</a:t>
            </a:r>
            <a:endParaRPr lang="es-ES" dirty="0"/>
          </a:p>
        </p:txBody>
      </p:sp>
    </p:spTree>
    <p:extLst>
      <p:ext uri="{BB962C8B-B14F-4D97-AF65-F5344CB8AC3E}">
        <p14:creationId xmlns:p14="http://schemas.microsoft.com/office/powerpoint/2010/main" val="901065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836712"/>
            <a:ext cx="5904656" cy="5195664"/>
          </a:xfrm>
        </p:spPr>
      </p:pic>
    </p:spTree>
    <p:extLst>
      <p:ext uri="{BB962C8B-B14F-4D97-AF65-F5344CB8AC3E}">
        <p14:creationId xmlns:p14="http://schemas.microsoft.com/office/powerpoint/2010/main" val="490710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0"/>
            <a:ext cx="7920880" cy="6858000"/>
          </a:xfrm>
          <a:prstGeom prst="rect">
            <a:avLst/>
          </a:prstGeom>
        </p:spPr>
      </p:pic>
      <p:sp>
        <p:nvSpPr>
          <p:cNvPr id="2" name="1 Título"/>
          <p:cNvSpPr>
            <a:spLocks noGrp="1"/>
          </p:cNvSpPr>
          <p:nvPr>
            <p:ph type="title"/>
          </p:nvPr>
        </p:nvSpPr>
        <p:spPr>
          <a:xfrm>
            <a:off x="1907704" y="571500"/>
            <a:ext cx="6994024" cy="1417340"/>
          </a:xfrm>
        </p:spPr>
        <p:txBody>
          <a:bodyPr>
            <a:normAutofit fontScale="90000"/>
          </a:bodyPr>
          <a:lstStyle/>
          <a:p>
            <a:r>
              <a:rPr lang="en-US" b="1" dirty="0">
                <a:solidFill>
                  <a:schemeClr val="bg1"/>
                </a:solidFill>
              </a:rPr>
              <a:t>The life and mission of the Prophet Joseph Smith help us turn to the paths that lead to </a:t>
            </a:r>
            <a:r>
              <a:rPr lang="en-US" dirty="0">
                <a:solidFill>
                  <a:schemeClr val="bg1"/>
                </a:solidFill>
              </a:rPr>
              <a:t>eternal life.</a:t>
            </a:r>
            <a:endParaRPr lang="es-ES" dirty="0">
              <a:solidFill>
                <a:schemeClr val="bg1"/>
              </a:solidFill>
            </a:endParaRPr>
          </a:p>
        </p:txBody>
      </p:sp>
      <p:sp>
        <p:nvSpPr>
          <p:cNvPr id="3" name="2 Marcador de contenido"/>
          <p:cNvSpPr>
            <a:spLocks noGrp="1"/>
          </p:cNvSpPr>
          <p:nvPr>
            <p:ph idx="1"/>
          </p:nvPr>
        </p:nvSpPr>
        <p:spPr>
          <a:xfrm>
            <a:off x="1538416" y="2780928"/>
            <a:ext cx="7498080" cy="3888431"/>
          </a:xfrm>
        </p:spPr>
        <p:txBody>
          <a:bodyPr>
            <a:normAutofit fontScale="92500" lnSpcReduction="20000"/>
          </a:bodyPr>
          <a:lstStyle/>
          <a:p>
            <a:r>
              <a:rPr lang="en-US" dirty="0">
                <a:solidFill>
                  <a:schemeClr val="bg1"/>
                </a:solidFill>
              </a:rPr>
              <a:t>Now we look into his life and into his works. Many have pried into them to find the mystery of it all behind the written word, but there is no mystery. … There was a simple faith, the faith of a young boy who was to be trained in the things that pertained to God. And as time went by, this young man, without scholarly achievements and without education, was educated by the Lord for the things which should come.</a:t>
            </a:r>
            <a:endParaRPr lang="es-ES" dirty="0">
              <a:solidFill>
                <a:schemeClr val="bg1"/>
              </a:solidFill>
            </a:endParaRPr>
          </a:p>
        </p:txBody>
      </p:sp>
    </p:spTree>
    <p:extLst>
      <p:ext uri="{BB962C8B-B14F-4D97-AF65-F5344CB8AC3E}">
        <p14:creationId xmlns:p14="http://schemas.microsoft.com/office/powerpoint/2010/main" val="814753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From the Life and Teachings of Howard W. Hunter</a:t>
            </a:r>
            <a:endParaRPr lang="es-ES" dirty="0"/>
          </a:p>
        </p:txBody>
      </p:sp>
      <p:sp>
        <p:nvSpPr>
          <p:cNvPr id="3" name="2 Marcador de contenido"/>
          <p:cNvSpPr>
            <a:spLocks noGrp="1"/>
          </p:cNvSpPr>
          <p:nvPr>
            <p:ph idx="1"/>
          </p:nvPr>
        </p:nvSpPr>
        <p:spPr>
          <a:xfrm>
            <a:off x="1435607" y="1772816"/>
            <a:ext cx="4432536" cy="4800600"/>
          </a:xfrm>
        </p:spPr>
        <p:txBody>
          <a:bodyPr>
            <a:normAutofit fontScale="70000" lnSpcReduction="20000"/>
          </a:bodyPr>
          <a:lstStyle/>
          <a:p>
            <a:pPr algn="just"/>
            <a:r>
              <a:rPr lang="en-US" dirty="0"/>
              <a:t>In a meeting held at the Nauvoo Temple site, President Hunter </a:t>
            </a:r>
            <a:r>
              <a:rPr lang="en-US" dirty="0" err="1"/>
              <a:t>said:“The</a:t>
            </a:r>
            <a:r>
              <a:rPr lang="en-US" dirty="0"/>
              <a:t> responsibility I feel for the work the Prophet Joseph inaugurated fills me with a determination to do all I can in the time and season allotted to me. Surely Joseph was faithful and true to his time and season! … I bear solemn testimony of the Prophet Joseph Smith as the Lord’s anointed servant in these the latter days. To his testimony of the divinity and reality of Jesus Christ I add my own.”</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638" y="2204864"/>
            <a:ext cx="3154611" cy="3161603"/>
          </a:xfrm>
          <a:prstGeom prst="rect">
            <a:avLst/>
          </a:prstGeom>
        </p:spPr>
      </p:pic>
    </p:spTree>
    <p:extLst>
      <p:ext uri="{BB962C8B-B14F-4D97-AF65-F5344CB8AC3E}">
        <p14:creationId xmlns:p14="http://schemas.microsoft.com/office/powerpoint/2010/main" val="3351981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dirty="0"/>
              <a:t>“Joseph Smith was not only a great man, but he was an inspired servant of the Lord, a prophet of God.”</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198" y="2924944"/>
            <a:ext cx="3374516" cy="3377627"/>
          </a:xfrm>
          <a:prstGeom prst="rect">
            <a:avLst/>
          </a:prstGeom>
        </p:spPr>
      </p:pic>
    </p:spTree>
    <p:extLst>
      <p:ext uri="{BB962C8B-B14F-4D97-AF65-F5344CB8AC3E}">
        <p14:creationId xmlns:p14="http://schemas.microsoft.com/office/powerpoint/2010/main" val="3267376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God the Father and Jesus Christ appeared to Joseph Smith to initiate the Restoration.</a:t>
            </a:r>
            <a:endParaRPr lang="es-ES" dirty="0"/>
          </a:p>
        </p:txBody>
      </p:sp>
      <p:sp>
        <p:nvSpPr>
          <p:cNvPr id="3" name="2 Marcador de contenido"/>
          <p:cNvSpPr>
            <a:spLocks noGrp="1"/>
          </p:cNvSpPr>
          <p:nvPr>
            <p:ph idx="1"/>
          </p:nvPr>
        </p:nvSpPr>
        <p:spPr>
          <a:xfrm>
            <a:off x="1435608" y="1844824"/>
            <a:ext cx="7498080" cy="4403576"/>
          </a:xfrm>
        </p:spPr>
        <p:txBody>
          <a:bodyPr>
            <a:normAutofit fontScale="85000" lnSpcReduction="20000"/>
          </a:bodyPr>
          <a:lstStyle/>
          <a:p>
            <a:r>
              <a:rPr lang="en-US" dirty="0"/>
              <a:t>Many times the gospel [has] been given to the world through the prophets, and each time [it has been] lost because of disobedience. In the year 1820 the silence was broken, and the Lord again appeared to a prophet. This prophet, Joseph Smith, could testify of his own positive knowledge that God lives, that Jesus is the Christ, the Son of God, a Resurrected Being, separate and distinct from the Father. He did not testify as to what he believed or what he or others thought or conjectured, but of what he knew. This knowledge came to him because God the Father and the Son appeared to him in person and spoke to him.</a:t>
            </a:r>
            <a:endParaRPr lang="es-ES" dirty="0"/>
          </a:p>
        </p:txBody>
      </p:sp>
    </p:spTree>
    <p:extLst>
      <p:ext uri="{BB962C8B-B14F-4D97-AF65-F5344CB8AC3E}">
        <p14:creationId xmlns:p14="http://schemas.microsoft.com/office/powerpoint/2010/main" val="3354620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815" y="0"/>
            <a:ext cx="5246370" cy="6858000"/>
          </a:xfrm>
          <a:prstGeom prst="rect">
            <a:avLst/>
          </a:prstGeom>
        </p:spPr>
      </p:pic>
    </p:spTree>
    <p:extLst>
      <p:ext uri="{BB962C8B-B14F-4D97-AF65-F5344CB8AC3E}">
        <p14:creationId xmlns:p14="http://schemas.microsoft.com/office/powerpoint/2010/main" val="3631454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Jesus Christ reestablished His Church through the Prophet Joseph Smith.</a:t>
            </a:r>
            <a:endParaRPr lang="es-ES" dirty="0"/>
          </a:p>
        </p:txBody>
      </p:sp>
      <p:sp>
        <p:nvSpPr>
          <p:cNvPr id="3" name="2 Marcador de contenido"/>
          <p:cNvSpPr>
            <a:spLocks noGrp="1"/>
          </p:cNvSpPr>
          <p:nvPr>
            <p:ph idx="1"/>
          </p:nvPr>
        </p:nvSpPr>
        <p:spPr>
          <a:xfrm>
            <a:off x="1435608" y="2348880"/>
            <a:ext cx="7498080" cy="3899520"/>
          </a:xfrm>
        </p:spPr>
        <p:txBody>
          <a:bodyPr>
            <a:normAutofit fontScale="92500" lnSpcReduction="20000"/>
          </a:bodyPr>
          <a:lstStyle/>
          <a:p>
            <a:r>
              <a:rPr lang="en-US" dirty="0"/>
              <a:t>On the sixth of April, 1830, … a group of men and women, acting in obedience to a commandment of God, assembled in the house of Mr. Peter </a:t>
            </a:r>
            <a:r>
              <a:rPr lang="en-US" dirty="0" err="1"/>
              <a:t>Whitmer</a:t>
            </a:r>
            <a:r>
              <a:rPr lang="en-US" dirty="0"/>
              <a:t> [Sr.] to organize The Church of Jesus Christ of Latter-day Saints. … None of them laid any claim to special learning or significant leadership. They were honorable people and respectable citizens, but were virtually unknown outside of their own immediate neighborhood. …</a:t>
            </a:r>
            <a:endParaRPr lang="es-ES" dirty="0"/>
          </a:p>
        </p:txBody>
      </p:sp>
    </p:spTree>
    <p:extLst>
      <p:ext uri="{BB962C8B-B14F-4D97-AF65-F5344CB8AC3E}">
        <p14:creationId xmlns:p14="http://schemas.microsoft.com/office/powerpoint/2010/main" val="1655365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836712"/>
            <a:ext cx="3082264" cy="4800600"/>
          </a:xfrm>
        </p:spPr>
      </p:pic>
      <p:sp>
        <p:nvSpPr>
          <p:cNvPr id="5" name="4 CuadroTexto"/>
          <p:cNvSpPr txBox="1"/>
          <p:nvPr/>
        </p:nvSpPr>
        <p:spPr>
          <a:xfrm>
            <a:off x="1619672" y="1196752"/>
            <a:ext cx="2592288" cy="4247317"/>
          </a:xfrm>
          <a:prstGeom prst="rect">
            <a:avLst/>
          </a:prstGeom>
          <a:noFill/>
        </p:spPr>
        <p:txBody>
          <a:bodyPr wrap="square" rtlCol="0">
            <a:spAutoFit/>
          </a:bodyPr>
          <a:lstStyle/>
          <a:p>
            <a:pPr algn="just"/>
            <a:r>
              <a:rPr lang="en-US" dirty="0" smtClean="0"/>
              <a:t>Through [Joseph Smith] and by subsequent events, the priesthood and the gospel in its </a:t>
            </a:r>
            <a:r>
              <a:rPr lang="en-US" dirty="0" err="1" smtClean="0"/>
              <a:t>fulness</a:t>
            </a:r>
            <a:r>
              <a:rPr lang="en-US" dirty="0" smtClean="0"/>
              <a:t> were once more restored to the earth, never again to be removed [see </a:t>
            </a:r>
            <a:r>
              <a:rPr lang="en-US" dirty="0" err="1" smtClean="0"/>
              <a:t>D&amp;C</a:t>
            </a:r>
            <a:r>
              <a:rPr lang="en-US" dirty="0" smtClean="0"/>
              <a:t> 65:2]. The Church of Christ, the kingdom of God on earth, was reestablished and destined, according to scripture, to roll forth and fill the whole earth [see Daniel 2:35].</a:t>
            </a:r>
            <a:endParaRPr lang="es-ES" dirty="0"/>
          </a:p>
        </p:txBody>
      </p:sp>
    </p:spTree>
    <p:extLst>
      <p:ext uri="{BB962C8B-B14F-4D97-AF65-F5344CB8AC3E}">
        <p14:creationId xmlns:p14="http://schemas.microsoft.com/office/powerpoint/2010/main" val="523794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Joseph Smith was a prophet, seer, and revelator.</a:t>
            </a:r>
            <a:endParaRPr lang="es-ES" dirty="0"/>
          </a:p>
        </p:txBody>
      </p:sp>
      <p:sp>
        <p:nvSpPr>
          <p:cNvPr id="3" name="2 Marcador de contenido"/>
          <p:cNvSpPr>
            <a:spLocks noGrp="1"/>
          </p:cNvSpPr>
          <p:nvPr>
            <p:ph idx="1"/>
          </p:nvPr>
        </p:nvSpPr>
        <p:spPr/>
        <p:txBody>
          <a:bodyPr/>
          <a:lstStyle/>
          <a:p>
            <a:r>
              <a:rPr lang="en-US" dirty="0"/>
              <a:t>The terms “Prophet” and “Seer” and “Revelator” are often used interchangeably and are thought by many to be one and the same thing. They are not the same, however, and these three terms have separate and distinct meanings.</a:t>
            </a:r>
            <a:endParaRPr lang="es-ES" dirty="0"/>
          </a:p>
        </p:txBody>
      </p:sp>
    </p:spTree>
    <p:extLst>
      <p:ext uri="{BB962C8B-B14F-4D97-AF65-F5344CB8AC3E}">
        <p14:creationId xmlns:p14="http://schemas.microsoft.com/office/powerpoint/2010/main" val="2223465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
            <a:ext cx="8172400" cy="6831926"/>
          </a:xfrm>
          <a:prstGeom prst="rect">
            <a:avLst/>
          </a:prstGeom>
        </p:spPr>
      </p:pic>
      <p:sp>
        <p:nvSpPr>
          <p:cNvPr id="3" name="2 Marcador de contenido"/>
          <p:cNvSpPr>
            <a:spLocks noGrp="1"/>
          </p:cNvSpPr>
          <p:nvPr>
            <p:ph idx="1"/>
          </p:nvPr>
        </p:nvSpPr>
        <p:spPr/>
        <p:txBody>
          <a:bodyPr>
            <a:normAutofit fontScale="92500" lnSpcReduction="10000"/>
          </a:bodyPr>
          <a:lstStyle/>
          <a:p>
            <a:r>
              <a:rPr lang="en-US" dirty="0">
                <a:solidFill>
                  <a:schemeClr val="bg1"/>
                </a:solidFill>
              </a:rPr>
              <a:t>A seer is one who sees. This does not mean that he sees through his natural eyes but rather through spiritual eyes. The </a:t>
            </a:r>
            <a:r>
              <a:rPr lang="en-US" dirty="0" err="1">
                <a:solidFill>
                  <a:schemeClr val="bg1"/>
                </a:solidFill>
              </a:rPr>
              <a:t>seeric</a:t>
            </a:r>
            <a:r>
              <a:rPr lang="en-US" dirty="0">
                <a:solidFill>
                  <a:schemeClr val="bg1"/>
                </a:solidFill>
              </a:rPr>
              <a:t> gift is a supernatural endowment. Joseph was like unto Moses, the ancient seer, and </a:t>
            </a:r>
            <a:r>
              <a:rPr lang="en-US" dirty="0" smtClean="0">
                <a:solidFill>
                  <a:schemeClr val="bg1"/>
                </a:solidFill>
              </a:rPr>
              <a:t>Moses.</a:t>
            </a:r>
          </a:p>
          <a:p>
            <a:r>
              <a:rPr lang="en-US" dirty="0">
                <a:solidFill>
                  <a:schemeClr val="bg1"/>
                </a:solidFill>
              </a:rPr>
              <a:t>A revelation makes known something unknown or which has been previously known by man and taken from his memory. Always the revelation deals with truth, and always it comes with the divine stamp of approval. saw God face to face</a:t>
            </a:r>
            <a:endParaRPr lang="es-ES" dirty="0">
              <a:solidFill>
                <a:schemeClr val="bg1"/>
              </a:solidFill>
            </a:endParaRPr>
          </a:p>
        </p:txBody>
      </p:sp>
    </p:spTree>
    <p:extLst>
      <p:ext uri="{BB962C8B-B14F-4D97-AF65-F5344CB8AC3E}">
        <p14:creationId xmlns:p14="http://schemas.microsoft.com/office/powerpoint/2010/main" val="3057985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TotalTime>
  <Words>850</Words>
  <Application>Microsoft Office PowerPoint</Application>
  <PresentationFormat>Presentación en pantalla (4:3)</PresentationFormat>
  <Paragraphs>18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Solsticio</vt:lpstr>
      <vt:lpstr>Chapter 5: Joseph Smith, Prophet of the Restoration</vt:lpstr>
      <vt:lpstr>From the Life and Teachings of Howard W. Hunter</vt:lpstr>
      <vt:lpstr>Presentación de PowerPoint</vt:lpstr>
      <vt:lpstr>God the Father and Jesus Christ appeared to Joseph Smith to initiate the Restoration.</vt:lpstr>
      <vt:lpstr>Presentación de PowerPoint</vt:lpstr>
      <vt:lpstr>Jesus Christ reestablished His Church through the Prophet Joseph Smith.</vt:lpstr>
      <vt:lpstr>Presentación de PowerPoint</vt:lpstr>
      <vt:lpstr>Joseph Smith was a prophet, seer, and revelator.</vt:lpstr>
      <vt:lpstr>Presentación de PowerPoint</vt:lpstr>
      <vt:lpstr>Praise to the man who communed with Jehovah.</vt:lpstr>
      <vt:lpstr>Presentación de PowerPoint</vt:lpstr>
      <vt:lpstr>The life and mission of the Prophet Joseph Smith help us turn to the paths that lead to eternal life.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Joseph Smith, Prophet of the Restoration</dc:title>
  <dc:creator>SVG41</dc:creator>
  <cp:lastModifiedBy>SVG41</cp:lastModifiedBy>
  <cp:revision>2</cp:revision>
  <dcterms:created xsi:type="dcterms:W3CDTF">2016-02-12T18:05:51Z</dcterms:created>
  <dcterms:modified xsi:type="dcterms:W3CDTF">2016-02-12T18:20:12Z</dcterms:modified>
</cp:coreProperties>
</file>