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67C4E1-6375-4F3F-B932-788189C50237}"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C50F72-F87D-4711-B8F5-582702D00CE9}" type="slidenum">
              <a:rPr lang="es-ES" smtClean="0"/>
              <a:t>‹Nº›</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367C4E1-6375-4F3F-B932-788189C50237}"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67C4E1-6375-4F3F-B932-788189C50237}"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367C4E1-6375-4F3F-B932-788189C50237}"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67C4E1-6375-4F3F-B932-788189C50237}" type="datetimeFigureOut">
              <a:rPr lang="es-ES" smtClean="0"/>
              <a:t>14/02/2016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9C50F72-F87D-4711-B8F5-582702D00CE9}" type="slidenum">
              <a:rPr lang="es-ES" smtClean="0"/>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67C4E1-6375-4F3F-B932-788189C50237}"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67C4E1-6375-4F3F-B932-788189C50237}" type="datetimeFigureOut">
              <a:rPr lang="es-ES" smtClean="0"/>
              <a:t>14/02/2016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9C50F72-F87D-4711-B8F5-582702D00CE9}" type="slidenum">
              <a:rPr lang="es-ES" smtClean="0"/>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367C4E1-6375-4F3F-B932-788189C50237}" type="datetimeFigureOut">
              <a:rPr lang="es-ES" smtClean="0"/>
              <a:t>14/02/2016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7C4E1-6375-4F3F-B932-788189C50237}" type="datetimeFigureOut">
              <a:rPr lang="es-ES" smtClean="0"/>
              <a:t>14/02/2016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67C4E1-6375-4F3F-B932-788189C50237}"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9C50F72-F87D-4711-B8F5-582702D00CE9}" type="slidenum">
              <a:rPr lang="es-ES" smtClean="0"/>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67C4E1-6375-4F3F-B932-788189C50237}" type="datetimeFigureOut">
              <a:rPr lang="es-ES" smtClean="0"/>
              <a:t>14/02/2016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9C50F72-F87D-4711-B8F5-582702D00CE9}"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367C4E1-6375-4F3F-B932-788189C50237}" type="datetimeFigureOut">
              <a:rPr lang="es-ES" smtClean="0"/>
              <a:t>14/02/2016</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9C50F72-F87D-4711-B8F5-582702D00CE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0" y="397737"/>
            <a:ext cx="9144000" cy="6453336"/>
          </a:xfrm>
          <a:prstGeom prst="rect">
            <a:avLst/>
          </a:prstGeom>
        </p:spPr>
      </p:pic>
      <p:sp>
        <p:nvSpPr>
          <p:cNvPr id="2" name="1 Título"/>
          <p:cNvSpPr>
            <a:spLocks noGrp="1"/>
          </p:cNvSpPr>
          <p:nvPr>
            <p:ph type="ctrTitle"/>
          </p:nvPr>
        </p:nvSpPr>
        <p:spPr>
          <a:xfrm>
            <a:off x="395536" y="2852936"/>
            <a:ext cx="7848600" cy="1927225"/>
          </a:xfrm>
        </p:spPr>
        <p:txBody>
          <a:bodyPr/>
          <a:lstStyle/>
          <a:p>
            <a:r>
              <a:rPr lang="en-US" sz="3600" dirty="0"/>
              <a:t>Chapter 24: Following the Example of Jesus Christ</a:t>
            </a:r>
            <a:endParaRPr lang="es-ES" sz="3600" dirty="0"/>
          </a:p>
        </p:txBody>
      </p:sp>
      <p:sp>
        <p:nvSpPr>
          <p:cNvPr id="3" name="2 Subtítulo"/>
          <p:cNvSpPr>
            <a:spLocks noGrp="1"/>
          </p:cNvSpPr>
          <p:nvPr>
            <p:ph type="subTitle" idx="1"/>
          </p:nvPr>
        </p:nvSpPr>
        <p:spPr>
          <a:xfrm>
            <a:off x="2555776" y="4941168"/>
            <a:ext cx="6400800" cy="1752600"/>
          </a:xfrm>
        </p:spPr>
        <p:txBody>
          <a:bodyPr/>
          <a:lstStyle/>
          <a:p>
            <a:pPr algn="just"/>
            <a:r>
              <a:rPr lang="en-US" dirty="0">
                <a:solidFill>
                  <a:schemeClr val="bg1"/>
                </a:solidFill>
              </a:rPr>
              <a:t>“We should at every opportunity ask ourselves, ‘What would Jesus do?’ and then be more courageous to act upon the answer.”</a:t>
            </a:r>
            <a:endParaRPr lang="es-ES" dirty="0">
              <a:solidFill>
                <a:schemeClr val="bg1"/>
              </a:solidFill>
            </a:endParaRPr>
          </a:p>
        </p:txBody>
      </p:sp>
    </p:spTree>
    <p:extLst>
      <p:ext uri="{BB962C8B-B14F-4D97-AF65-F5344CB8AC3E}">
        <p14:creationId xmlns:p14="http://schemas.microsoft.com/office/powerpoint/2010/main" val="6642340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6" y="0"/>
            <a:ext cx="9165725" cy="6858000"/>
          </a:xfrm>
        </p:spPr>
      </p:pic>
      <p:sp>
        <p:nvSpPr>
          <p:cNvPr id="2" name="1 Título"/>
          <p:cNvSpPr>
            <a:spLocks noGrp="1"/>
          </p:cNvSpPr>
          <p:nvPr>
            <p:ph type="title"/>
          </p:nvPr>
        </p:nvSpPr>
        <p:spPr/>
        <p:txBody>
          <a:bodyPr>
            <a:normAutofit fontScale="90000"/>
          </a:bodyPr>
          <a:lstStyle/>
          <a:p>
            <a:pPr algn="just"/>
            <a:r>
              <a:rPr lang="en-US" dirty="0">
                <a:solidFill>
                  <a:schemeClr val="bg1"/>
                </a:solidFill>
              </a:rPr>
              <a:t>He performed ordinances including the blessing of children, baptisms, administering to the sick, and ordinations to the priesthood.</a:t>
            </a:r>
            <a:endParaRPr lang="es-ES" dirty="0">
              <a:solidFill>
                <a:schemeClr val="bg1"/>
              </a:solidFill>
            </a:endParaRPr>
          </a:p>
        </p:txBody>
      </p:sp>
    </p:spTree>
    <p:extLst>
      <p:ext uri="{BB962C8B-B14F-4D97-AF65-F5344CB8AC3E}">
        <p14:creationId xmlns:p14="http://schemas.microsoft.com/office/powerpoint/2010/main" val="2672882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6" y="0"/>
            <a:ext cx="9165725" cy="6858000"/>
          </a:xfrm>
        </p:spPr>
      </p:pic>
      <p:sp>
        <p:nvSpPr>
          <p:cNvPr id="2" name="1 Título"/>
          <p:cNvSpPr>
            <a:spLocks noGrp="1"/>
          </p:cNvSpPr>
          <p:nvPr>
            <p:ph type="title"/>
          </p:nvPr>
        </p:nvSpPr>
        <p:spPr>
          <a:xfrm>
            <a:off x="539552" y="5373216"/>
            <a:ext cx="8229600" cy="990600"/>
          </a:xfrm>
        </p:spPr>
        <p:txBody>
          <a:bodyPr>
            <a:normAutofit fontScale="90000"/>
          </a:bodyPr>
          <a:lstStyle/>
          <a:p>
            <a:pPr algn="just"/>
            <a:r>
              <a:rPr lang="en-US" b="1" dirty="0">
                <a:solidFill>
                  <a:schemeClr val="bg1"/>
                </a:solidFill>
              </a:rPr>
              <a:t>In conformity with the mind and will of the Father, Jesus lived a perfect life without sin and acquired all of the attributes of Godliness.</a:t>
            </a:r>
            <a:endParaRPr lang="es-ES" b="1" dirty="0">
              <a:solidFill>
                <a:schemeClr val="bg1"/>
              </a:solidFill>
            </a:endParaRPr>
          </a:p>
        </p:txBody>
      </p:sp>
    </p:spTree>
    <p:extLst>
      <p:ext uri="{BB962C8B-B14F-4D97-AF65-F5344CB8AC3E}">
        <p14:creationId xmlns:p14="http://schemas.microsoft.com/office/powerpoint/2010/main" val="158595591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6" y="116632"/>
            <a:ext cx="9165725" cy="6741368"/>
          </a:xfrm>
        </p:spPr>
      </p:pic>
      <p:sp>
        <p:nvSpPr>
          <p:cNvPr id="2" name="1 Título"/>
          <p:cNvSpPr>
            <a:spLocks noGrp="1"/>
          </p:cNvSpPr>
          <p:nvPr>
            <p:ph type="title"/>
          </p:nvPr>
        </p:nvSpPr>
        <p:spPr>
          <a:xfrm>
            <a:off x="107504" y="188640"/>
            <a:ext cx="8229600" cy="990600"/>
          </a:xfrm>
        </p:spPr>
        <p:txBody>
          <a:bodyPr/>
          <a:lstStyle/>
          <a:p>
            <a:r>
              <a:rPr lang="es-ES" b="1" dirty="0">
                <a:solidFill>
                  <a:schemeClr val="bg1"/>
                </a:solidFill>
              </a:rPr>
              <a:t>He </a:t>
            </a:r>
            <a:r>
              <a:rPr lang="es-ES" b="1" dirty="0" err="1">
                <a:solidFill>
                  <a:schemeClr val="bg1"/>
                </a:solidFill>
              </a:rPr>
              <a:t>overcame</a:t>
            </a:r>
            <a:r>
              <a:rPr lang="es-ES" b="1" dirty="0">
                <a:solidFill>
                  <a:schemeClr val="bg1"/>
                </a:solidFill>
              </a:rPr>
              <a:t> </a:t>
            </a:r>
            <a:r>
              <a:rPr lang="es-ES" b="1" dirty="0" err="1">
                <a:solidFill>
                  <a:schemeClr val="bg1"/>
                </a:solidFill>
              </a:rPr>
              <a:t>the</a:t>
            </a:r>
            <a:r>
              <a:rPr lang="es-ES" b="1" dirty="0">
                <a:solidFill>
                  <a:schemeClr val="bg1"/>
                </a:solidFill>
              </a:rPr>
              <a:t> </a:t>
            </a:r>
            <a:r>
              <a:rPr lang="es-ES" b="1" dirty="0" err="1">
                <a:solidFill>
                  <a:schemeClr val="bg1"/>
                </a:solidFill>
              </a:rPr>
              <a:t>world</a:t>
            </a:r>
            <a:endParaRPr lang="es-ES" b="1" dirty="0">
              <a:solidFill>
                <a:schemeClr val="bg1"/>
              </a:solidFill>
            </a:endParaRPr>
          </a:p>
        </p:txBody>
      </p:sp>
    </p:spTree>
    <p:extLst>
      <p:ext uri="{BB962C8B-B14F-4D97-AF65-F5344CB8AC3E}">
        <p14:creationId xmlns:p14="http://schemas.microsoft.com/office/powerpoint/2010/main" val="247244034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2" name="1 Título"/>
          <p:cNvSpPr>
            <a:spLocks noGrp="1"/>
          </p:cNvSpPr>
          <p:nvPr>
            <p:ph type="title"/>
          </p:nvPr>
        </p:nvSpPr>
        <p:spPr/>
        <p:txBody>
          <a:bodyPr>
            <a:normAutofit fontScale="90000"/>
          </a:bodyPr>
          <a:lstStyle/>
          <a:p>
            <a:pPr algn="just"/>
            <a:r>
              <a:rPr lang="en-US" b="1" dirty="0">
                <a:solidFill>
                  <a:schemeClr val="bg1"/>
                </a:solidFill>
              </a:rPr>
              <a:t>He brought to pass the Atonement, thereby ransoming men from the [spiritual and physical] death caused by the fall of Adam.</a:t>
            </a:r>
            <a:endParaRPr lang="es-ES" b="1" dirty="0">
              <a:solidFill>
                <a:schemeClr val="bg1"/>
              </a:solidFill>
            </a:endParaRPr>
          </a:p>
        </p:txBody>
      </p:sp>
    </p:spTree>
    <p:extLst>
      <p:ext uri="{BB962C8B-B14F-4D97-AF65-F5344CB8AC3E}">
        <p14:creationId xmlns:p14="http://schemas.microsoft.com/office/powerpoint/2010/main" val="158764147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2" name="1 Título"/>
          <p:cNvSpPr>
            <a:spLocks noGrp="1"/>
          </p:cNvSpPr>
          <p:nvPr>
            <p:ph type="title"/>
          </p:nvPr>
        </p:nvSpPr>
        <p:spPr>
          <a:xfrm>
            <a:off x="395536" y="260648"/>
            <a:ext cx="8229600" cy="990600"/>
          </a:xfrm>
        </p:spPr>
        <p:txBody>
          <a:bodyPr>
            <a:noAutofit/>
          </a:bodyPr>
          <a:lstStyle/>
          <a:p>
            <a:pPr algn="just"/>
            <a:r>
              <a:rPr lang="en-US" sz="2400" dirty="0">
                <a:solidFill>
                  <a:schemeClr val="tx1"/>
                </a:solidFill>
              </a:rPr>
              <a:t>Now, resurrected and glorified, he has gained all power in heaven and in earth, has received the fullness of and is one with the Father.</a:t>
            </a:r>
            <a:endParaRPr lang="es-ES" sz="2400" dirty="0">
              <a:solidFill>
                <a:schemeClr val="tx1"/>
              </a:solidFill>
            </a:endParaRPr>
          </a:p>
        </p:txBody>
      </p:sp>
    </p:spTree>
    <p:extLst>
      <p:ext uri="{BB962C8B-B14F-4D97-AF65-F5344CB8AC3E}">
        <p14:creationId xmlns:p14="http://schemas.microsoft.com/office/powerpoint/2010/main" val="410718656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268760"/>
            <a:ext cx="3771900" cy="5676900"/>
          </a:xfrm>
          <a:prstGeom prst="rect">
            <a:avLst/>
          </a:prstGeom>
        </p:spPr>
      </p:pic>
      <p:sp>
        <p:nvSpPr>
          <p:cNvPr id="3" name="2 Marcador de contenido"/>
          <p:cNvSpPr>
            <a:spLocks noGrp="1"/>
          </p:cNvSpPr>
          <p:nvPr>
            <p:ph idx="1"/>
          </p:nvPr>
        </p:nvSpPr>
        <p:spPr>
          <a:xfrm>
            <a:off x="611560" y="7818"/>
            <a:ext cx="8229600" cy="4876800"/>
          </a:xfrm>
        </p:spPr>
        <p:txBody>
          <a:bodyPr/>
          <a:lstStyle/>
          <a:p>
            <a:r>
              <a:rPr lang="en-US" dirty="0"/>
              <a:t>What a marvelous example for us to follow! Even in the midst of great personal sorrow and pain, our Exemplar reached out to bless others. … His was not a life focused on the things he did not have. It was a life of reaching out in service to others.</a:t>
            </a:r>
            <a:endParaRPr lang="es-ES" dirty="0"/>
          </a:p>
        </p:txBody>
      </p:sp>
    </p:spTree>
    <p:extLst>
      <p:ext uri="{BB962C8B-B14F-4D97-AF65-F5344CB8AC3E}">
        <p14:creationId xmlns:p14="http://schemas.microsoft.com/office/powerpoint/2010/main" val="12000776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6" y="0"/>
            <a:ext cx="9155356" cy="6858000"/>
          </a:xfrm>
        </p:spPr>
      </p:pic>
      <p:sp>
        <p:nvSpPr>
          <p:cNvPr id="2" name="1 Título"/>
          <p:cNvSpPr>
            <a:spLocks noGrp="1"/>
          </p:cNvSpPr>
          <p:nvPr>
            <p:ph type="title"/>
          </p:nvPr>
        </p:nvSpPr>
        <p:spPr/>
        <p:txBody>
          <a:bodyPr>
            <a:normAutofit fontScale="90000"/>
          </a:bodyPr>
          <a:lstStyle/>
          <a:p>
            <a:r>
              <a:rPr lang="en-US" b="1" dirty="0">
                <a:solidFill>
                  <a:schemeClr val="tx1"/>
                </a:solidFill>
              </a:rPr>
              <a:t>Let us follow the Son of God in all ways and walks of life.</a:t>
            </a:r>
            <a:endParaRPr lang="es-ES" b="1" dirty="0">
              <a:solidFill>
                <a:schemeClr val="tx1"/>
              </a:solidFill>
            </a:endParaRPr>
          </a:p>
        </p:txBody>
      </p:sp>
    </p:spTree>
    <p:extLst>
      <p:ext uri="{BB962C8B-B14F-4D97-AF65-F5344CB8AC3E}">
        <p14:creationId xmlns:p14="http://schemas.microsoft.com/office/powerpoint/2010/main" val="41612688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n-US" dirty="0"/>
              <a:t>“What manner of men ought ye to be?” Then in the same breath he gave this answer: “Even as I am” (3 Ne. 27:27).Only Christ can be our ideal, our “bright and morning star” (Rev. 22:16). Only he can say without any reservation, “Follow me, learn of me, [and] do the things you have seen me do. Drink of my water and eat of my bread. I am the way, the truth, and the life. I am the law and the light. Look unto me and ye shall live. Love one another as I have loved you” (see Matt. 11:29; 16:24; John 4:13–14; 6:35, 51; 7:37; 13:34; 14:6; 3 Ne. 15:9; 27:21).</a:t>
            </a:r>
            <a:endParaRPr lang="es-ES" dirty="0"/>
          </a:p>
        </p:txBody>
      </p:sp>
    </p:spTree>
    <p:extLst>
      <p:ext uri="{BB962C8B-B14F-4D97-AF65-F5344CB8AC3E}">
        <p14:creationId xmlns:p14="http://schemas.microsoft.com/office/powerpoint/2010/main" val="127208825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6" y="116632"/>
            <a:ext cx="9155356" cy="6741368"/>
          </a:xfrm>
        </p:spPr>
      </p:pic>
      <p:sp>
        <p:nvSpPr>
          <p:cNvPr id="2" name="1 Título"/>
          <p:cNvSpPr>
            <a:spLocks noGrp="1"/>
          </p:cNvSpPr>
          <p:nvPr>
            <p:ph type="title"/>
          </p:nvPr>
        </p:nvSpPr>
        <p:spPr/>
        <p:txBody>
          <a:bodyPr>
            <a:normAutofit fontScale="90000"/>
          </a:bodyPr>
          <a:lstStyle/>
          <a:p>
            <a:r>
              <a:rPr lang="en-US" dirty="0">
                <a:solidFill>
                  <a:schemeClr val="bg1"/>
                </a:solidFill>
              </a:rPr>
              <a:t>Our salvation depends on our commitment to following the Savior.</a:t>
            </a:r>
            <a:endParaRPr lang="es-ES" dirty="0">
              <a:solidFill>
                <a:schemeClr val="bg1"/>
              </a:solidFill>
            </a:endParaRPr>
          </a:p>
        </p:txBody>
      </p:sp>
      <p:sp>
        <p:nvSpPr>
          <p:cNvPr id="5" name="4 CuadroTexto"/>
          <p:cNvSpPr txBox="1"/>
          <p:nvPr/>
        </p:nvSpPr>
        <p:spPr>
          <a:xfrm>
            <a:off x="4932040" y="2204864"/>
            <a:ext cx="3888432" cy="4801314"/>
          </a:xfrm>
          <a:prstGeom prst="rect">
            <a:avLst/>
          </a:prstGeom>
          <a:noFill/>
        </p:spPr>
        <p:txBody>
          <a:bodyPr wrap="square" rtlCol="0">
            <a:spAutoFit/>
          </a:bodyPr>
          <a:lstStyle/>
          <a:p>
            <a:r>
              <a:rPr lang="en-US" b="1" dirty="0" smtClean="0">
                <a:solidFill>
                  <a:schemeClr val="bg1"/>
                </a:solidFill>
              </a:rPr>
              <a:t>Christ’s supreme sacrifice can find full fruition in our lives only as we accept the invitation to follow him [see </a:t>
            </a:r>
            <a:r>
              <a:rPr lang="en-US" b="1" dirty="0" err="1" smtClean="0">
                <a:solidFill>
                  <a:schemeClr val="bg1"/>
                </a:solidFill>
              </a:rPr>
              <a:t>D&amp;C</a:t>
            </a:r>
            <a:r>
              <a:rPr lang="en-US" b="1" dirty="0" smtClean="0">
                <a:solidFill>
                  <a:schemeClr val="bg1"/>
                </a:solidFill>
              </a:rPr>
              <a:t> 100:2]. This call is not irrelevant, unrealistic, or impossible. To follow an individual means to watch him or listen to him closely; to accept his authority, to take him as a leader, and to obey him; to support and advocate his ideas; and to take him as a model. Each of us can accept this challenge. Peter said, “Christ also suffered for us, leaving us an example, that ye should follow his steps” (1 Pet. 2:21).</a:t>
            </a:r>
            <a:endParaRPr lang="es-ES" b="1" dirty="0">
              <a:solidFill>
                <a:schemeClr val="bg1"/>
              </a:solidFill>
            </a:endParaRPr>
          </a:p>
        </p:txBody>
      </p:sp>
    </p:spTree>
    <p:extLst>
      <p:ext uri="{BB962C8B-B14F-4D97-AF65-F5344CB8AC3E}">
        <p14:creationId xmlns:p14="http://schemas.microsoft.com/office/powerpoint/2010/main" val="390325169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We should make room for Christ.</a:t>
            </a:r>
            <a:endParaRPr lang="es-ES" dirty="0"/>
          </a:p>
        </p:txBody>
      </p:sp>
      <p:sp>
        <p:nvSpPr>
          <p:cNvPr id="3" name="2 Marcador de contenido"/>
          <p:cNvSpPr>
            <a:spLocks noGrp="1"/>
          </p:cNvSpPr>
          <p:nvPr>
            <p:ph idx="1"/>
          </p:nvPr>
        </p:nvSpPr>
        <p:spPr/>
        <p:txBody>
          <a:bodyPr/>
          <a:lstStyle/>
          <a:p>
            <a:pPr algn="just"/>
            <a:r>
              <a:rPr lang="en-US" dirty="0"/>
              <a:t>What is our responsibility today as members of The Church of Jesus Christ of Latter-day Saints? It is to see that our individual lives reflect in word and deed the gospel as taught by our Lord and Savior, Jesus Christ. All that we do and say should be patterned after the example of the one sinless person to walk the earth, even the Lord Jesus Christ.</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4293096"/>
            <a:ext cx="3577580" cy="2003445"/>
          </a:xfrm>
          <a:prstGeom prst="rect">
            <a:avLst/>
          </a:prstGeom>
        </p:spPr>
      </p:pic>
    </p:spTree>
    <p:extLst>
      <p:ext uri="{BB962C8B-B14F-4D97-AF65-F5344CB8AC3E}">
        <p14:creationId xmlns:p14="http://schemas.microsoft.com/office/powerpoint/2010/main" val="150132662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From the Life of Howard W. Hunter</a:t>
            </a:r>
            <a:endParaRPr lang="es-ES" dirty="0"/>
          </a:p>
        </p:txBody>
      </p:sp>
      <p:sp>
        <p:nvSpPr>
          <p:cNvPr id="3" name="2 Marcador de contenido"/>
          <p:cNvSpPr>
            <a:spLocks noGrp="1"/>
          </p:cNvSpPr>
          <p:nvPr>
            <p:ph idx="1"/>
          </p:nvPr>
        </p:nvSpPr>
        <p:spPr/>
        <p:txBody>
          <a:bodyPr/>
          <a:lstStyle/>
          <a:p>
            <a:pPr algn="just"/>
            <a:r>
              <a:rPr lang="en-US" dirty="0"/>
              <a:t>President Thomas S. Monson, who served as second counselor to President Hunter, said that he “lived as he taught, after the pattern of the Savior whom he served.”</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924944"/>
            <a:ext cx="3720328" cy="3313906"/>
          </a:xfrm>
          <a:prstGeom prst="rect">
            <a:avLst/>
          </a:prstGeom>
        </p:spPr>
      </p:pic>
    </p:spTree>
    <p:extLst>
      <p:ext uri="{BB962C8B-B14F-4D97-AF65-F5344CB8AC3E}">
        <p14:creationId xmlns:p14="http://schemas.microsoft.com/office/powerpoint/2010/main" val="188492029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2 Marcador de contenido"/>
          <p:cNvSpPr>
            <a:spLocks noGrp="1"/>
          </p:cNvSpPr>
          <p:nvPr>
            <p:ph idx="1"/>
          </p:nvPr>
        </p:nvSpPr>
        <p:spPr>
          <a:xfrm>
            <a:off x="0" y="188640"/>
            <a:ext cx="4680520" cy="3796680"/>
          </a:xfrm>
        </p:spPr>
        <p:txBody>
          <a:bodyPr>
            <a:normAutofit fontScale="92500" lnSpcReduction="10000"/>
          </a:bodyPr>
          <a:lstStyle/>
          <a:p>
            <a:pPr algn="just"/>
            <a:r>
              <a:rPr lang="en-US" b="1" dirty="0">
                <a:solidFill>
                  <a:schemeClr val="bg1"/>
                </a:solidFill>
              </a:rPr>
              <a:t>Another associate who worked closely with President Hunter for more than three decades said, “[He] knew instinctively the course he would follow. That course would be to emulate the character of his Savior Jesus </a:t>
            </a:r>
            <a:r>
              <a:rPr lang="en-US" b="1" dirty="0" err="1">
                <a:solidFill>
                  <a:schemeClr val="bg1"/>
                </a:solidFill>
              </a:rPr>
              <a:t>Christ.”“If</a:t>
            </a:r>
            <a:r>
              <a:rPr lang="en-US" b="1" dirty="0">
                <a:solidFill>
                  <a:schemeClr val="bg1"/>
                </a:solidFill>
              </a:rPr>
              <a:t> we are to follow the example of Christ and walk in his footsteps, we must seek to do the same things after the pattern he set.”</a:t>
            </a:r>
            <a:endParaRPr lang="es-ES" b="1" dirty="0">
              <a:solidFill>
                <a:schemeClr val="bg1"/>
              </a:solidFill>
            </a:endParaRPr>
          </a:p>
        </p:txBody>
      </p:sp>
    </p:spTree>
    <p:extLst>
      <p:ext uri="{BB962C8B-B14F-4D97-AF65-F5344CB8AC3E}">
        <p14:creationId xmlns:p14="http://schemas.microsoft.com/office/powerpoint/2010/main" val="24349971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72777"/>
          </a:xfrm>
        </p:spPr>
      </p:pic>
      <p:sp>
        <p:nvSpPr>
          <p:cNvPr id="2" name="1 Título"/>
          <p:cNvSpPr>
            <a:spLocks noGrp="1"/>
          </p:cNvSpPr>
          <p:nvPr>
            <p:ph type="title"/>
          </p:nvPr>
        </p:nvSpPr>
        <p:spPr>
          <a:xfrm>
            <a:off x="467544" y="0"/>
            <a:ext cx="8229600" cy="990600"/>
          </a:xfrm>
        </p:spPr>
        <p:txBody>
          <a:bodyPr>
            <a:normAutofit fontScale="90000"/>
          </a:bodyPr>
          <a:lstStyle/>
          <a:p>
            <a:r>
              <a:rPr lang="en-US" b="1" dirty="0">
                <a:solidFill>
                  <a:schemeClr val="bg1"/>
                </a:solidFill>
              </a:rPr>
              <a:t>Jesus Christ set the perfect example for us.</a:t>
            </a:r>
            <a:endParaRPr lang="es-ES" b="1" dirty="0">
              <a:solidFill>
                <a:schemeClr val="bg1"/>
              </a:solidFill>
            </a:endParaRPr>
          </a:p>
        </p:txBody>
      </p:sp>
      <p:sp>
        <p:nvSpPr>
          <p:cNvPr id="5" name="4 CuadroTexto"/>
          <p:cNvSpPr txBox="1"/>
          <p:nvPr/>
        </p:nvSpPr>
        <p:spPr>
          <a:xfrm>
            <a:off x="5364088" y="620688"/>
            <a:ext cx="3240360" cy="3785652"/>
          </a:xfrm>
          <a:prstGeom prst="rect">
            <a:avLst/>
          </a:prstGeom>
          <a:noFill/>
        </p:spPr>
        <p:txBody>
          <a:bodyPr wrap="square" rtlCol="0">
            <a:spAutoFit/>
          </a:bodyPr>
          <a:lstStyle/>
          <a:p>
            <a:r>
              <a:rPr lang="en-US" sz="1600" b="1" dirty="0" smtClean="0">
                <a:solidFill>
                  <a:schemeClr val="bg1"/>
                </a:solidFill>
              </a:rPr>
              <a:t>To be a light is to be an exemplar—one who sets an example and is a model for others to follow. … [We have covenanted] to follow Christ, the great exemplar. We have the responsibility to learn of him, the things he taught and the things he did during his earthly ministry. Having learned these lessons, we are under commandment to follow his example, and these are some of the examples he set for us:</a:t>
            </a:r>
            <a:endParaRPr lang="es-ES" sz="1600" b="1" dirty="0">
              <a:solidFill>
                <a:schemeClr val="bg1"/>
              </a:solidFill>
            </a:endParaRPr>
          </a:p>
        </p:txBody>
      </p:sp>
    </p:spTree>
    <p:extLst>
      <p:ext uri="{BB962C8B-B14F-4D97-AF65-F5344CB8AC3E}">
        <p14:creationId xmlns:p14="http://schemas.microsoft.com/office/powerpoint/2010/main" val="130794311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4 CuadroTexto"/>
          <p:cNvSpPr txBox="1"/>
          <p:nvPr/>
        </p:nvSpPr>
        <p:spPr>
          <a:xfrm>
            <a:off x="539552" y="141923"/>
            <a:ext cx="2376264" cy="6740307"/>
          </a:xfrm>
          <a:prstGeom prst="rect">
            <a:avLst/>
          </a:prstGeom>
          <a:noFill/>
        </p:spPr>
        <p:txBody>
          <a:bodyPr wrap="square" rtlCol="0">
            <a:spAutoFit/>
          </a:bodyPr>
          <a:lstStyle/>
          <a:p>
            <a:pPr algn="just"/>
            <a:r>
              <a:rPr lang="en-US" b="1" dirty="0" smtClean="0">
                <a:solidFill>
                  <a:schemeClr val="bg1"/>
                </a:solidFill>
              </a:rPr>
              <a:t>To be a light is to be an exemplar—one who sets an example and is a model for others to follow. … [We have covenanted] to follow Christ, the great exemplar. We have the responsibility to learn of him, the things he taught and the things he did during his earthly ministry. Having learned these lessons, we are under commandment to follow his example, and these are some of the examples he set for us:</a:t>
            </a:r>
            <a:endParaRPr lang="es-ES" b="1" dirty="0">
              <a:solidFill>
                <a:schemeClr val="bg1"/>
              </a:solidFill>
            </a:endParaRPr>
          </a:p>
        </p:txBody>
      </p:sp>
    </p:spTree>
    <p:extLst>
      <p:ext uri="{BB962C8B-B14F-4D97-AF65-F5344CB8AC3E}">
        <p14:creationId xmlns:p14="http://schemas.microsoft.com/office/powerpoint/2010/main" val="399403012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Christ was obedient and valiant in the premortal life</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25" y="1757362"/>
            <a:ext cx="6076950" cy="4562475"/>
          </a:xfrm>
        </p:spPr>
      </p:pic>
    </p:spTree>
    <p:extLst>
      <p:ext uri="{BB962C8B-B14F-4D97-AF65-F5344CB8AC3E}">
        <p14:creationId xmlns:p14="http://schemas.microsoft.com/office/powerpoint/2010/main" val="19905725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a:t>He was baptized in order that the door to the celestial kingdom would be opened.</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628800"/>
            <a:ext cx="3751287" cy="4812257"/>
          </a:xfrm>
        </p:spPr>
      </p:pic>
    </p:spTree>
    <p:extLst>
      <p:ext uri="{BB962C8B-B14F-4D97-AF65-F5344CB8AC3E}">
        <p14:creationId xmlns:p14="http://schemas.microsoft.com/office/powerpoint/2010/main" val="3854742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990600"/>
          </a:xfrm>
        </p:spPr>
        <p:txBody>
          <a:bodyPr>
            <a:normAutofit fontScale="90000"/>
          </a:bodyPr>
          <a:lstStyle/>
          <a:p>
            <a:r>
              <a:rPr lang="en-US" dirty="0"/>
              <a:t> He held the priesthood and received all the saving and exalting ordinances of the gospel.</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844824"/>
            <a:ext cx="3381722" cy="4434197"/>
          </a:xfrm>
        </p:spPr>
      </p:pic>
    </p:spTree>
    <p:extLst>
      <p:ext uri="{BB962C8B-B14F-4D97-AF65-F5344CB8AC3E}">
        <p14:creationId xmlns:p14="http://schemas.microsoft.com/office/powerpoint/2010/main" val="11347672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42" y="0"/>
            <a:ext cx="9243442" cy="6858000"/>
          </a:xfrm>
        </p:spPr>
      </p:pic>
      <p:sp>
        <p:nvSpPr>
          <p:cNvPr id="2" name="1 Título"/>
          <p:cNvSpPr>
            <a:spLocks noGrp="1"/>
          </p:cNvSpPr>
          <p:nvPr>
            <p:ph type="title"/>
          </p:nvPr>
        </p:nvSpPr>
        <p:spPr>
          <a:xfrm>
            <a:off x="467544" y="188640"/>
            <a:ext cx="8229600" cy="990600"/>
          </a:xfrm>
        </p:spPr>
        <p:txBody>
          <a:bodyPr>
            <a:normAutofit fontScale="90000"/>
          </a:bodyPr>
          <a:lstStyle/>
          <a:p>
            <a:r>
              <a:rPr lang="en-US" dirty="0"/>
              <a:t>Jesus served for about three years in a ministry of teaching the gospel</a:t>
            </a:r>
            <a:endParaRPr lang="es-ES" dirty="0"/>
          </a:p>
        </p:txBody>
      </p:sp>
    </p:spTree>
    <p:extLst>
      <p:ext uri="{BB962C8B-B14F-4D97-AF65-F5344CB8AC3E}">
        <p14:creationId xmlns:p14="http://schemas.microsoft.com/office/powerpoint/2010/main" val="3773020798"/>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31</TotalTime>
  <Words>917</Words>
  <Application>Microsoft Office PowerPoint</Application>
  <PresentationFormat>Presentación en pantalla (4:3)</PresentationFormat>
  <Paragraphs>24</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Claridad</vt:lpstr>
      <vt:lpstr>Chapter 24: Following the Example of Jesus Christ</vt:lpstr>
      <vt:lpstr>From the Life of Howard W. Hunter</vt:lpstr>
      <vt:lpstr>Presentación de PowerPoint</vt:lpstr>
      <vt:lpstr>Jesus Christ set the perfect example for us.</vt:lpstr>
      <vt:lpstr>Presentación de PowerPoint</vt:lpstr>
      <vt:lpstr>Christ was obedient and valiant in the premortal life</vt:lpstr>
      <vt:lpstr>He was baptized in order that the door to the celestial kingdom would be opened.</vt:lpstr>
      <vt:lpstr> He held the priesthood and received all the saving and exalting ordinances of the gospel.</vt:lpstr>
      <vt:lpstr>Jesus served for about three years in a ministry of teaching the gospel</vt:lpstr>
      <vt:lpstr>He performed ordinances including the blessing of children, baptisms, administering to the sick, and ordinations to the priesthood.</vt:lpstr>
      <vt:lpstr>In conformity with the mind and will of the Father, Jesus lived a perfect life without sin and acquired all of the attributes of Godliness.</vt:lpstr>
      <vt:lpstr>He overcame the world</vt:lpstr>
      <vt:lpstr>He brought to pass the Atonement, thereby ransoming men from the [spiritual and physical] death caused by the fall of Adam.</vt:lpstr>
      <vt:lpstr>Now, resurrected and glorified, he has gained all power in heaven and in earth, has received the fullness of and is one with the Father.</vt:lpstr>
      <vt:lpstr>Presentación de PowerPoint</vt:lpstr>
      <vt:lpstr>Let us follow the Son of God in all ways and walks of life.</vt:lpstr>
      <vt:lpstr>Presentación de PowerPoint</vt:lpstr>
      <vt:lpstr>Our salvation depends on our commitment to following the Savior.</vt:lpstr>
      <vt:lpstr>We should make room for Christ.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24: Following the Example of Jesus Christ</dc:title>
  <dc:creator>SVG41</dc:creator>
  <cp:lastModifiedBy>SVG41</cp:lastModifiedBy>
  <cp:revision>4</cp:revision>
  <dcterms:created xsi:type="dcterms:W3CDTF">2016-02-15T01:00:10Z</dcterms:created>
  <dcterms:modified xsi:type="dcterms:W3CDTF">2016-02-15T01:31:50Z</dcterms:modified>
</cp:coreProperties>
</file>