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ED63B760-0BE9-4DA3-9E47-59F87BD91ADF}" type="datetimeFigureOut">
              <a:rPr lang="es-ES" smtClean="0"/>
              <a:t>14/02/2016</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63B760-0BE9-4DA3-9E47-59F87BD91ADF}"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3B760-0BE9-4DA3-9E47-59F87BD91ADF}"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3B760-0BE9-4DA3-9E47-59F87BD91ADF}"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9ED9D8-683B-487A-84A3-6AB017C377FC}"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63B760-0BE9-4DA3-9E47-59F87BD91ADF}"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9ED9D8-683B-487A-84A3-6AB017C377FC}"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D63B760-0BE9-4DA3-9E47-59F87BD91ADF}"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9ED9D8-683B-487A-84A3-6AB017C377FC}"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D63B760-0BE9-4DA3-9E47-59F87BD91ADF}" type="datetimeFigureOut">
              <a:rPr lang="es-ES" smtClean="0"/>
              <a:t>14/02/2016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D63B760-0BE9-4DA3-9E47-59F87BD91ADF}" type="datetimeFigureOut">
              <a:rPr lang="es-ES" smtClean="0"/>
              <a:t>14/02/2016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B9ED9D8-683B-487A-84A3-6AB017C377FC}"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63B760-0BE9-4DA3-9E47-59F87BD91ADF}"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63B760-0BE9-4DA3-9E47-59F87BD91ADF}"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9ED9D8-683B-487A-84A3-6AB017C377FC}"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63B760-0BE9-4DA3-9E47-59F87BD91ADF}"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9ED9D8-683B-487A-84A3-6AB017C377F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D63B760-0BE9-4DA3-9E47-59F87BD91ADF}" type="datetimeFigureOut">
              <a:rPr lang="es-ES" smtClean="0"/>
              <a:t>14/02/2016</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B9ED9D8-683B-487A-84A3-6AB017C377F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a:t>Chapter 23: “No Less Serviceable”</a:t>
            </a:r>
            <a:endParaRPr lang="es-ES" dirty="0"/>
          </a:p>
        </p:txBody>
      </p:sp>
      <p:sp>
        <p:nvSpPr>
          <p:cNvPr id="3" name="2 Subtítulo"/>
          <p:cNvSpPr>
            <a:spLocks noGrp="1"/>
          </p:cNvSpPr>
          <p:nvPr>
            <p:ph type="subTitle" idx="1"/>
          </p:nvPr>
        </p:nvSpPr>
        <p:spPr>
          <a:xfrm>
            <a:off x="1371600" y="3429000"/>
            <a:ext cx="6400800" cy="1440160"/>
          </a:xfrm>
        </p:spPr>
        <p:txBody>
          <a:bodyPr>
            <a:normAutofit fontScale="92500"/>
          </a:bodyPr>
          <a:lstStyle/>
          <a:p>
            <a:r>
              <a:rPr lang="en-US" dirty="0"/>
              <a:t>“Most of us will be quiet, relatively unknown folks who … do our work without fanfare. To those of you who may find that … unspectacular, I say, you are ‘no less serviceable’ than the most spectacular of your associates.”</a:t>
            </a:r>
            <a:endParaRPr lang="es-ES" dirty="0"/>
          </a:p>
        </p:txBody>
      </p:sp>
    </p:spTree>
    <p:extLst>
      <p:ext uri="{BB962C8B-B14F-4D97-AF65-F5344CB8AC3E}">
        <p14:creationId xmlns:p14="http://schemas.microsoft.com/office/powerpoint/2010/main" val="36546044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800" dirty="0"/>
              <a:t>In the scriptures, many people who served in the shadow of others made important contributions.</a:t>
            </a:r>
            <a:endParaRPr lang="es-ES" sz="1800" dirty="0"/>
          </a:p>
        </p:txBody>
      </p:sp>
      <p:sp>
        <p:nvSpPr>
          <p:cNvPr id="3" name="2 Marcador de contenido"/>
          <p:cNvSpPr>
            <a:spLocks noGrp="1"/>
          </p:cNvSpPr>
          <p:nvPr>
            <p:ph idx="1"/>
          </p:nvPr>
        </p:nvSpPr>
        <p:spPr/>
        <p:txBody>
          <a:bodyPr/>
          <a:lstStyle/>
          <a:p>
            <a:pPr algn="just"/>
            <a:r>
              <a:rPr lang="en-US" b="1" dirty="0"/>
              <a:t>Nephi is one of the most famous figures in the entire Book of Mormon. But Sam? Sam’s name is mentioned there only ten times. </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730" y="3501008"/>
            <a:ext cx="2912718" cy="2107307"/>
          </a:xfrm>
          <a:prstGeom prst="rect">
            <a:avLst/>
          </a:prstGeom>
        </p:spPr>
      </p:pic>
    </p:spTree>
    <p:extLst>
      <p:ext uri="{BB962C8B-B14F-4D97-AF65-F5344CB8AC3E}">
        <p14:creationId xmlns:p14="http://schemas.microsoft.com/office/powerpoint/2010/main" val="18204453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b="1" dirty="0"/>
              <a:t>He was an almost unknown person in life, but he is obviously a triumphant leader and victor in the annals of </a:t>
            </a:r>
            <a:r>
              <a:rPr lang="en-US" b="1" dirty="0" err="1"/>
              <a:t>eternity.Ishmael</a:t>
            </a:r>
            <a:r>
              <a:rPr lang="en-US" b="1" dirty="0"/>
              <a:t> traveled with the family of Nephi at great personal sacrifice, suffering “much affliction, hunger, thirst, and fatigue.”</a:t>
            </a:r>
            <a:endParaRPr lang="es-ES" b="1" dirty="0"/>
          </a:p>
        </p:txBody>
      </p:sp>
    </p:spTree>
    <p:extLst>
      <p:ext uri="{BB962C8B-B14F-4D97-AF65-F5344CB8AC3E}">
        <p14:creationId xmlns:p14="http://schemas.microsoft.com/office/powerpoint/2010/main" val="128311644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r>
              <a:rPr lang="en-US" b="1" dirty="0"/>
              <a:t>The names and memories of such men and women who were “no less serviceable” are legion in the Book of Mormon. Whether it be Mother Sariah or the maid </a:t>
            </a:r>
            <a:r>
              <a:rPr lang="en-US" b="1" dirty="0" err="1"/>
              <a:t>Abish</a:t>
            </a:r>
            <a:r>
              <a:rPr lang="en-US" b="1" dirty="0"/>
              <a:t>, servant to the Lamanite queen, each made contributions that were unacknowledged by the eyes of men but not unseen by the eyes of God. Mosiah, king over the land of </a:t>
            </a:r>
            <a:r>
              <a:rPr lang="en-US" b="1" dirty="0" err="1"/>
              <a:t>Zarahemla</a:t>
            </a:r>
            <a:r>
              <a:rPr lang="en-US" b="1" dirty="0"/>
              <a:t> and father of the famous King Benjamin, </a:t>
            </a:r>
            <a:r>
              <a:rPr lang="en-US" b="1" dirty="0" err="1"/>
              <a:t>Limhi</a:t>
            </a:r>
            <a:r>
              <a:rPr lang="en-US" b="1" dirty="0"/>
              <a:t>, </a:t>
            </a:r>
            <a:r>
              <a:rPr lang="en-US" b="1" dirty="0" err="1"/>
              <a:t>Amulek</a:t>
            </a:r>
            <a:r>
              <a:rPr lang="en-US" b="1" dirty="0"/>
              <a:t>, </a:t>
            </a:r>
            <a:r>
              <a:rPr lang="en-US" b="1" dirty="0" err="1"/>
              <a:t>Pahoran</a:t>
            </a:r>
            <a:r>
              <a:rPr lang="en-US" b="1" dirty="0"/>
              <a:t>, The soldier </a:t>
            </a:r>
            <a:r>
              <a:rPr lang="en-US" b="1" dirty="0" err="1"/>
              <a:t>Teancum</a:t>
            </a:r>
            <a:r>
              <a:rPr lang="en-US" b="1" dirty="0"/>
              <a:t>, who sacrificed his own life, or </a:t>
            </a:r>
            <a:r>
              <a:rPr lang="en-US" b="1" dirty="0" err="1"/>
              <a:t>Lachonius</a:t>
            </a:r>
            <a:r>
              <a:rPr lang="en-US" b="1" dirty="0"/>
              <a:t> and </a:t>
            </a:r>
            <a:r>
              <a:rPr lang="en-US" b="1" dirty="0" err="1"/>
              <a:t>Shiblon</a:t>
            </a:r>
            <a:endParaRPr lang="es-ES" b="1" dirty="0"/>
          </a:p>
        </p:txBody>
      </p:sp>
    </p:spTree>
    <p:extLst>
      <p:ext uri="{BB962C8B-B14F-4D97-AF65-F5344CB8AC3E}">
        <p14:creationId xmlns:p14="http://schemas.microsoft.com/office/powerpoint/2010/main" val="14615304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052736"/>
            <a:ext cx="5760640" cy="4685583"/>
          </a:xfrm>
        </p:spPr>
      </p:pic>
    </p:spTree>
    <p:extLst>
      <p:ext uri="{BB962C8B-B14F-4D97-AF65-F5344CB8AC3E}">
        <p14:creationId xmlns:p14="http://schemas.microsoft.com/office/powerpoint/2010/main" val="347060712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800" dirty="0"/>
              <a:t>Even though we may not be well known, we can render great service in the kingdom.</a:t>
            </a:r>
            <a:endParaRPr lang="es-ES" sz="1800" dirty="0"/>
          </a:p>
        </p:txBody>
      </p:sp>
      <p:sp>
        <p:nvSpPr>
          <p:cNvPr id="3" name="2 Marcador de contenido"/>
          <p:cNvSpPr>
            <a:spLocks noGrp="1"/>
          </p:cNvSpPr>
          <p:nvPr>
            <p:ph idx="1"/>
          </p:nvPr>
        </p:nvSpPr>
        <p:spPr>
          <a:xfrm>
            <a:off x="1331640" y="1916832"/>
            <a:ext cx="6184776" cy="2687961"/>
          </a:xfrm>
        </p:spPr>
        <p:txBody>
          <a:bodyPr>
            <a:noAutofit/>
          </a:bodyPr>
          <a:lstStyle/>
          <a:p>
            <a:pPr algn="just"/>
            <a:r>
              <a:rPr lang="en-US" sz="1400" b="1" dirty="0"/>
              <a:t>Oliver Granger is the kind of quiet, supportive individual in the latter days that the Lord remembered in section 117 of the Doctrine and Covenants. During Oliver’s time in Kirtland, some people, including disaffected members of the Church, were endeavoring to discredit the First Presidency and bring their integrity into question by spreading false accusations. Oliver Granger, in very deed, “redeemed the First Presidency” through his faithful service. … The Lord said of Oliver Granger: “His name shall be had in sacred remembrance from generation to generation, forever and ever.” (</a:t>
            </a:r>
            <a:r>
              <a:rPr lang="en-US" sz="1400" b="1" dirty="0" err="1"/>
              <a:t>D&amp;C</a:t>
            </a:r>
            <a:r>
              <a:rPr lang="en-US" sz="1400" b="1" dirty="0"/>
              <a:t> 117:12.) “I will lift up my servant Oliver, and beget for him a great name on the earth, and among my people, because of the integrity of his soul.” (History of the Church, 3:350.)</a:t>
            </a:r>
            <a:endParaRPr lang="es-ES" sz="1400" b="1" dirty="0"/>
          </a:p>
        </p:txBody>
      </p:sp>
    </p:spTree>
    <p:extLst>
      <p:ext uri="{BB962C8B-B14F-4D97-AF65-F5344CB8AC3E}">
        <p14:creationId xmlns:p14="http://schemas.microsoft.com/office/powerpoint/2010/main" val="98982938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800" dirty="0"/>
              <a:t>Nephi is an example of remembering God as the source of his strength and blessings.</a:t>
            </a:r>
            <a:endParaRPr lang="es-ES" sz="1800" dirty="0"/>
          </a:p>
        </p:txBody>
      </p:sp>
      <p:sp>
        <p:nvSpPr>
          <p:cNvPr id="3" name="2 Marcador de contenido"/>
          <p:cNvSpPr>
            <a:spLocks noGrp="1"/>
          </p:cNvSpPr>
          <p:nvPr>
            <p:ph idx="1"/>
          </p:nvPr>
        </p:nvSpPr>
        <p:spPr/>
        <p:txBody>
          <a:bodyPr/>
          <a:lstStyle/>
          <a:p>
            <a:pPr algn="just"/>
            <a:r>
              <a:rPr lang="en-US" b="1" dirty="0"/>
              <a:t>I think we should be aware that there can be a spiritual danger to those who misunderstand the singularity of always being in the spotlight. They may come to covet the notoriety and thus forget the significance of the service being rendered.</a:t>
            </a:r>
            <a:endParaRPr lang="es-ES" b="1" dirty="0"/>
          </a:p>
        </p:txBody>
      </p:sp>
    </p:spTree>
    <p:extLst>
      <p:ext uri="{BB962C8B-B14F-4D97-AF65-F5344CB8AC3E}">
        <p14:creationId xmlns:p14="http://schemas.microsoft.com/office/powerpoint/2010/main" val="18853512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980728"/>
            <a:ext cx="6840760" cy="4608512"/>
          </a:xfrm>
        </p:spPr>
      </p:pic>
    </p:spTree>
    <p:extLst>
      <p:ext uri="{BB962C8B-B14F-4D97-AF65-F5344CB8AC3E}">
        <p14:creationId xmlns:p14="http://schemas.microsoft.com/office/powerpoint/2010/main" val="5412656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b="1" dirty="0"/>
              <a:t>We must not allow ourselves to focus on the fleeting light of popularity or substitute that attractive glow for the substance of true but often anonymous labor that brings the attention of God, even if it does not get coverage on the six o’clock news. In fact, applause and attention can become the spiritual Achilles’ heels of even the most gifted among us.</a:t>
            </a:r>
            <a:endParaRPr lang="es-ES" b="1" dirty="0"/>
          </a:p>
        </p:txBody>
      </p:sp>
    </p:spTree>
    <p:extLst>
      <p:ext uri="{BB962C8B-B14F-4D97-AF65-F5344CB8AC3E}">
        <p14:creationId xmlns:p14="http://schemas.microsoft.com/office/powerpoint/2010/main" val="25576893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Nephi is one of the great examples.</a:t>
            </a:r>
            <a:endParaRPr lang="es-ES" dirty="0"/>
          </a:p>
        </p:txBody>
      </p:sp>
      <p:sp>
        <p:nvSpPr>
          <p:cNvPr id="3" name="2 Marcador de contenido"/>
          <p:cNvSpPr>
            <a:spLocks noGrp="1"/>
          </p:cNvSpPr>
          <p:nvPr>
            <p:ph idx="1"/>
          </p:nvPr>
        </p:nvSpPr>
        <p:spPr>
          <a:xfrm>
            <a:off x="1403648" y="1916832"/>
            <a:ext cx="6400800" cy="3048001"/>
          </a:xfrm>
        </p:spPr>
        <p:txBody>
          <a:bodyPr/>
          <a:lstStyle/>
          <a:p>
            <a:r>
              <a:rPr lang="en-US" dirty="0"/>
              <a:t>“...My God hath been my support; he hath led me through mine afflictions in the wilderness; and he hath preserved me upon the waters of the great deep... " (2 Ne. 4:19–22.)</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212976"/>
            <a:ext cx="1847850" cy="2476500"/>
          </a:xfrm>
          <a:prstGeom prst="rect">
            <a:avLst/>
          </a:prstGeom>
        </p:spPr>
      </p:pic>
    </p:spTree>
    <p:extLst>
      <p:ext uri="{BB962C8B-B14F-4D97-AF65-F5344CB8AC3E}">
        <p14:creationId xmlns:p14="http://schemas.microsoft.com/office/powerpoint/2010/main" val="73030555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800" dirty="0"/>
              <a:t>When we understand why we serve, we won’t be concerned about where we serve</a:t>
            </a:r>
            <a:endParaRPr lang="es-ES" sz="1800" dirty="0"/>
          </a:p>
        </p:txBody>
      </p:sp>
      <p:sp>
        <p:nvSpPr>
          <p:cNvPr id="3" name="2 Marcador de contenido"/>
          <p:cNvSpPr>
            <a:spLocks noGrp="1"/>
          </p:cNvSpPr>
          <p:nvPr>
            <p:ph idx="1"/>
          </p:nvPr>
        </p:nvSpPr>
        <p:spPr/>
        <p:txBody>
          <a:bodyPr/>
          <a:lstStyle/>
          <a:p>
            <a:pPr algn="just"/>
            <a:r>
              <a:rPr lang="en-US" b="1" dirty="0"/>
              <a:t>President J. Reuben Clark, Jr., taught this vital principle in his own life. At general conference in April 1951, President David O. McKay was sustained as President of the Church after the passing of President George Albert Smith. Up to that time, President Clark had served as the First Counselor to President Heber J. Grant and then to President George Albert Smith. President McKay had been the Second Counselor to both men.</a:t>
            </a:r>
            <a:endParaRPr lang="es-ES" b="1" dirty="0"/>
          </a:p>
        </p:txBody>
      </p:sp>
    </p:spTree>
    <p:extLst>
      <p:ext uri="{BB962C8B-B14F-4D97-AF65-F5344CB8AC3E}">
        <p14:creationId xmlns:p14="http://schemas.microsoft.com/office/powerpoint/2010/main" val="28168458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From the Life of Howard W. Hunter</a:t>
            </a:r>
            <a:endParaRPr lang="es-ES" dirty="0"/>
          </a:p>
        </p:txBody>
      </p:sp>
      <p:sp>
        <p:nvSpPr>
          <p:cNvPr id="3" name="2 Marcador de contenido"/>
          <p:cNvSpPr>
            <a:spLocks noGrp="1"/>
          </p:cNvSpPr>
          <p:nvPr>
            <p:ph idx="1"/>
          </p:nvPr>
        </p:nvSpPr>
        <p:spPr/>
        <p:txBody>
          <a:bodyPr/>
          <a:lstStyle/>
          <a:p>
            <a:pPr algn="just"/>
            <a:r>
              <a:rPr lang="en-US" dirty="0"/>
              <a:t>He knew that the service itself was important, not whether he received any recognition. Elder Neal A. Maxwell of the Quorum of the Twelve once said of him, “President Howard W. Hunter is a meek man. … This is the same lowly man, when I awakened after a weary and dusty day together with him on assignment in Egypt, who was quietly shining my shoes, a task he had hoped to complete unseen.</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1857375" cy="2457450"/>
          </a:xfrm>
          <a:prstGeom prst="rect">
            <a:avLst/>
          </a:prstGeom>
        </p:spPr>
      </p:pic>
    </p:spTree>
    <p:extLst>
      <p:ext uri="{BB962C8B-B14F-4D97-AF65-F5344CB8AC3E}">
        <p14:creationId xmlns:p14="http://schemas.microsoft.com/office/powerpoint/2010/main" val="42620478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521188"/>
            <a:ext cx="5976664" cy="3617550"/>
          </a:xfrm>
        </p:spPr>
      </p:pic>
    </p:spTree>
    <p:extLst>
      <p:ext uri="{BB962C8B-B14F-4D97-AF65-F5344CB8AC3E}">
        <p14:creationId xmlns:p14="http://schemas.microsoft.com/office/powerpoint/2010/main" val="4781431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lgn="just"/>
            <a:r>
              <a:rPr lang="en-US" b="1" dirty="0"/>
              <a:t>His remarks on this occasion were brief but teach a powerful lesson: “In the service of the Lord, it is not where you serve but how. In The Church of Jesus Christ of Latter-day Saints, one takes the place to which one is duly called, which place one neither seeks nor declines. I pledge to President McKay and to President Richards the full loyal devoted service to the tasks that may come to me to the full measure of my strength and my abilities, and so far as they will enable me to perform them, however inadequate I may be.” </a:t>
            </a:r>
            <a:endParaRPr lang="es-ES" b="1" dirty="0"/>
          </a:p>
        </p:txBody>
      </p:sp>
    </p:spTree>
    <p:extLst>
      <p:ext uri="{BB962C8B-B14F-4D97-AF65-F5344CB8AC3E}">
        <p14:creationId xmlns:p14="http://schemas.microsoft.com/office/powerpoint/2010/main" val="376636751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400" dirty="0"/>
              <a:t>We should serve faithfully and quietly, being on guard regarding the praise of others.</a:t>
            </a:r>
            <a:endParaRPr lang="es-ES" sz="1400" dirty="0"/>
          </a:p>
        </p:txBody>
      </p:sp>
      <p:sp>
        <p:nvSpPr>
          <p:cNvPr id="3" name="2 Marcador de contenido"/>
          <p:cNvSpPr>
            <a:spLocks noGrp="1"/>
          </p:cNvSpPr>
          <p:nvPr>
            <p:ph idx="1"/>
          </p:nvPr>
        </p:nvSpPr>
        <p:spPr/>
        <p:txBody>
          <a:bodyPr/>
          <a:lstStyle/>
          <a:p>
            <a:pPr algn="just"/>
            <a:r>
              <a:rPr lang="en-US" b="1" dirty="0"/>
              <a:t>The sign at the railroad crossing that warns us to stop, look, and listen could be a guide for us. Stop as we rush through life. Look for all the friendly, thoughtful, courteous things we can do, and all the little human needs we can fill. Listen to others and learn of their hopes and problems so that we will be able to contribute in little ways to their success and happiness.</a:t>
            </a:r>
            <a:endParaRPr lang="es-ES" b="1" dirty="0"/>
          </a:p>
        </p:txBody>
      </p:sp>
    </p:spTree>
    <p:extLst>
      <p:ext uri="{BB962C8B-B14F-4D97-AF65-F5344CB8AC3E}">
        <p14:creationId xmlns:p14="http://schemas.microsoft.com/office/powerpoint/2010/main" val="9516208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340768"/>
            <a:ext cx="6552728" cy="4320480"/>
          </a:xfrm>
        </p:spPr>
        <p:txBody>
          <a:bodyPr>
            <a:noAutofit/>
          </a:bodyPr>
          <a:lstStyle/>
          <a:p>
            <a:pPr algn="just"/>
            <a:r>
              <a:rPr lang="en-US" sz="1600" b="1" dirty="0"/>
              <a:t>President Thomas S. Monson first noticed President Hunter’s humble way of serving when the Los Angeles California Temple was dedicated in 1956, several years before either of them was called as an Apostle. He </a:t>
            </a:r>
            <a:r>
              <a:rPr lang="en-US" sz="1600" b="1" dirty="0" err="1"/>
              <a:t>recalled:“My</a:t>
            </a:r>
            <a:r>
              <a:rPr lang="en-US" sz="1600" b="1" dirty="0"/>
              <a:t> … introduction to President Hunter was when he served as president of the Pasadena California Stake and had responsibility to coordinate local arrangements for the dedication of the Los Angeles (California) Temple. It was my privilege to print the tickets. His assignment was mammoth. I saw only that portion which pertained to the tickets, which were color coded, intricately labeled, and numbered in the most orderly fashion I had ever seen. He generously gave credit to others and insured that his name was not excessively featured, even though he had been a driving force behind these monumental undertakings.”</a:t>
            </a:r>
            <a:endParaRPr lang="es-ES" sz="1600" b="1" dirty="0"/>
          </a:p>
        </p:txBody>
      </p:sp>
    </p:spTree>
    <p:extLst>
      <p:ext uri="{BB962C8B-B14F-4D97-AF65-F5344CB8AC3E}">
        <p14:creationId xmlns:p14="http://schemas.microsoft.com/office/powerpoint/2010/main" val="29058776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008" y="1268760"/>
            <a:ext cx="5976320" cy="4104456"/>
          </a:xfrm>
        </p:spPr>
      </p:pic>
    </p:spTree>
    <p:extLst>
      <p:ext uri="{BB962C8B-B14F-4D97-AF65-F5344CB8AC3E}">
        <p14:creationId xmlns:p14="http://schemas.microsoft.com/office/powerpoint/2010/main" val="389483230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340768"/>
            <a:ext cx="6400800" cy="3048001"/>
          </a:xfrm>
        </p:spPr>
        <p:txBody>
          <a:bodyPr/>
          <a:lstStyle/>
          <a:p>
            <a:r>
              <a:rPr lang="en-US" dirty="0"/>
              <a:t>Elder James E. Faust of the Quorum of the Twelve further observed: “He had no ego needs. With all his wisdom, he could sit among his brethren and say very little. He was at complete peace with himself.”</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526" y="2924944"/>
            <a:ext cx="1630161" cy="2168823"/>
          </a:xfrm>
          <a:prstGeom prst="rect">
            <a:avLst/>
          </a:prstGeom>
        </p:spPr>
      </p:pic>
    </p:spTree>
    <p:extLst>
      <p:ext uri="{BB962C8B-B14F-4D97-AF65-F5344CB8AC3E}">
        <p14:creationId xmlns:p14="http://schemas.microsoft.com/office/powerpoint/2010/main" val="35113763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1400" dirty="0"/>
              <a:t>Those who serve quietly and inconspicuously are “no less serviceable” than those who receive the world’s acclaim.</a:t>
            </a:r>
            <a:endParaRPr lang="es-ES" sz="1400" dirty="0"/>
          </a:p>
        </p:txBody>
      </p:sp>
      <p:sp>
        <p:nvSpPr>
          <p:cNvPr id="3" name="2 Marcador de contenido"/>
          <p:cNvSpPr>
            <a:spLocks noGrp="1"/>
          </p:cNvSpPr>
          <p:nvPr>
            <p:ph idx="1"/>
          </p:nvPr>
        </p:nvSpPr>
        <p:spPr/>
        <p:txBody>
          <a:bodyPr/>
          <a:lstStyle/>
          <a:p>
            <a:pPr algn="just"/>
            <a:r>
              <a:rPr lang="en-US" b="1" dirty="0"/>
              <a:t>“If all men had been, and were, and ever would be, like unto </a:t>
            </a:r>
            <a:r>
              <a:rPr lang="en-US" b="1" dirty="0" err="1"/>
              <a:t>Moroni</a:t>
            </a:r>
            <a:r>
              <a:rPr lang="en-US" b="1" dirty="0"/>
              <a:t>, behold, the very powers of hell would have been shaken forever; yea, the devil would never have power over the hearts of the children of men.” </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221088"/>
            <a:ext cx="1847850" cy="2476500"/>
          </a:xfrm>
          <a:prstGeom prst="rect">
            <a:avLst/>
          </a:prstGeom>
        </p:spPr>
      </p:pic>
    </p:spTree>
    <p:extLst>
      <p:ext uri="{BB962C8B-B14F-4D97-AF65-F5344CB8AC3E}">
        <p14:creationId xmlns:p14="http://schemas.microsoft.com/office/powerpoint/2010/main" val="100418201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b="1" dirty="0"/>
              <a:t>What a compliment to a famous and powerful man! I can’t imagine a finer tribute from one man to another. Two verses later is a statement about </a:t>
            </a:r>
            <a:r>
              <a:rPr lang="en-US" b="1" dirty="0" err="1"/>
              <a:t>Helaman</a:t>
            </a:r>
            <a:r>
              <a:rPr lang="en-US" b="1" dirty="0"/>
              <a:t> and his brethren, who played a less conspicuous role than </a:t>
            </a:r>
            <a:r>
              <a:rPr lang="en-US" b="1" dirty="0" err="1"/>
              <a:t>Moroni</a:t>
            </a:r>
            <a:r>
              <a:rPr lang="en-US" b="1" dirty="0"/>
              <a:t>: “Now behold, </a:t>
            </a:r>
            <a:r>
              <a:rPr lang="en-US" b="1" dirty="0" err="1"/>
              <a:t>Helaman</a:t>
            </a:r>
            <a:r>
              <a:rPr lang="en-US" b="1" dirty="0"/>
              <a:t> and his brethren were no less serviceable unto the people than was </a:t>
            </a:r>
            <a:r>
              <a:rPr lang="en-US" b="1" dirty="0" err="1"/>
              <a:t>Moroni</a:t>
            </a:r>
            <a:r>
              <a:rPr lang="en-US" b="1" dirty="0"/>
              <a:t>.” (Alma 48:19.)</a:t>
            </a:r>
            <a:endParaRPr lang="es-ES" b="1" dirty="0"/>
          </a:p>
        </p:txBody>
      </p:sp>
    </p:spTree>
    <p:extLst>
      <p:ext uri="{BB962C8B-B14F-4D97-AF65-F5344CB8AC3E}">
        <p14:creationId xmlns:p14="http://schemas.microsoft.com/office/powerpoint/2010/main" val="305819944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035622"/>
            <a:ext cx="6048672" cy="4625625"/>
          </a:xfrm>
        </p:spPr>
      </p:pic>
    </p:spTree>
    <p:extLst>
      <p:ext uri="{BB962C8B-B14F-4D97-AF65-F5344CB8AC3E}">
        <p14:creationId xmlns:p14="http://schemas.microsoft.com/office/powerpoint/2010/main" val="260252479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b="1" dirty="0"/>
              <a:t>Not all of us are going to be like </a:t>
            </a:r>
            <a:r>
              <a:rPr lang="en-US" b="1" dirty="0" err="1"/>
              <a:t>Moroni</a:t>
            </a:r>
            <a:r>
              <a:rPr lang="en-US" b="1" dirty="0"/>
              <a:t>, catching the acclaim of our colleagues all day every day. Most of us will be quiet, relatively unknown folks who come and go and do our work without fanfare. To those of you who may find that [thought] lonely or frightening or just unspectacular, I say, you are “no less serviceable” than the most spectacular of your associates. You, too, are part of God’s army.</a:t>
            </a:r>
            <a:endParaRPr lang="es-ES" b="1" dirty="0"/>
          </a:p>
        </p:txBody>
      </p:sp>
    </p:spTree>
    <p:extLst>
      <p:ext uri="{BB962C8B-B14F-4D97-AF65-F5344CB8AC3E}">
        <p14:creationId xmlns:p14="http://schemas.microsoft.com/office/powerpoint/2010/main" val="321208543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TotalTime>
  <Words>1400</Words>
  <Application>Microsoft Office PowerPoint</Application>
  <PresentationFormat>Presentación en pantalla (4:3)</PresentationFormat>
  <Paragraphs>26</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Alta costura</vt:lpstr>
      <vt:lpstr>Chapter 23: “No Less Serviceable”</vt:lpstr>
      <vt:lpstr>From the Life of Howard W. Hunter</vt:lpstr>
      <vt:lpstr>Presentación de PowerPoint</vt:lpstr>
      <vt:lpstr>Presentación de PowerPoint</vt:lpstr>
      <vt:lpstr>Presentación de PowerPoint</vt:lpstr>
      <vt:lpstr>Those who serve quietly and inconspicuously are “no less serviceable” than those who receive the world’s acclaim.</vt:lpstr>
      <vt:lpstr>Presentación de PowerPoint</vt:lpstr>
      <vt:lpstr>Presentación de PowerPoint</vt:lpstr>
      <vt:lpstr>Presentación de PowerPoint</vt:lpstr>
      <vt:lpstr>In the scriptures, many people who served in the shadow of others made important contributions.</vt:lpstr>
      <vt:lpstr>Presentación de PowerPoint</vt:lpstr>
      <vt:lpstr>Presentación de PowerPoint</vt:lpstr>
      <vt:lpstr>Presentación de PowerPoint</vt:lpstr>
      <vt:lpstr>Even though we may not be well known, we can render great service in the kingdom.</vt:lpstr>
      <vt:lpstr>Nephi is an example of remembering God as the source of his strength and blessings.</vt:lpstr>
      <vt:lpstr>Presentación de PowerPoint</vt:lpstr>
      <vt:lpstr>Presentación de PowerPoint</vt:lpstr>
      <vt:lpstr>Nephi is one of the great examples.</vt:lpstr>
      <vt:lpstr>When we understand why we serve, we won’t be concerned about where we serve</vt:lpstr>
      <vt:lpstr>Presentación de PowerPoint</vt:lpstr>
      <vt:lpstr>Presentación de PowerPoint</vt:lpstr>
      <vt:lpstr>We should serve faithfully and quietly, being on guard regarding the praise of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“No Less Serviceable”</dc:title>
  <dc:creator>SVG41</dc:creator>
  <cp:lastModifiedBy>SVG41</cp:lastModifiedBy>
  <cp:revision>2</cp:revision>
  <dcterms:created xsi:type="dcterms:W3CDTF">2016-02-15T00:42:23Z</dcterms:created>
  <dcterms:modified xsi:type="dcterms:W3CDTF">2016-02-15T01:00:03Z</dcterms:modified>
</cp:coreProperties>
</file>