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CF48CD7-00C0-4469-80D4-B88E46FCBCDA}" type="datetimeFigureOut">
              <a:rPr lang="es-ES" smtClean="0"/>
              <a:t>14/02/2016</a:t>
            </a:fld>
            <a:endParaRPr lang="es-E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E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6FFF970-DF98-4D49-9068-ECDBB16D4AD4}" type="slidenum">
              <a:rPr lang="es-ES" smtClean="0"/>
              <a:t>‹Nº›</a:t>
            </a:fld>
            <a:endParaRPr lang="es-E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CF48CD7-00C0-4469-80D4-B88E46FCBCDA}" type="datetimeFigureOut">
              <a:rPr lang="es-ES" smtClean="0"/>
              <a:t>14/02/2016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FFF970-DF98-4D49-9068-ECDBB16D4AD4}"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CF48CD7-00C0-4469-80D4-B88E46FCBCDA}" type="datetimeFigureOut">
              <a:rPr lang="es-ES" smtClean="0"/>
              <a:t>14/02/2016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FFF970-DF98-4D49-9068-ECDBB16D4AD4}"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CF48CD7-00C0-4469-80D4-B88E46FCBCDA}" type="datetimeFigureOut">
              <a:rPr lang="es-ES" smtClean="0"/>
              <a:t>14/02/2016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FFF970-DF98-4D49-9068-ECDBB16D4AD4}"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CF48CD7-00C0-4469-80D4-B88E46FCBCDA}" type="datetimeFigureOut">
              <a:rPr lang="es-ES" smtClean="0"/>
              <a:t>14/02/2016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FFF970-DF98-4D49-9068-ECDBB16D4AD4}"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6CF48CD7-00C0-4469-80D4-B88E46FCBCDA}" type="datetimeFigureOut">
              <a:rPr lang="es-ES" smtClean="0"/>
              <a:t>14/02/2016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6FFF970-DF98-4D49-9068-ECDBB16D4AD4}" type="slidenum">
              <a:rPr lang="es-ES" smtClean="0"/>
              <a:t>‹Nº›</a:t>
            </a:fld>
            <a:endParaRPr lang="es-ES"/>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CF48CD7-00C0-4469-80D4-B88E46FCBCDA}" type="datetimeFigureOut">
              <a:rPr lang="es-ES" smtClean="0"/>
              <a:t>14/02/2016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06FFF970-DF98-4D49-9068-ECDBB16D4AD4}"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6CF48CD7-00C0-4469-80D4-B88E46FCBCDA}" type="datetimeFigureOut">
              <a:rPr lang="es-ES" smtClean="0"/>
              <a:t>14/02/2016</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06FFF970-DF98-4D49-9068-ECDBB16D4AD4}"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F48CD7-00C0-4469-80D4-B88E46FCBCDA}" type="datetimeFigureOut">
              <a:rPr lang="es-ES" smtClean="0"/>
              <a:t>14/02/2016</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06FFF970-DF98-4D49-9068-ECDBB16D4AD4}"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CF48CD7-00C0-4469-80D4-B88E46FCBCDA}" type="datetimeFigureOut">
              <a:rPr lang="es-ES" smtClean="0"/>
              <a:t>14/02/2016</a:t>
            </a:fld>
            <a:endParaRPr lang="es-ES"/>
          </a:p>
        </p:txBody>
      </p:sp>
      <p:sp>
        <p:nvSpPr>
          <p:cNvPr id="7" name="Slide Number Placeholder 6"/>
          <p:cNvSpPr>
            <a:spLocks noGrp="1"/>
          </p:cNvSpPr>
          <p:nvPr>
            <p:ph type="sldNum" sz="quarter" idx="12"/>
          </p:nvPr>
        </p:nvSpPr>
        <p:spPr/>
        <p:txBody>
          <a:bodyPr/>
          <a:lstStyle/>
          <a:p>
            <a:fld id="{06FFF970-DF98-4D49-9068-ECDBB16D4AD4}" type="slidenum">
              <a:rPr lang="es-ES" smtClean="0"/>
              <a:t>‹Nº›</a:t>
            </a:fld>
            <a:endParaRPr lang="es-E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CF48CD7-00C0-4469-80D4-B88E46FCBCDA}" type="datetimeFigureOut">
              <a:rPr lang="es-ES" smtClean="0"/>
              <a:t>14/02/2016</a:t>
            </a:fld>
            <a:endParaRPr lang="es-E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7" name="Slide Number Placeholder 6"/>
          <p:cNvSpPr>
            <a:spLocks noGrp="1"/>
          </p:cNvSpPr>
          <p:nvPr>
            <p:ph type="sldNum" sz="quarter" idx="12"/>
          </p:nvPr>
        </p:nvSpPr>
        <p:spPr/>
        <p:txBody>
          <a:bodyPr/>
          <a:lstStyle/>
          <a:p>
            <a:fld id="{06FFF970-DF98-4D49-9068-ECDBB16D4AD4}"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CF48CD7-00C0-4469-80D4-B88E46FCBCDA}" type="datetimeFigureOut">
              <a:rPr lang="es-ES" smtClean="0"/>
              <a:t>14/02/2016</a:t>
            </a:fld>
            <a:endParaRPr lang="es-E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E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6FFF970-DF98-4D49-9068-ECDBB16D4AD4}"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n-US" dirty="0"/>
              <a:t>Chapter 22: Teaching the Gospel</a:t>
            </a:r>
            <a:endParaRPr lang="es-ES" dirty="0"/>
          </a:p>
        </p:txBody>
      </p:sp>
      <p:sp>
        <p:nvSpPr>
          <p:cNvPr id="3" name="2 Subtítulo"/>
          <p:cNvSpPr>
            <a:spLocks noGrp="1"/>
          </p:cNvSpPr>
          <p:nvPr>
            <p:ph type="subTitle" idx="1"/>
          </p:nvPr>
        </p:nvSpPr>
        <p:spPr/>
        <p:txBody>
          <a:bodyPr>
            <a:normAutofit fontScale="92500" lnSpcReduction="10000"/>
          </a:bodyPr>
          <a:lstStyle/>
          <a:p>
            <a:pPr algn="just"/>
            <a:r>
              <a:rPr lang="en-US" dirty="0"/>
              <a:t>“The purpose of teaching … [is] that we might be an instrument in the hands of the Lord in changing the heart of an individual.”</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332" y="2204864"/>
            <a:ext cx="4003723" cy="2664296"/>
          </a:xfrm>
          <a:prstGeom prst="rect">
            <a:avLst/>
          </a:prstGeom>
        </p:spPr>
      </p:pic>
    </p:spTree>
    <p:extLst>
      <p:ext uri="{BB962C8B-B14F-4D97-AF65-F5344CB8AC3E}">
        <p14:creationId xmlns:p14="http://schemas.microsoft.com/office/powerpoint/2010/main" val="285901024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1556792"/>
            <a:ext cx="8280920" cy="3645311"/>
          </a:xfrm>
        </p:spPr>
      </p:pic>
    </p:spTree>
    <p:extLst>
      <p:ext uri="{BB962C8B-B14F-4D97-AF65-F5344CB8AC3E}">
        <p14:creationId xmlns:p14="http://schemas.microsoft.com/office/powerpoint/2010/main" val="410425626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620688"/>
            <a:ext cx="6912768" cy="4968552"/>
          </a:xfrm>
          <a:prstGeom prst="rect">
            <a:avLst/>
          </a:prstGeom>
        </p:spPr>
      </p:pic>
      <p:sp>
        <p:nvSpPr>
          <p:cNvPr id="3" name="2 Marcador de contenido"/>
          <p:cNvSpPr>
            <a:spLocks noGrp="1"/>
          </p:cNvSpPr>
          <p:nvPr>
            <p:ph idx="1"/>
          </p:nvPr>
        </p:nvSpPr>
        <p:spPr>
          <a:xfrm>
            <a:off x="1183341" y="3834751"/>
            <a:ext cx="6777317" cy="3508977"/>
          </a:xfrm>
        </p:spPr>
        <p:txBody>
          <a:bodyPr>
            <a:normAutofit/>
          </a:bodyPr>
          <a:lstStyle/>
          <a:p>
            <a:pPr algn="just"/>
            <a:r>
              <a:rPr lang="en-US" sz="1800" b="1" dirty="0">
                <a:solidFill>
                  <a:schemeClr val="bg1"/>
                </a:solidFill>
              </a:rPr>
              <a:t>Listen for the truth, hearken to the doctrine, and let the manifestation of the Spirit come as it may in all of its many and varied forms. Stay with solid principles; teach from a pure heart. Then the Spirit will penetrate your mind and heart and every mind and heart of your students.</a:t>
            </a:r>
            <a:endParaRPr lang="es-ES" sz="1800" b="1" dirty="0">
              <a:solidFill>
                <a:schemeClr val="bg1"/>
              </a:solidFill>
            </a:endParaRPr>
          </a:p>
        </p:txBody>
      </p:sp>
    </p:spTree>
    <p:extLst>
      <p:ext uri="{BB962C8B-B14F-4D97-AF65-F5344CB8AC3E}">
        <p14:creationId xmlns:p14="http://schemas.microsoft.com/office/powerpoint/2010/main" val="90474483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a:t>Invite students to seek God the Father and Jesus Christ directly.</a:t>
            </a:r>
            <a:endParaRPr lang="es-ES" dirty="0"/>
          </a:p>
        </p:txBody>
      </p:sp>
      <p:sp>
        <p:nvSpPr>
          <p:cNvPr id="3" name="2 Marcador de contenido"/>
          <p:cNvSpPr>
            <a:spLocks noGrp="1"/>
          </p:cNvSpPr>
          <p:nvPr>
            <p:ph idx="1"/>
          </p:nvPr>
        </p:nvSpPr>
        <p:spPr/>
        <p:txBody>
          <a:bodyPr>
            <a:normAutofit fontScale="85000" lnSpcReduction="10000"/>
          </a:bodyPr>
          <a:lstStyle/>
          <a:p>
            <a:pPr algn="just"/>
            <a:r>
              <a:rPr lang="en-US" b="1" dirty="0"/>
              <a:t>I am sure you recognize the potential danger of … your students build[</a:t>
            </a:r>
            <a:r>
              <a:rPr lang="en-US" b="1" dirty="0" err="1"/>
              <a:t>ing</a:t>
            </a:r>
            <a:r>
              <a:rPr lang="en-US" b="1" dirty="0"/>
              <a:t>] an allegiance to you rather than to the gospel. … That is why you have to invite your students into the scriptures themselves, not just give them your interpretation and presentation of them. That is why you must invite your students to feel the Spirit of the Lord, not just give them your personal reflection of that. That is why, ultimately, you must invite your students directly to Christ, not just to one who teaches his doctrines, however ably. You will not always be available to these students. …</a:t>
            </a:r>
            <a:endParaRPr lang="es-ES" b="1" dirty="0"/>
          </a:p>
        </p:txBody>
      </p:sp>
    </p:spTree>
    <p:extLst>
      <p:ext uri="{BB962C8B-B14F-4D97-AF65-F5344CB8AC3E}">
        <p14:creationId xmlns:p14="http://schemas.microsoft.com/office/powerpoint/2010/main" val="107435238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a:t>Strive to reach the individual.</a:t>
            </a:r>
            <a:endParaRPr lang="es-ES" dirty="0"/>
          </a:p>
        </p:txBody>
      </p:sp>
      <p:sp>
        <p:nvSpPr>
          <p:cNvPr id="3" name="2 Marcador de contenido"/>
          <p:cNvSpPr>
            <a:spLocks noGrp="1"/>
          </p:cNvSpPr>
          <p:nvPr>
            <p:ph idx="1"/>
          </p:nvPr>
        </p:nvSpPr>
        <p:spPr/>
        <p:txBody>
          <a:bodyPr>
            <a:normAutofit fontScale="85000" lnSpcReduction="10000"/>
          </a:bodyPr>
          <a:lstStyle/>
          <a:p>
            <a:pPr algn="just"/>
            <a:r>
              <a:rPr lang="en-US" b="1" dirty="0"/>
              <a:t>When Christ appeared to the Nephites, he </a:t>
            </a:r>
            <a:r>
              <a:rPr lang="en-US" b="1" dirty="0" err="1"/>
              <a:t>said:“Arise</a:t>
            </a:r>
            <a:r>
              <a:rPr lang="en-US" b="1" dirty="0"/>
              <a:t> and come forth unto me, that ye may thrust your hands into my side, and also that ye may feel the prints of the nails in my hands and in my feet. …“And it came to pass that the multitude went forth, and thrust their hands into his side, and did feel the prints of the nails in his hands and in his feet; and this they did do, going forth one by one until they had all gone forth, and did see with their eyes and did feel with their hands, and did know of a surety and did bear record” (3 Nephi 11:14–15; emphasis added).</a:t>
            </a:r>
            <a:endParaRPr lang="es-ES" b="1" dirty="0"/>
          </a:p>
        </p:txBody>
      </p:sp>
    </p:spTree>
    <p:extLst>
      <p:ext uri="{BB962C8B-B14F-4D97-AF65-F5344CB8AC3E}">
        <p14:creationId xmlns:p14="http://schemas.microsoft.com/office/powerpoint/2010/main" val="259971755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1196752"/>
            <a:ext cx="3486398" cy="5033837"/>
          </a:xfrm>
        </p:spPr>
      </p:pic>
      <p:sp>
        <p:nvSpPr>
          <p:cNvPr id="7" name="6 CuadroTexto"/>
          <p:cNvSpPr txBox="1"/>
          <p:nvPr/>
        </p:nvSpPr>
        <p:spPr>
          <a:xfrm>
            <a:off x="4283968" y="1844824"/>
            <a:ext cx="3888432" cy="2308324"/>
          </a:xfrm>
          <a:prstGeom prst="rect">
            <a:avLst/>
          </a:prstGeom>
          <a:noFill/>
        </p:spPr>
        <p:txBody>
          <a:bodyPr wrap="square" rtlCol="0">
            <a:spAutoFit/>
          </a:bodyPr>
          <a:lstStyle/>
          <a:p>
            <a:pPr algn="just"/>
            <a:r>
              <a:rPr lang="en-US" b="1" dirty="0" smtClean="0"/>
              <a:t>It will be hard for you to give all of the personal attention some of your students both want and need, but try the best you can to think of them individually, to let them feel something personal and special in the concern of you, their teacher. </a:t>
            </a:r>
            <a:endParaRPr lang="es-ES" b="1" dirty="0"/>
          </a:p>
        </p:txBody>
      </p:sp>
    </p:spTree>
    <p:extLst>
      <p:ext uri="{BB962C8B-B14F-4D97-AF65-F5344CB8AC3E}">
        <p14:creationId xmlns:p14="http://schemas.microsoft.com/office/powerpoint/2010/main" val="54265962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a:t>Teach</a:t>
            </a:r>
            <a:r>
              <a:rPr lang="es-ES" dirty="0"/>
              <a:t> </a:t>
            </a:r>
            <a:r>
              <a:rPr lang="es-ES" dirty="0" err="1"/>
              <a:t>by</a:t>
            </a:r>
            <a:r>
              <a:rPr lang="es-ES" dirty="0"/>
              <a:t> </a:t>
            </a:r>
            <a:r>
              <a:rPr lang="es-ES" dirty="0" err="1"/>
              <a:t>example</a:t>
            </a:r>
            <a:r>
              <a:rPr lang="es-ES" dirty="0"/>
              <a:t>.</a:t>
            </a:r>
          </a:p>
        </p:txBody>
      </p:sp>
      <p:sp>
        <p:nvSpPr>
          <p:cNvPr id="3" name="2 Marcador de contenido"/>
          <p:cNvSpPr>
            <a:spLocks noGrp="1"/>
          </p:cNvSpPr>
          <p:nvPr>
            <p:ph idx="1"/>
          </p:nvPr>
        </p:nvSpPr>
        <p:spPr/>
        <p:txBody>
          <a:bodyPr>
            <a:normAutofit fontScale="85000" lnSpcReduction="20000"/>
          </a:bodyPr>
          <a:lstStyle/>
          <a:p>
            <a:pPr algn="just"/>
            <a:r>
              <a:rPr lang="en-US" b="1" dirty="0"/>
              <a:t>Example carries with it an influence much more forceful than precept. He who would persuade others to do right should do right himself. It is true that he who practices good precepts because they are good and does not suffer himself to be influenced by the unrighteous conduct of others will be more abundantly rewarded than one who says and does not. … Children are prone to imitate those in whom they place confidence. The greater their confidence, the more readily they are influenced for good or for evil. Every good Saint respects genuine goodness wherever it is seen and will try to imitate all good examples</a:t>
            </a:r>
            <a:r>
              <a:rPr lang="en-US" dirty="0"/>
              <a:t>.</a:t>
            </a:r>
            <a:endParaRPr lang="es-ES" dirty="0"/>
          </a:p>
        </p:txBody>
      </p:sp>
    </p:spTree>
    <p:extLst>
      <p:ext uri="{BB962C8B-B14F-4D97-AF65-F5344CB8AC3E}">
        <p14:creationId xmlns:p14="http://schemas.microsoft.com/office/powerpoint/2010/main" val="227499552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39952" y="4005064"/>
            <a:ext cx="4072298" cy="1143000"/>
          </a:xfrm>
        </p:spPr>
        <p:txBody>
          <a:bodyPr>
            <a:normAutofit fontScale="90000"/>
          </a:bodyPr>
          <a:lstStyle/>
          <a:p>
            <a:r>
              <a:rPr lang="en-US" dirty="0"/>
              <a:t>Be an instrument in the Lord’s hands in helping students experience a miraculous change of heart.</a:t>
            </a:r>
            <a:endParaRPr lang="es-ES"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1052736"/>
            <a:ext cx="3456384" cy="4433947"/>
          </a:xfrm>
        </p:spPr>
      </p:pic>
    </p:spTree>
    <p:extLst>
      <p:ext uri="{BB962C8B-B14F-4D97-AF65-F5344CB8AC3E}">
        <p14:creationId xmlns:p14="http://schemas.microsoft.com/office/powerpoint/2010/main" val="225619952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a:t>From the Life of Howard W. Hunter</a:t>
            </a:r>
            <a:endParaRPr lang="es-ES" dirty="0"/>
          </a:p>
        </p:txBody>
      </p:sp>
      <p:sp>
        <p:nvSpPr>
          <p:cNvPr id="3" name="2 Marcador de contenido"/>
          <p:cNvSpPr>
            <a:spLocks noGrp="1"/>
          </p:cNvSpPr>
          <p:nvPr>
            <p:ph idx="1"/>
          </p:nvPr>
        </p:nvSpPr>
        <p:spPr/>
        <p:txBody>
          <a:bodyPr>
            <a:normAutofit fontScale="85000" lnSpcReduction="20000"/>
          </a:bodyPr>
          <a:lstStyle/>
          <a:p>
            <a:pPr algn="just"/>
            <a:r>
              <a:rPr lang="en-US" b="1" dirty="0"/>
              <a:t>In the April 1972 general conference, Elder Howard W. Hunter, then a member of the Quorum of the Twelve Apostles, was one of the last speakers in one of the sessions. He had prepared a talk, but there was not enough time left in the session for him to give it. “Observing the clock,” Elder Hunter said, “I fold the notes that I have prepared and place them in my inside pocket. But let me take just a moment to mention a little incident that made an impression upon me when I was a boy. This came to my mind when it was mentioned that there are with us this afternoon a large group of dedicated people who teach our youth.</a:t>
            </a:r>
            <a:endParaRPr lang="es-ES" b="1" dirty="0"/>
          </a:p>
        </p:txBody>
      </p:sp>
    </p:spTree>
    <p:extLst>
      <p:ext uri="{BB962C8B-B14F-4D97-AF65-F5344CB8AC3E}">
        <p14:creationId xmlns:p14="http://schemas.microsoft.com/office/powerpoint/2010/main" val="141657932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245954"/>
            <a:ext cx="8280920" cy="6351398"/>
          </a:xfrm>
        </p:spPr>
      </p:pic>
      <p:sp>
        <p:nvSpPr>
          <p:cNvPr id="5" name="4 CuadroTexto"/>
          <p:cNvSpPr txBox="1"/>
          <p:nvPr/>
        </p:nvSpPr>
        <p:spPr>
          <a:xfrm>
            <a:off x="1403648" y="1052736"/>
            <a:ext cx="5112568" cy="2585323"/>
          </a:xfrm>
          <a:prstGeom prst="rect">
            <a:avLst/>
          </a:prstGeom>
          <a:noFill/>
        </p:spPr>
        <p:txBody>
          <a:bodyPr wrap="square" rtlCol="0">
            <a:spAutoFit/>
          </a:bodyPr>
          <a:lstStyle/>
          <a:p>
            <a:pPr algn="just"/>
            <a:r>
              <a:rPr lang="en-US" dirty="0" smtClean="0"/>
              <a:t>“</a:t>
            </a:r>
            <a:r>
              <a:rPr lang="en-US" b="1" dirty="0" smtClean="0"/>
              <a:t>Before me now I see some of the choice spirits of the earth. … I try to visualize each [of you teachers] at work in your own specific assignment. I wonder what kind of fruit your labor will bring forth. Will some of that fruit be blighted because you have failed to till or cultivate the soil entrusted to your care; or will all the soil be cultivated so it will yield a maximum of good fruit?</a:t>
            </a:r>
            <a:endParaRPr lang="es-ES" b="1" dirty="0"/>
          </a:p>
        </p:txBody>
      </p:sp>
      <p:pic>
        <p:nvPicPr>
          <p:cNvPr id="6" name="5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2080" y="4149080"/>
            <a:ext cx="2705100" cy="1685925"/>
          </a:xfrm>
          <a:prstGeom prst="rect">
            <a:avLst/>
          </a:prstGeom>
        </p:spPr>
      </p:pic>
    </p:spTree>
    <p:extLst>
      <p:ext uri="{BB962C8B-B14F-4D97-AF65-F5344CB8AC3E}">
        <p14:creationId xmlns:p14="http://schemas.microsoft.com/office/powerpoint/2010/main" val="97136730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a:spLocks noGrp="1"/>
          </p:cNvSpPr>
          <p:nvPr>
            <p:ph idx="1"/>
          </p:nvPr>
        </p:nvSpPr>
        <p:spPr>
          <a:xfrm>
            <a:off x="1187624" y="3068960"/>
            <a:ext cx="6777317" cy="3508977"/>
          </a:xfrm>
        </p:spPr>
        <p:txBody>
          <a:bodyPr/>
          <a:lstStyle/>
          <a:p>
            <a:r>
              <a:rPr lang="en-US" dirty="0"/>
              <a:t>“What a challenge, what a joyous task, what a sacred responsibility is yours now! … How thoughtful, how considerate, how kind, how tender, how pure in heart, how possessed of that unselfish love as our Lord possessed, how humble, how prayerful you must be as you assume anew your work to feed the lambs as the Lord is telling you to do!”</a:t>
            </a:r>
            <a:endParaRPr lang="es-ES" dirty="0"/>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715184" cy="2880320"/>
          </a:xfrm>
          <a:prstGeom prst="rect">
            <a:avLst/>
          </a:prstGeom>
        </p:spPr>
      </p:pic>
    </p:spTree>
    <p:extLst>
      <p:ext uri="{BB962C8B-B14F-4D97-AF65-F5344CB8AC3E}">
        <p14:creationId xmlns:p14="http://schemas.microsoft.com/office/powerpoint/2010/main" val="253386774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a:t>Help others develop confidence in the scriptures.</a:t>
            </a:r>
            <a:endParaRPr lang="es-ES" dirty="0"/>
          </a:p>
        </p:txBody>
      </p:sp>
      <p:sp>
        <p:nvSpPr>
          <p:cNvPr id="3" name="2 Marcador de contenido"/>
          <p:cNvSpPr>
            <a:spLocks noGrp="1"/>
          </p:cNvSpPr>
          <p:nvPr>
            <p:ph idx="1"/>
          </p:nvPr>
        </p:nvSpPr>
        <p:spPr/>
        <p:txBody>
          <a:bodyPr/>
          <a:lstStyle/>
          <a:p>
            <a:pPr algn="just"/>
            <a:r>
              <a:rPr lang="en-US" dirty="0"/>
              <a:t>I strongly encourage you to use the scriptures in your teaching and to do all within your power to help the students use them and become comfortable with them. I would like our young people to have confidence in the scriptures, and I would like you to interpret that phrase two ways.</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20053">
            <a:off x="7008544" y="-39113"/>
            <a:ext cx="2132856" cy="2132856"/>
          </a:xfrm>
          <a:prstGeom prst="rect">
            <a:avLst/>
          </a:prstGeom>
        </p:spPr>
      </p:pic>
    </p:spTree>
    <p:extLst>
      <p:ext uri="{BB962C8B-B14F-4D97-AF65-F5344CB8AC3E}">
        <p14:creationId xmlns:p14="http://schemas.microsoft.com/office/powerpoint/2010/main" val="35899716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1556792"/>
            <a:ext cx="6777317" cy="3508977"/>
          </a:xfrm>
        </p:spPr>
        <p:txBody>
          <a:bodyPr/>
          <a:lstStyle/>
          <a:p>
            <a:pPr algn="just"/>
            <a:r>
              <a:rPr lang="en-US" dirty="0"/>
              <a:t>“For there are many yet on the earth among all sects, parties, and denominations, who are blinded by the subtle craftiness of men, whereby they lie in wait to deceive, and who are only kept from the truth because they know not where to find it” (</a:t>
            </a:r>
            <a:r>
              <a:rPr lang="en-US" dirty="0" err="1"/>
              <a:t>D&amp;C</a:t>
            </a:r>
            <a:r>
              <a:rPr lang="en-US" dirty="0"/>
              <a:t> 123:12; emphasis added).</a:t>
            </a:r>
            <a:endParaRPr lang="es-ES" dirty="0"/>
          </a:p>
        </p:txBody>
      </p:sp>
    </p:spTree>
    <p:extLst>
      <p:ext uri="{BB962C8B-B14F-4D97-AF65-F5344CB8AC3E}">
        <p14:creationId xmlns:p14="http://schemas.microsoft.com/office/powerpoint/2010/main" val="34251785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n-US" dirty="0"/>
              <a:t>First, we want the students to have confidence in the strength and truths of the scriptures, confidence that their Heavenly Father is really speaking to them through the scriptures, and confidence that they can turn to the scriptures and find answers to their problems and their prayers. </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9416525">
            <a:off x="2105701" y="267635"/>
            <a:ext cx="1516935" cy="1894282"/>
          </a:xfrm>
          <a:prstGeom prst="rect">
            <a:avLst/>
          </a:prstGeom>
        </p:spPr>
      </p:pic>
    </p:spTree>
    <p:extLst>
      <p:ext uri="{BB962C8B-B14F-4D97-AF65-F5344CB8AC3E}">
        <p14:creationId xmlns:p14="http://schemas.microsoft.com/office/powerpoint/2010/main" val="190745893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608" y="1844824"/>
            <a:ext cx="6777317" cy="3508977"/>
          </a:xfrm>
        </p:spPr>
        <p:txBody>
          <a:bodyPr/>
          <a:lstStyle/>
          <a:p>
            <a:pPr algn="just"/>
            <a:r>
              <a:rPr lang="en-US" dirty="0"/>
              <a:t>[A second] meaning implied in the phrase “confidence in the scriptures” is to teach students the standard works so thoroughly that they can move through them with confidence, learning the essential scriptures and sermons and texts contained in them. </a:t>
            </a:r>
            <a:endParaRPr lang="es-ES" dirty="0"/>
          </a:p>
        </p:txBody>
      </p:sp>
    </p:spTree>
    <p:extLst>
      <p:ext uri="{BB962C8B-B14F-4D97-AF65-F5344CB8AC3E}">
        <p14:creationId xmlns:p14="http://schemas.microsoft.com/office/powerpoint/2010/main" val="298388826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a:t>Teach</a:t>
            </a:r>
            <a:r>
              <a:rPr lang="es-ES" dirty="0"/>
              <a:t> </a:t>
            </a:r>
            <a:r>
              <a:rPr lang="es-ES" dirty="0" err="1"/>
              <a:t>with</a:t>
            </a:r>
            <a:r>
              <a:rPr lang="es-ES" dirty="0"/>
              <a:t> </a:t>
            </a:r>
            <a:r>
              <a:rPr lang="es-ES" dirty="0" err="1"/>
              <a:t>the</a:t>
            </a:r>
            <a:r>
              <a:rPr lang="es-ES" dirty="0"/>
              <a:t> </a:t>
            </a:r>
            <a:r>
              <a:rPr lang="es-ES" dirty="0" err="1"/>
              <a:t>Spirit</a:t>
            </a:r>
            <a:r>
              <a:rPr lang="es-ES" dirty="0"/>
              <a:t>.</a:t>
            </a:r>
          </a:p>
        </p:txBody>
      </p:sp>
      <p:sp>
        <p:nvSpPr>
          <p:cNvPr id="3" name="2 Marcador de contenido"/>
          <p:cNvSpPr>
            <a:spLocks noGrp="1"/>
          </p:cNvSpPr>
          <p:nvPr>
            <p:ph idx="1"/>
          </p:nvPr>
        </p:nvSpPr>
        <p:spPr/>
        <p:txBody>
          <a:bodyPr>
            <a:normAutofit fontScale="92500" lnSpcReduction="20000"/>
          </a:bodyPr>
          <a:lstStyle/>
          <a:p>
            <a:pPr algn="just"/>
            <a:r>
              <a:rPr lang="en-US" b="1" dirty="0"/>
              <a:t>“And the Spirit shall be given unto you by the prayer of faith; and if ye receive not the Spirit ye shall not teach” (</a:t>
            </a:r>
            <a:r>
              <a:rPr lang="en-US" b="1" dirty="0" err="1"/>
              <a:t>D&amp;C</a:t>
            </a:r>
            <a:r>
              <a:rPr lang="en-US" b="1" dirty="0"/>
              <a:t> 42:14</a:t>
            </a:r>
            <a:r>
              <a:rPr lang="en-US" b="1" dirty="0" smtClean="0"/>
              <a:t>).</a:t>
            </a:r>
          </a:p>
          <a:p>
            <a:pPr algn="just"/>
            <a:endParaRPr lang="en-US" b="1" dirty="0"/>
          </a:p>
          <a:p>
            <a:pPr algn="just"/>
            <a:r>
              <a:rPr lang="en-US" b="1" dirty="0"/>
              <a:t>… I get concerned when it appears that strong emotion or free-flowing tears are equated with the presence of the Spirit. Certainly the Spirit of the Lord can bring strong emotional feelings, including tears, but that outward manifestation ought not to be confused with the presence of the Spirit itself.</a:t>
            </a:r>
            <a:endParaRPr lang="es-ES" b="1" dirty="0"/>
          </a:p>
        </p:txBody>
      </p:sp>
    </p:spTree>
    <p:extLst>
      <p:ext uri="{BB962C8B-B14F-4D97-AF65-F5344CB8AC3E}">
        <p14:creationId xmlns:p14="http://schemas.microsoft.com/office/powerpoint/2010/main" val="366463397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16</TotalTime>
  <Words>1155</Words>
  <Application>Microsoft Office PowerPoint</Application>
  <PresentationFormat>Presentación en pantalla (4:3)</PresentationFormat>
  <Paragraphs>24</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Austin</vt:lpstr>
      <vt:lpstr>Chapter 22: Teaching the Gospel</vt:lpstr>
      <vt:lpstr>From the Life of Howard W. Hunter</vt:lpstr>
      <vt:lpstr>Presentación de PowerPoint</vt:lpstr>
      <vt:lpstr>Presentación de PowerPoint</vt:lpstr>
      <vt:lpstr>Help others develop confidence in the scriptures.</vt:lpstr>
      <vt:lpstr>Presentación de PowerPoint</vt:lpstr>
      <vt:lpstr>Presentación de PowerPoint</vt:lpstr>
      <vt:lpstr>Presentación de PowerPoint</vt:lpstr>
      <vt:lpstr>Teach with the Spirit.</vt:lpstr>
      <vt:lpstr>Presentación de PowerPoint</vt:lpstr>
      <vt:lpstr>Presentación de PowerPoint</vt:lpstr>
      <vt:lpstr>Invite students to seek God the Father and Jesus Christ directly.</vt:lpstr>
      <vt:lpstr>Strive to reach the individual.</vt:lpstr>
      <vt:lpstr>Presentación de PowerPoint</vt:lpstr>
      <vt:lpstr>Teach by example.</vt:lpstr>
      <vt:lpstr>Be an instrument in the Lord’s hands in helping students experience a miraculous change of heart.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22: Teaching the Gospel</dc:title>
  <dc:creator>SVG41</dc:creator>
  <cp:lastModifiedBy>SVG41</cp:lastModifiedBy>
  <cp:revision>2</cp:revision>
  <dcterms:created xsi:type="dcterms:W3CDTF">2016-02-15T00:26:16Z</dcterms:created>
  <dcterms:modified xsi:type="dcterms:W3CDTF">2016-02-15T00:42:17Z</dcterms:modified>
</cp:coreProperties>
</file>