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0C2096F3-7507-4623-93F9-2A01F3935D9F}" type="datetimeFigureOut">
              <a:rPr lang="es-ES" smtClean="0"/>
              <a:t>14/02/2016</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B83FB0D-3D89-4894-996D-250A80D7A208}"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C2096F3-7507-4623-93F9-2A01F3935D9F}" type="datetimeFigureOut">
              <a:rPr lang="es-ES" smtClean="0"/>
              <a:t>14/02/2016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83FB0D-3D89-4894-996D-250A80D7A208}"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C2096F3-7507-4623-93F9-2A01F3935D9F}" type="datetimeFigureOut">
              <a:rPr lang="es-ES" smtClean="0"/>
              <a:t>14/02/2016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83FB0D-3D89-4894-996D-250A80D7A208}"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0C2096F3-7507-4623-93F9-2A01F3935D9F}" type="datetimeFigureOut">
              <a:rPr lang="es-ES" smtClean="0"/>
              <a:t>14/02/2016</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BB83FB0D-3D89-4894-996D-250A80D7A208}"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0C2096F3-7507-4623-93F9-2A01F3935D9F}" type="datetimeFigureOut">
              <a:rPr lang="es-ES" smtClean="0"/>
              <a:t>14/02/2016</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BB83FB0D-3D89-4894-996D-250A80D7A208}"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0C2096F3-7507-4623-93F9-2A01F3935D9F}" type="datetimeFigureOut">
              <a:rPr lang="es-ES" smtClean="0"/>
              <a:t>14/02/2016</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BB83FB0D-3D89-4894-996D-250A80D7A208}"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0C2096F3-7507-4623-93F9-2A01F3935D9F}" type="datetimeFigureOut">
              <a:rPr lang="es-ES" smtClean="0"/>
              <a:t>14/02/2016</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BB83FB0D-3D89-4894-996D-250A80D7A208}"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C2096F3-7507-4623-93F9-2A01F3935D9F}" type="datetimeFigureOut">
              <a:rPr lang="es-ES" smtClean="0"/>
              <a:t>14/02/2016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B83FB0D-3D89-4894-996D-250A80D7A208}"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0C2096F3-7507-4623-93F9-2A01F3935D9F}" type="datetimeFigureOut">
              <a:rPr lang="es-ES" smtClean="0"/>
              <a:t>14/02/2016</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BB83FB0D-3D89-4894-996D-250A80D7A208}"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0C2096F3-7507-4623-93F9-2A01F3935D9F}" type="datetimeFigureOut">
              <a:rPr lang="es-ES" smtClean="0"/>
              <a:t>14/02/2016</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BB83FB0D-3D89-4894-996D-250A80D7A208}"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0C2096F3-7507-4623-93F9-2A01F3935D9F}" type="datetimeFigureOut">
              <a:rPr lang="es-ES" smtClean="0"/>
              <a:t>14/02/2016</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BB83FB0D-3D89-4894-996D-250A80D7A208}"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C2096F3-7507-4623-93F9-2A01F3935D9F}" type="datetimeFigureOut">
              <a:rPr lang="es-ES" smtClean="0"/>
              <a:t>14/02/2016</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B83FB0D-3D89-4894-996D-250A80D7A208}"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n-US" dirty="0"/>
              <a:t>Chapter 21: Faith and Testimony</a:t>
            </a:r>
            <a:endParaRPr lang="es-ES" dirty="0"/>
          </a:p>
        </p:txBody>
      </p:sp>
      <p:sp>
        <p:nvSpPr>
          <p:cNvPr id="3" name="2 Subtítulo"/>
          <p:cNvSpPr>
            <a:spLocks noGrp="1"/>
          </p:cNvSpPr>
          <p:nvPr>
            <p:ph type="subTitle" idx="1"/>
          </p:nvPr>
        </p:nvSpPr>
        <p:spPr/>
        <p:txBody>
          <a:bodyPr/>
          <a:lstStyle/>
          <a:p>
            <a:r>
              <a:rPr lang="en-US" dirty="0"/>
              <a:t>“The supreme achievement of life is to find God and to know that He lives.”</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3501008"/>
            <a:ext cx="3942358" cy="3391094"/>
          </a:xfrm>
          <a:prstGeom prst="rect">
            <a:avLst/>
          </a:prstGeom>
        </p:spPr>
      </p:pic>
    </p:spTree>
    <p:extLst>
      <p:ext uri="{BB962C8B-B14F-4D97-AF65-F5344CB8AC3E}">
        <p14:creationId xmlns:p14="http://schemas.microsoft.com/office/powerpoint/2010/main" val="343939675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1399032"/>
          </a:xfrm>
        </p:spPr>
        <p:txBody>
          <a:bodyPr/>
          <a:lstStyle/>
          <a:p>
            <a:r>
              <a:rPr lang="en-US" dirty="0"/>
              <a:t>We must believe in order to see.</a:t>
            </a:r>
            <a:endParaRPr lang="es-ES" dirty="0"/>
          </a:p>
        </p:txBody>
      </p:sp>
      <p:sp>
        <p:nvSpPr>
          <p:cNvPr id="3" name="2 Marcador de contenido"/>
          <p:cNvSpPr>
            <a:spLocks noGrp="1"/>
          </p:cNvSpPr>
          <p:nvPr>
            <p:ph idx="1"/>
          </p:nvPr>
        </p:nvSpPr>
        <p:spPr>
          <a:xfrm>
            <a:off x="467544" y="1628800"/>
            <a:ext cx="8229600" cy="4572000"/>
          </a:xfrm>
        </p:spPr>
        <p:txBody>
          <a:bodyPr/>
          <a:lstStyle/>
          <a:p>
            <a:r>
              <a:rPr lang="en-US" dirty="0"/>
              <a:t>Thomas wanted to see before he would believe.</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2682388"/>
            <a:ext cx="6232624" cy="4148825"/>
          </a:xfrm>
          <a:prstGeom prst="rect">
            <a:avLst/>
          </a:prstGeom>
        </p:spPr>
      </p:pic>
    </p:spTree>
    <p:extLst>
      <p:ext uri="{BB962C8B-B14F-4D97-AF65-F5344CB8AC3E}">
        <p14:creationId xmlns:p14="http://schemas.microsoft.com/office/powerpoint/2010/main" val="199996135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Faith gives us confidence in things that are not visible.</a:t>
            </a:r>
            <a:endParaRPr lang="es-ES" dirty="0"/>
          </a:p>
        </p:txBody>
      </p:sp>
      <p:sp>
        <p:nvSpPr>
          <p:cNvPr id="3" name="2 Marcador de contenido"/>
          <p:cNvSpPr>
            <a:spLocks noGrp="1"/>
          </p:cNvSpPr>
          <p:nvPr>
            <p:ph idx="1"/>
          </p:nvPr>
        </p:nvSpPr>
        <p:spPr/>
        <p:txBody>
          <a:bodyPr/>
          <a:lstStyle/>
          <a:p>
            <a:pPr algn="just"/>
            <a:r>
              <a:rPr lang="en-US" dirty="0"/>
              <a:t>It would appear that Thomas had lost his confidence in the future. He looked to the past. He wanted proof of that which was not then visible. Those who lose or lack faith, live in the past—there is loss of hope for the future. What a great change comes into the life of one who finds an abiding faith to give assurance and confidence.</a:t>
            </a:r>
            <a:endParaRPr lang="es-ES" dirty="0"/>
          </a:p>
        </p:txBody>
      </p:sp>
    </p:spTree>
    <p:extLst>
      <p:ext uri="{BB962C8B-B14F-4D97-AF65-F5344CB8AC3E}">
        <p14:creationId xmlns:p14="http://schemas.microsoft.com/office/powerpoint/2010/main" val="315792514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a:t>The man born blind did not doubt; he believed in the Savior.</a:t>
            </a:r>
            <a:endParaRPr lang="es-ES"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7828" y="1882775"/>
            <a:ext cx="6868343" cy="4572000"/>
          </a:xfrm>
        </p:spPr>
      </p:pic>
    </p:spTree>
    <p:extLst>
      <p:ext uri="{BB962C8B-B14F-4D97-AF65-F5344CB8AC3E}">
        <p14:creationId xmlns:p14="http://schemas.microsoft.com/office/powerpoint/2010/main" val="223893939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Acting on our faith leads to personal testimony.</a:t>
            </a:r>
            <a:endParaRPr lang="es-ES" dirty="0"/>
          </a:p>
        </p:txBody>
      </p:sp>
      <p:sp>
        <p:nvSpPr>
          <p:cNvPr id="3" name="2 Marcador de contenido"/>
          <p:cNvSpPr>
            <a:spLocks noGrp="1"/>
          </p:cNvSpPr>
          <p:nvPr>
            <p:ph idx="1"/>
          </p:nvPr>
        </p:nvSpPr>
        <p:spPr/>
        <p:txBody>
          <a:bodyPr/>
          <a:lstStyle/>
          <a:p>
            <a:pPr algn="just"/>
            <a:r>
              <a:rPr lang="en-US" dirty="0"/>
              <a:t>As children we accepted as fact the things which were told to us by our parents or our teachers because of the confidence that we had in them</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669815">
            <a:off x="3491882" y="4103841"/>
            <a:ext cx="1937801" cy="2619375"/>
          </a:xfrm>
          <a:prstGeom prst="rect">
            <a:avLst/>
          </a:prstGeom>
        </p:spPr>
      </p:pic>
    </p:spTree>
    <p:extLst>
      <p:ext uri="{BB962C8B-B14F-4D97-AF65-F5344CB8AC3E}">
        <p14:creationId xmlns:p14="http://schemas.microsoft.com/office/powerpoint/2010/main" val="191017422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n-US" dirty="0"/>
              <a:t>… In order for an individual to obtain unwavering knowledge of the reality of God, he must live the commandments and the doctrines announced by the Savior during his personal ministry. </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8511" y="4379177"/>
            <a:ext cx="2466975" cy="1847850"/>
          </a:xfrm>
          <a:prstGeom prst="rect">
            <a:avLst/>
          </a:prstGeom>
        </p:spPr>
      </p:pic>
    </p:spTree>
    <p:extLst>
      <p:ext uri="{BB962C8B-B14F-4D97-AF65-F5344CB8AC3E}">
        <p14:creationId xmlns:p14="http://schemas.microsoft.com/office/powerpoint/2010/main" val="419755819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n-US" dirty="0"/>
              <a:t>When a man has found God and understands his ways, he learns that nothing in the universe came by chance, but all things resulted from a divinely prearranged plan. What a rich meaning comes into his life! </a:t>
            </a:r>
            <a:endParaRPr lang="es-ES" dirty="0"/>
          </a:p>
        </p:txBody>
      </p:sp>
    </p:spTree>
    <p:extLst>
      <p:ext uri="{BB962C8B-B14F-4D97-AF65-F5344CB8AC3E}">
        <p14:creationId xmlns:p14="http://schemas.microsoft.com/office/powerpoint/2010/main" val="281803478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He </a:t>
            </a:r>
            <a:r>
              <a:rPr lang="es-ES" dirty="0" err="1"/>
              <a:t>lives</a:t>
            </a:r>
            <a:endParaRPr lang="es-ES"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1118" y="1484784"/>
            <a:ext cx="8075337" cy="5472608"/>
          </a:xfrm>
        </p:spPr>
      </p:pic>
    </p:spTree>
    <p:extLst>
      <p:ext uri="{BB962C8B-B14F-4D97-AF65-F5344CB8AC3E}">
        <p14:creationId xmlns:p14="http://schemas.microsoft.com/office/powerpoint/2010/main" val="337025768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340768"/>
            <a:ext cx="8229600" cy="4572000"/>
          </a:xfrm>
        </p:spPr>
        <p:txBody>
          <a:bodyPr>
            <a:normAutofit fontScale="92500" lnSpcReduction="10000"/>
          </a:bodyPr>
          <a:lstStyle/>
          <a:p>
            <a:r>
              <a:rPr lang="en-US" dirty="0"/>
              <a:t>As children grow older, they commence to think for themselves, to question and have doubts about those things which are not subject to tangible proof</a:t>
            </a:r>
            <a:r>
              <a:rPr lang="en-US" dirty="0" smtClean="0"/>
              <a:t>.</a:t>
            </a:r>
          </a:p>
          <a:p>
            <a:endParaRPr lang="en-US" dirty="0"/>
          </a:p>
          <a:p>
            <a:r>
              <a:rPr lang="en-US" dirty="0"/>
              <a:t>Students spend hours in scientific laboratories experimenting to find the truth. If they will do the same thing with faith, prayer, forgiveness, humility and love, they will find a testimony of Jesus Christ, the giver of these principles.</a:t>
            </a:r>
            <a:endParaRPr lang="es-ES" dirty="0"/>
          </a:p>
        </p:txBody>
      </p:sp>
    </p:spTree>
    <p:extLst>
      <p:ext uri="{BB962C8B-B14F-4D97-AF65-F5344CB8AC3E}">
        <p14:creationId xmlns:p14="http://schemas.microsoft.com/office/powerpoint/2010/main" val="9522978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n-US" dirty="0"/>
              <a:t>The gospel of Jesus Christ is not just a gospel of belief; it is a plan of action. … He did not say “observe” my gospel; he said “live” it! He did not say, “Note its beautiful structure and imagery”; he said, “Go, do, see, feel, give, believe!”</a:t>
            </a:r>
            <a:endParaRPr lang="es-ES" dirty="0"/>
          </a:p>
        </p:txBody>
      </p:sp>
    </p:spTree>
    <p:extLst>
      <p:ext uri="{BB962C8B-B14F-4D97-AF65-F5344CB8AC3E}">
        <p14:creationId xmlns:p14="http://schemas.microsoft.com/office/powerpoint/2010/main" val="367930065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a:t>My</a:t>
            </a:r>
            <a:r>
              <a:rPr lang="es-ES" dirty="0"/>
              <a:t> </a:t>
            </a:r>
            <a:r>
              <a:rPr lang="es-ES" dirty="0" err="1"/>
              <a:t>testimony</a:t>
            </a:r>
            <a:endParaRPr lang="es-ES" dirty="0"/>
          </a:p>
        </p:txBody>
      </p:sp>
      <p:sp>
        <p:nvSpPr>
          <p:cNvPr id="3" name="2 Marcador de contenido"/>
          <p:cNvSpPr>
            <a:spLocks noGrp="1"/>
          </p:cNvSpPr>
          <p:nvPr>
            <p:ph idx="1"/>
          </p:nvPr>
        </p:nvSpPr>
        <p:spPr/>
        <p:txBody>
          <a:bodyPr>
            <a:normAutofit lnSpcReduction="10000"/>
          </a:bodyPr>
          <a:lstStyle/>
          <a:p>
            <a:pPr algn="just"/>
            <a:r>
              <a:rPr lang="en-US" dirty="0"/>
              <a:t>As an ordained Apostle and special witness of Christ, I give to you my solemn witness that Jesus Christ is in fact the Son of God. … It is by the power of the Holy Ghost that I bear my witness. I know of Christ’s reality as if I had seen with my eyes and heard with my ears. I know also that the Holy Spirit will confirm the truthfulness of my witness in the hearts of all those who listen with an ear of faith.</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332656"/>
            <a:ext cx="2857500" cy="1600200"/>
          </a:xfrm>
          <a:prstGeom prst="rect">
            <a:avLst/>
          </a:prstGeom>
        </p:spPr>
      </p:pic>
    </p:spTree>
    <p:extLst>
      <p:ext uri="{BB962C8B-B14F-4D97-AF65-F5344CB8AC3E}">
        <p14:creationId xmlns:p14="http://schemas.microsoft.com/office/powerpoint/2010/main" val="56666386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From the Life of Howard W. Hunter</a:t>
            </a:r>
            <a:endParaRPr lang="es-ES" dirty="0"/>
          </a:p>
        </p:txBody>
      </p:sp>
      <p:sp>
        <p:nvSpPr>
          <p:cNvPr id="3" name="2 Marcador de contenido"/>
          <p:cNvSpPr>
            <a:spLocks noGrp="1"/>
          </p:cNvSpPr>
          <p:nvPr>
            <p:ph idx="1"/>
          </p:nvPr>
        </p:nvSpPr>
        <p:spPr/>
        <p:txBody>
          <a:bodyPr/>
          <a:lstStyle/>
          <a:p>
            <a:pPr algn="just"/>
            <a:r>
              <a:rPr lang="en-US" dirty="0"/>
              <a:t>Howard W. Hunter began to develop his testimony during his early childhood in Boise, Idaho. Although his father was not then a member of the Church, his mother raised him in the gospel. “It was at her knee that we learned to pray,” he recalled. “I received a testimony as a boy at my mother’s knee.”</a:t>
            </a:r>
            <a:endParaRPr lang="es-ES" dirty="0"/>
          </a:p>
        </p:txBody>
      </p:sp>
    </p:spTree>
    <p:extLst>
      <p:ext uri="{BB962C8B-B14F-4D97-AF65-F5344CB8AC3E}">
        <p14:creationId xmlns:p14="http://schemas.microsoft.com/office/powerpoint/2010/main" val="391976049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700808"/>
            <a:ext cx="3357909" cy="4641298"/>
          </a:xfrm>
        </p:spPr>
      </p:pic>
      <p:sp>
        <p:nvSpPr>
          <p:cNvPr id="7" name="6 CuadroTexto"/>
          <p:cNvSpPr txBox="1"/>
          <p:nvPr/>
        </p:nvSpPr>
        <p:spPr>
          <a:xfrm>
            <a:off x="4572000" y="692696"/>
            <a:ext cx="4248472" cy="5632311"/>
          </a:xfrm>
          <a:prstGeom prst="rect">
            <a:avLst/>
          </a:prstGeom>
          <a:noFill/>
        </p:spPr>
        <p:txBody>
          <a:bodyPr wrap="square" rtlCol="0">
            <a:spAutoFit/>
          </a:bodyPr>
          <a:lstStyle/>
          <a:p>
            <a:pPr algn="just"/>
            <a:r>
              <a:rPr lang="en-US" sz="2400" b="1" dirty="0" smtClean="0"/>
              <a:t>Howard’s testimony grew over the years. When he was in his </a:t>
            </a:r>
            <a:r>
              <a:rPr lang="en-US" sz="2400" b="1" dirty="0" err="1" smtClean="0"/>
              <a:t>20s</a:t>
            </a:r>
            <a:r>
              <a:rPr lang="en-US" sz="2400" b="1" dirty="0" smtClean="0"/>
              <a:t> and living in Los Angeles, California, he began to recognize the importance of serious gospel study.  … I think of this period of my life as the time the truths of the gospel commenced to unfold. I always had a testimony of the gospel, but suddenly I commenced to understand.</a:t>
            </a:r>
            <a:endParaRPr lang="es-ES" sz="2400" b="1" dirty="0"/>
          </a:p>
        </p:txBody>
      </p:sp>
    </p:spTree>
    <p:extLst>
      <p:ext uri="{BB962C8B-B14F-4D97-AF65-F5344CB8AC3E}">
        <p14:creationId xmlns:p14="http://schemas.microsoft.com/office/powerpoint/2010/main" val="163868137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467544" y="980728"/>
            <a:ext cx="8229600" cy="4572000"/>
          </a:xfrm>
        </p:spPr>
        <p:txBody>
          <a:bodyPr>
            <a:normAutofit fontScale="92500"/>
          </a:bodyPr>
          <a:lstStyle/>
          <a:p>
            <a:pPr algn="just"/>
            <a:r>
              <a:rPr lang="en-US" dirty="0"/>
              <a:t>Many years later, President Hunter explained: “There comes a time when we understand the principles of our creation and who we are. Suddenly these things are illuminated to us and the cords of our hearts do vibrate. This is the time when testimony enters into our very souls and we know beyond a question of a doubt that God is our father—that he lives, that he is a reality, that we are literally his children.”</a:t>
            </a:r>
            <a:endParaRPr lang="es-ES" dirty="0"/>
          </a:p>
        </p:txBody>
      </p:sp>
    </p:spTree>
    <p:extLst>
      <p:ext uri="{BB962C8B-B14F-4D97-AF65-F5344CB8AC3E}">
        <p14:creationId xmlns:p14="http://schemas.microsoft.com/office/powerpoint/2010/main" val="122448152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Through faith, we can find God and know that He lives.</a:t>
            </a:r>
            <a:endParaRPr lang="es-ES" dirty="0"/>
          </a:p>
        </p:txBody>
      </p:sp>
      <p:sp>
        <p:nvSpPr>
          <p:cNvPr id="3" name="2 Marcador de contenido"/>
          <p:cNvSpPr>
            <a:spLocks noGrp="1"/>
          </p:cNvSpPr>
          <p:nvPr>
            <p:ph idx="1"/>
          </p:nvPr>
        </p:nvSpPr>
        <p:spPr>
          <a:xfrm>
            <a:off x="467544" y="2286000"/>
            <a:ext cx="8229600" cy="4572000"/>
          </a:xfrm>
        </p:spPr>
        <p:txBody>
          <a:bodyPr/>
          <a:lstStyle/>
          <a:p>
            <a:pPr algn="just"/>
            <a:r>
              <a:rPr lang="en-US" dirty="0"/>
              <a:t>The supreme achievement of life is to find God and to know that He lives. Like any other worthy accomplishment, this can only be obtained by those who will believe and have faith in that which at first may not be apparent.</a:t>
            </a:r>
            <a:endParaRPr lang="es-ES" dirty="0"/>
          </a:p>
        </p:txBody>
      </p:sp>
    </p:spTree>
    <p:extLst>
      <p:ext uri="{BB962C8B-B14F-4D97-AF65-F5344CB8AC3E}">
        <p14:creationId xmlns:p14="http://schemas.microsoft.com/office/powerpoint/2010/main" val="60803292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94" y="0"/>
            <a:ext cx="9178193" cy="6858000"/>
          </a:xfrm>
        </p:spPr>
      </p:pic>
    </p:spTree>
    <p:extLst>
      <p:ext uri="{BB962C8B-B14F-4D97-AF65-F5344CB8AC3E}">
        <p14:creationId xmlns:p14="http://schemas.microsoft.com/office/powerpoint/2010/main" val="316519005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The most powerful force in human nature is the spiritual power of faith.</a:t>
            </a:r>
            <a:endParaRPr lang="es-ES" dirty="0"/>
          </a:p>
        </p:txBody>
      </p:sp>
      <p:sp>
        <p:nvSpPr>
          <p:cNvPr id="3" name="2 Marcador de contenido"/>
          <p:cNvSpPr>
            <a:spLocks noGrp="1"/>
          </p:cNvSpPr>
          <p:nvPr>
            <p:ph idx="1"/>
          </p:nvPr>
        </p:nvSpPr>
        <p:spPr/>
        <p:txBody>
          <a:bodyPr/>
          <a:lstStyle/>
          <a:p>
            <a:pPr algn="just"/>
            <a:r>
              <a:rPr lang="en-US" dirty="0"/>
              <a:t>The greatest quest is a search for God—to determine his reality, his personal attributes, and to secure a knowledge of the gospel of his Son Jesus Christ. It is not easy to find a perfect understanding of God. The search requires persistent effort, and there are some who never move themselves to pursue this knowledge. …</a:t>
            </a:r>
            <a:endParaRPr lang="es-ES" dirty="0"/>
          </a:p>
        </p:txBody>
      </p:sp>
    </p:spTree>
    <p:extLst>
      <p:ext uri="{BB962C8B-B14F-4D97-AF65-F5344CB8AC3E}">
        <p14:creationId xmlns:p14="http://schemas.microsoft.com/office/powerpoint/2010/main" val="378653603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“Now faith is the substance of things hoped for, the evidence of things not seen.” (Heb. 11:1.)</a:t>
            </a:r>
            <a:endParaRPr lang="es-ES"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2204864"/>
            <a:ext cx="2847639" cy="3816424"/>
          </a:xfrm>
        </p:spPr>
      </p:pic>
      <p:sp>
        <p:nvSpPr>
          <p:cNvPr id="5" name="4 CuadroTexto"/>
          <p:cNvSpPr txBox="1"/>
          <p:nvPr/>
        </p:nvSpPr>
        <p:spPr>
          <a:xfrm>
            <a:off x="4211960" y="2204864"/>
            <a:ext cx="4536504" cy="3785652"/>
          </a:xfrm>
          <a:prstGeom prst="rect">
            <a:avLst/>
          </a:prstGeom>
          <a:noFill/>
        </p:spPr>
        <p:txBody>
          <a:bodyPr wrap="square" rtlCol="0">
            <a:spAutoFit/>
          </a:bodyPr>
          <a:lstStyle/>
          <a:p>
            <a:pPr algn="just"/>
            <a:r>
              <a:rPr lang="en-US" sz="2400" b="1" dirty="0" smtClean="0"/>
              <a:t>I have a positive conviction that God is a reality—that he lives. He is our Heavenly Father, and we are his spiritual children. He created the heaven and the earth and all things upon the earth and is the author of the eternal laws by which the universe is governed</a:t>
            </a:r>
            <a:endParaRPr lang="es-ES" sz="2400" b="1" dirty="0"/>
          </a:p>
        </p:txBody>
      </p:sp>
    </p:spTree>
    <p:extLst>
      <p:ext uri="{BB962C8B-B14F-4D97-AF65-F5344CB8AC3E}">
        <p14:creationId xmlns:p14="http://schemas.microsoft.com/office/powerpoint/2010/main" val="385601712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n-US" sz="3200" dirty="0"/>
              <a:t>To obtain knowledge of the reality of God, we must make a faithful effort, do His will, and pray for understanding.</a:t>
            </a:r>
            <a:endParaRPr lang="es-ES" sz="3200" dirty="0"/>
          </a:p>
        </p:txBody>
      </p:sp>
      <p:sp>
        <p:nvSpPr>
          <p:cNvPr id="3" name="2 Marcador de contenido"/>
          <p:cNvSpPr>
            <a:spLocks noGrp="1"/>
          </p:cNvSpPr>
          <p:nvPr>
            <p:ph idx="1"/>
          </p:nvPr>
        </p:nvSpPr>
        <p:spPr/>
        <p:txBody>
          <a:bodyPr>
            <a:normAutofit lnSpcReduction="10000"/>
          </a:bodyPr>
          <a:lstStyle/>
          <a:p>
            <a:pPr algn="just"/>
            <a:r>
              <a:rPr lang="en-US" dirty="0"/>
              <a:t>… Sometimes faith means believing a thing to be true where the evidence is not sufficient to establish </a:t>
            </a:r>
            <a:r>
              <a:rPr lang="en-US" dirty="0" smtClean="0"/>
              <a:t>knowledge</a:t>
            </a:r>
          </a:p>
          <a:p>
            <a:endParaRPr lang="en-US" dirty="0"/>
          </a:p>
          <a:p>
            <a:pPr algn="just"/>
            <a:r>
              <a:rPr lang="en-US" dirty="0"/>
              <a:t>“Ask, and it shall be given you; seek, and ye shall find; knock, and it shall be opened unto you: For every one that </a:t>
            </a:r>
            <a:r>
              <a:rPr lang="en-US" dirty="0" err="1"/>
              <a:t>asketh</a:t>
            </a:r>
            <a:r>
              <a:rPr lang="en-US" dirty="0"/>
              <a:t> </a:t>
            </a:r>
            <a:r>
              <a:rPr lang="en-US" dirty="0" err="1"/>
              <a:t>receiveth</a:t>
            </a:r>
            <a:r>
              <a:rPr lang="en-US" dirty="0"/>
              <a:t>; and he that </a:t>
            </a:r>
            <a:r>
              <a:rPr lang="en-US" dirty="0" err="1"/>
              <a:t>seeketh</a:t>
            </a:r>
            <a:r>
              <a:rPr lang="en-US" dirty="0"/>
              <a:t> </a:t>
            </a:r>
            <a:r>
              <a:rPr lang="en-US" dirty="0" err="1"/>
              <a:t>findeth</a:t>
            </a:r>
            <a:r>
              <a:rPr lang="en-US" dirty="0"/>
              <a:t>; and to him that </a:t>
            </a:r>
            <a:r>
              <a:rPr lang="en-US" dirty="0" err="1"/>
              <a:t>knocketh</a:t>
            </a:r>
            <a:r>
              <a:rPr lang="en-US" dirty="0"/>
              <a:t> it shall be opened.” (Matt. 7:7–8.) …</a:t>
            </a:r>
            <a:endParaRPr lang="es-ES" dirty="0"/>
          </a:p>
        </p:txBody>
      </p:sp>
    </p:spTree>
    <p:extLst>
      <p:ext uri="{BB962C8B-B14F-4D97-AF65-F5344CB8AC3E}">
        <p14:creationId xmlns:p14="http://schemas.microsoft.com/office/powerpoint/2010/main" val="50190639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TotalTime>
  <Words>1017</Words>
  <Application>Microsoft Office PowerPoint</Application>
  <PresentationFormat>Presentación en pantalla (4:3)</PresentationFormat>
  <Paragraphs>32</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Brío</vt:lpstr>
      <vt:lpstr>Chapter 21: Faith and Testimony</vt:lpstr>
      <vt:lpstr>From the Life of Howard W. Hunter</vt:lpstr>
      <vt:lpstr>Presentación de PowerPoint</vt:lpstr>
      <vt:lpstr>Presentación de PowerPoint</vt:lpstr>
      <vt:lpstr>Through faith, we can find God and know that He lives.</vt:lpstr>
      <vt:lpstr>Presentación de PowerPoint</vt:lpstr>
      <vt:lpstr>The most powerful force in human nature is the spiritual power of faith.</vt:lpstr>
      <vt:lpstr>“Now faith is the substance of things hoped for, the evidence of things not seen.” (Heb. 11:1.)</vt:lpstr>
      <vt:lpstr>To obtain knowledge of the reality of God, we must make a faithful effort, do His will, and pray for understanding.</vt:lpstr>
      <vt:lpstr>We must believe in order to see.</vt:lpstr>
      <vt:lpstr>Faith gives us confidence in things that are not visible.</vt:lpstr>
      <vt:lpstr>The man born blind did not doubt; he believed in the Savior.</vt:lpstr>
      <vt:lpstr>Acting on our faith leads to personal testimony.</vt:lpstr>
      <vt:lpstr>Presentación de PowerPoint</vt:lpstr>
      <vt:lpstr>Presentación de PowerPoint</vt:lpstr>
      <vt:lpstr>He lives</vt:lpstr>
      <vt:lpstr>Presentación de PowerPoint</vt:lpstr>
      <vt:lpstr>Presentación de PowerPoint</vt:lpstr>
      <vt:lpstr>My testimony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21: Faith and Testimony</dc:title>
  <dc:creator>SVG41</dc:creator>
  <cp:lastModifiedBy>SVG41</cp:lastModifiedBy>
  <cp:revision>2</cp:revision>
  <dcterms:created xsi:type="dcterms:W3CDTF">2016-02-15T00:10:02Z</dcterms:created>
  <dcterms:modified xsi:type="dcterms:W3CDTF">2016-02-15T00:26:13Z</dcterms:modified>
</cp:coreProperties>
</file>