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7B27943-3EFD-4A44-8919-F92182998A25}" type="datetimeFigureOut">
              <a:rPr lang="es-ES" smtClean="0"/>
              <a:t>14/02/2016</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2CC0C61-55DF-478D-9D96-711EC85936D4}"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7B27943-3EFD-4A44-8919-F92182998A25}"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CC0C61-55DF-478D-9D96-711EC85936D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7B27943-3EFD-4A44-8919-F92182998A25}"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CC0C61-55DF-478D-9D96-711EC85936D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7B27943-3EFD-4A44-8919-F92182998A25}"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CC0C61-55DF-478D-9D96-711EC85936D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B27943-3EFD-4A44-8919-F92182998A25}"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CC0C61-55DF-478D-9D96-711EC85936D4}"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7B27943-3EFD-4A44-8919-F92182998A25}" type="datetimeFigureOut">
              <a:rPr lang="es-ES" smtClean="0"/>
              <a:t>14/02/2016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CC0C61-55DF-478D-9D96-711EC85936D4}"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7B27943-3EFD-4A44-8919-F92182998A25}" type="datetimeFigureOut">
              <a:rPr lang="es-ES" smtClean="0"/>
              <a:t>14/02/2016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2CC0C61-55DF-478D-9D96-711EC85936D4}"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7B27943-3EFD-4A44-8919-F92182998A25}" type="datetimeFigureOut">
              <a:rPr lang="es-ES" smtClean="0"/>
              <a:t>14/02/2016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2CC0C61-55DF-478D-9D96-711EC85936D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27943-3EFD-4A44-8919-F92182998A25}" type="datetimeFigureOut">
              <a:rPr lang="es-ES" smtClean="0"/>
              <a:t>14/02/2016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2CC0C61-55DF-478D-9D96-711EC85936D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E7B27943-3EFD-4A44-8919-F92182998A25}" type="datetimeFigureOut">
              <a:rPr lang="es-ES" smtClean="0"/>
              <a:t>14/02/2016</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E2CC0C61-55DF-478D-9D96-711EC85936D4}"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E7B27943-3EFD-4A44-8919-F92182998A25}" type="datetimeFigureOut">
              <a:rPr lang="es-ES" smtClean="0"/>
              <a:t>14/02/2016</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E2CC0C61-55DF-478D-9D96-711EC85936D4}"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7B27943-3EFD-4A44-8919-F92182998A25}" type="datetimeFigureOut">
              <a:rPr lang="es-ES" smtClean="0"/>
              <a:t>14/02/2016</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2CC0C61-55DF-478D-9D96-711EC85936D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622300"/>
            <a:ext cx="8432800" cy="5613400"/>
          </a:xfrm>
          <a:prstGeom prst="rect">
            <a:avLst/>
          </a:prstGeom>
        </p:spPr>
      </p:pic>
      <p:sp>
        <p:nvSpPr>
          <p:cNvPr id="2" name="1 Título"/>
          <p:cNvSpPr>
            <a:spLocks noGrp="1"/>
          </p:cNvSpPr>
          <p:nvPr>
            <p:ph type="ctrTitle"/>
          </p:nvPr>
        </p:nvSpPr>
        <p:spPr>
          <a:xfrm>
            <a:off x="378908" y="836712"/>
            <a:ext cx="5723468" cy="1828090"/>
          </a:xfrm>
        </p:spPr>
        <p:txBody>
          <a:bodyPr>
            <a:normAutofit fontScale="90000"/>
          </a:bodyPr>
          <a:lstStyle/>
          <a:p>
            <a:r>
              <a:rPr lang="en-US" dirty="0"/>
              <a:t>Chapter 20: Walking the Savior’s Path of Charity</a:t>
            </a:r>
            <a:endParaRPr lang="es-ES" dirty="0"/>
          </a:p>
        </p:txBody>
      </p:sp>
      <p:sp>
        <p:nvSpPr>
          <p:cNvPr id="3" name="2 Subtítulo"/>
          <p:cNvSpPr>
            <a:spLocks noGrp="1"/>
          </p:cNvSpPr>
          <p:nvPr>
            <p:ph type="subTitle" idx="1"/>
          </p:nvPr>
        </p:nvSpPr>
        <p:spPr>
          <a:xfrm>
            <a:off x="1475656" y="4509120"/>
            <a:ext cx="5712179" cy="1524000"/>
          </a:xfrm>
        </p:spPr>
        <p:txBody>
          <a:bodyPr>
            <a:normAutofit lnSpcReduction="10000"/>
          </a:bodyPr>
          <a:lstStyle/>
          <a:p>
            <a:r>
              <a:rPr lang="en-US" dirty="0"/>
              <a:t>“The touchstone of compassion is a measure of our discipleship; it is a measure of our love for God and for one another.”</a:t>
            </a:r>
            <a:endParaRPr lang="es-ES" dirty="0"/>
          </a:p>
        </p:txBody>
      </p:sp>
    </p:spTree>
    <p:extLst>
      <p:ext uri="{BB962C8B-B14F-4D97-AF65-F5344CB8AC3E}">
        <p14:creationId xmlns:p14="http://schemas.microsoft.com/office/powerpoint/2010/main" val="3623945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We should love and serve others in their affliction.</a:t>
            </a:r>
            <a:endParaRPr lang="es-ES" dirty="0"/>
          </a:p>
        </p:txBody>
      </p:sp>
      <p:sp>
        <p:nvSpPr>
          <p:cNvPr id="3" name="2 Marcador de contenido"/>
          <p:cNvSpPr>
            <a:spLocks noGrp="1"/>
          </p:cNvSpPr>
          <p:nvPr>
            <p:ph idx="1"/>
          </p:nvPr>
        </p:nvSpPr>
        <p:spPr/>
        <p:txBody>
          <a:bodyPr/>
          <a:lstStyle/>
          <a:p>
            <a:pPr algn="just"/>
            <a:r>
              <a:rPr lang="en-US" dirty="0"/>
              <a:t>Joseph Smith wrote a letter to the </a:t>
            </a:r>
            <a:r>
              <a:rPr lang="en-US" dirty="0" err="1"/>
              <a:t>Saints.“Dear</a:t>
            </a:r>
            <a:r>
              <a:rPr lang="en-US" dirty="0"/>
              <a:t> Brethren:—It is a duty which every Saint ought to render to his brethren freely—to always love them, and ever succor them." </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3717032"/>
            <a:ext cx="1847850" cy="2476500"/>
          </a:xfrm>
          <a:prstGeom prst="rect">
            <a:avLst/>
          </a:prstGeom>
        </p:spPr>
      </p:pic>
    </p:spTree>
    <p:extLst>
      <p:ext uri="{BB962C8B-B14F-4D97-AF65-F5344CB8AC3E}">
        <p14:creationId xmlns:p14="http://schemas.microsoft.com/office/powerpoint/2010/main" val="5951692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dirty="0"/>
              <a:t>The touchstone of compassion is a measure of our discipleship; it is a measure of our love for God and for one another. Will we leave a mark of pure gold or, like the priest and the Levite, pass by on the other side?</a:t>
            </a:r>
            <a:endParaRPr lang="es-ES" dirty="0"/>
          </a:p>
        </p:txBody>
      </p:sp>
    </p:spTree>
    <p:extLst>
      <p:ext uri="{BB962C8B-B14F-4D97-AF65-F5344CB8AC3E}">
        <p14:creationId xmlns:p14="http://schemas.microsoft.com/office/powerpoint/2010/main" val="17398798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76672"/>
            <a:ext cx="7992888" cy="5930103"/>
          </a:xfrm>
        </p:spPr>
      </p:pic>
    </p:spTree>
    <p:extLst>
      <p:ext uri="{BB962C8B-B14F-4D97-AF65-F5344CB8AC3E}">
        <p14:creationId xmlns:p14="http://schemas.microsoft.com/office/powerpoint/2010/main" val="391734439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9913" y="1578930"/>
            <a:ext cx="6196405" cy="3603812"/>
          </a:xfrm>
        </p:spPr>
        <p:txBody>
          <a:bodyPr/>
          <a:lstStyle/>
          <a:p>
            <a:r>
              <a:rPr lang="en-US" dirty="0"/>
              <a:t>We need to walk more resolutely the path of charity that Jesus has shown</a:t>
            </a:r>
            <a:r>
              <a:rPr lang="en-US" dirty="0" smtClean="0"/>
              <a:t>.</a:t>
            </a:r>
          </a:p>
          <a:p>
            <a:r>
              <a:rPr lang="en-US" dirty="0"/>
              <a:t>The Prophet Joseph Smith </a:t>
            </a:r>
            <a:r>
              <a:rPr lang="en-US" dirty="0" err="1"/>
              <a:t>said:“If</a:t>
            </a:r>
            <a:r>
              <a:rPr lang="en-US" dirty="0"/>
              <a:t> we would secure and cultivate the love of others, we must love others, even our enemies as well as friends. … Christians should cease wrangling and contending with each other, and cultivate the principles of union and friendship in their midst.” </a:t>
            </a:r>
            <a:endParaRPr lang="es-ES" dirty="0"/>
          </a:p>
        </p:txBody>
      </p:sp>
    </p:spTree>
    <p:extLst>
      <p:ext uri="{BB962C8B-B14F-4D97-AF65-F5344CB8AC3E}">
        <p14:creationId xmlns:p14="http://schemas.microsoft.com/office/powerpoint/2010/main" val="41980474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Charity is the pure love of Christ and will not fail.</a:t>
            </a:r>
            <a:endParaRPr lang="es-ES" dirty="0"/>
          </a:p>
        </p:txBody>
      </p:sp>
      <p:sp>
        <p:nvSpPr>
          <p:cNvPr id="3" name="2 Marcador de contenido"/>
          <p:cNvSpPr>
            <a:spLocks noGrp="1"/>
          </p:cNvSpPr>
          <p:nvPr>
            <p:ph idx="1"/>
          </p:nvPr>
        </p:nvSpPr>
        <p:spPr/>
        <p:txBody>
          <a:bodyPr>
            <a:normAutofit lnSpcReduction="10000"/>
          </a:bodyPr>
          <a:lstStyle/>
          <a:p>
            <a:pPr algn="just"/>
            <a:r>
              <a:rPr lang="en-US" dirty="0"/>
              <a:t>“A new commandment I give unto you,” [Jesus] said, “That ye love one another; … By this shall all men know that ye are my disciples, if ye have love one to another.” (John 13:34–35.)… Charity encompasses all other godly virtues. It distinguishes both the beginning and the end of the plan of salvation. When all else fails, charity—Christ’s love—will not fail. It is the greatest of all divine attributes.</a:t>
            </a:r>
            <a:endParaRPr lang="es-ES" dirty="0"/>
          </a:p>
        </p:txBody>
      </p:sp>
    </p:spTree>
    <p:extLst>
      <p:ext uri="{BB962C8B-B14F-4D97-AF65-F5344CB8AC3E}">
        <p14:creationId xmlns:p14="http://schemas.microsoft.com/office/powerpoint/2010/main" val="23658683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980728"/>
            <a:ext cx="6196405" cy="4742341"/>
          </a:xfrm>
        </p:spPr>
        <p:txBody>
          <a:bodyPr>
            <a:normAutofit fontScale="92500" lnSpcReduction="10000"/>
          </a:bodyPr>
          <a:lstStyle/>
          <a:p>
            <a:pPr algn="just"/>
            <a:r>
              <a:rPr lang="en-US" b="1" dirty="0"/>
              <a:t>Out of the abundance of his heart, Jesus spoke to the poor, the downtrodden, the widows, the little children; to farmers and fishermen, and those who tended goats and sheep; to strangers and foreigners, the rich, the politically powerful, as well as the unfriendly Pharisees and scribes. He ministered to the poor, the hungry, the deprived, the sick. He blessed the lame, the blind, the deaf, and other people with physical disabilities. He drove out the demons and evil spirits that had caused mental or emotional illness. He purified those who were burdened with sin. He taught lessons of love and repeatedly demonstrated unselfish service to others. All were recipients of his love</a:t>
            </a:r>
            <a:endParaRPr lang="es-ES" b="1" dirty="0"/>
          </a:p>
        </p:txBody>
      </p:sp>
    </p:spTree>
    <p:extLst>
      <p:ext uri="{BB962C8B-B14F-4D97-AF65-F5344CB8AC3E}">
        <p14:creationId xmlns:p14="http://schemas.microsoft.com/office/powerpoint/2010/main" val="24588540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548680"/>
            <a:ext cx="7632848" cy="5727839"/>
          </a:xfrm>
        </p:spPr>
      </p:pic>
    </p:spTree>
    <p:extLst>
      <p:ext uri="{BB962C8B-B14F-4D97-AF65-F5344CB8AC3E}">
        <p14:creationId xmlns:p14="http://schemas.microsoft.com/office/powerpoint/2010/main" val="1902677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48680"/>
            <a:ext cx="6965245" cy="1202485"/>
          </a:xfrm>
        </p:spPr>
        <p:txBody>
          <a:bodyPr>
            <a:normAutofit fontScale="90000"/>
          </a:bodyPr>
          <a:lstStyle/>
          <a:p>
            <a:r>
              <a:rPr lang="en-US" dirty="0"/>
              <a:t>Loving others is “a more excellent way.”</a:t>
            </a:r>
            <a:endParaRPr lang="es-ES" dirty="0"/>
          </a:p>
        </p:txBody>
      </p:sp>
      <p:sp>
        <p:nvSpPr>
          <p:cNvPr id="3" name="2 Marcador de contenido"/>
          <p:cNvSpPr>
            <a:spLocks noGrp="1"/>
          </p:cNvSpPr>
          <p:nvPr>
            <p:ph idx="1"/>
          </p:nvPr>
        </p:nvSpPr>
        <p:spPr>
          <a:xfrm>
            <a:off x="1403648" y="1844824"/>
            <a:ext cx="6196405" cy="3603812"/>
          </a:xfrm>
        </p:spPr>
        <p:txBody>
          <a:bodyPr/>
          <a:lstStyle/>
          <a:p>
            <a:pPr algn="just"/>
            <a:r>
              <a:rPr lang="en-US" dirty="0"/>
              <a:t>A different way? A better way? A higher way? A more excellent way? Oh, how the world could benefit from such a magnificent lesson. As </a:t>
            </a:r>
            <a:r>
              <a:rPr lang="en-US" dirty="0" err="1"/>
              <a:t>Moroni</a:t>
            </a:r>
            <a:r>
              <a:rPr lang="en-US" dirty="0"/>
              <a:t> </a:t>
            </a:r>
            <a:r>
              <a:rPr lang="en-US" dirty="0" err="1"/>
              <a:t>declares:“Wherefore</a:t>
            </a:r>
            <a:r>
              <a:rPr lang="en-US" dirty="0"/>
              <a:t>, whoso believeth in God might with surety hope for a better world. …“In the gift of his Son hath God prepared a more excellent way.” (Ether 12:4, 11.)</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4645168"/>
            <a:ext cx="1914525" cy="2390775"/>
          </a:xfrm>
          <a:prstGeom prst="rect">
            <a:avLst/>
          </a:prstGeom>
        </p:spPr>
      </p:pic>
    </p:spTree>
    <p:extLst>
      <p:ext uri="{BB962C8B-B14F-4D97-AF65-F5344CB8AC3E}">
        <p14:creationId xmlns:p14="http://schemas.microsoft.com/office/powerpoint/2010/main" val="113300269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From the Life of Howard W. Hunter</a:t>
            </a:r>
            <a:endParaRPr lang="es-ES" dirty="0"/>
          </a:p>
        </p:txBody>
      </p:sp>
      <p:sp>
        <p:nvSpPr>
          <p:cNvPr id="3" name="2 Marcador de contenido"/>
          <p:cNvSpPr>
            <a:spLocks noGrp="1"/>
          </p:cNvSpPr>
          <p:nvPr>
            <p:ph idx="1"/>
          </p:nvPr>
        </p:nvSpPr>
        <p:spPr/>
        <p:txBody>
          <a:bodyPr/>
          <a:lstStyle/>
          <a:p>
            <a:pPr algn="just"/>
            <a:endParaRPr lang="en-US" dirty="0" smtClean="0"/>
          </a:p>
          <a:p>
            <a:pPr algn="just"/>
            <a:r>
              <a:rPr lang="en-US" dirty="0" smtClean="0"/>
              <a:t>President </a:t>
            </a:r>
            <a:r>
              <a:rPr lang="en-US" dirty="0"/>
              <a:t>Howard W. Hunter taught that the Savior “gave us His love, His service, and His life. … We should strive to give as He </a:t>
            </a:r>
            <a:r>
              <a:rPr lang="en-US" dirty="0" err="1"/>
              <a:t>gave.”1</a:t>
            </a:r>
            <a:r>
              <a:rPr lang="en-US" dirty="0"/>
              <a:t> Most particularly, President Hunter encouraged Church members to follow the Savior’s example of charity in their everyday lives.</a:t>
            </a:r>
            <a:endParaRPr lang="es-ES" dirty="0"/>
          </a:p>
        </p:txBody>
      </p:sp>
    </p:spTree>
    <p:extLst>
      <p:ext uri="{BB962C8B-B14F-4D97-AF65-F5344CB8AC3E}">
        <p14:creationId xmlns:p14="http://schemas.microsoft.com/office/powerpoint/2010/main" val="233699470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Acts of charity were a defining aspect of Howard W. Hunter’s career in the legal profession</a:t>
            </a:r>
            <a:endParaRPr lang="es-ES" dirty="0"/>
          </a:p>
        </p:txBody>
      </p:sp>
      <p:sp>
        <p:nvSpPr>
          <p:cNvPr id="3" name="2 Marcador de contenido"/>
          <p:cNvSpPr>
            <a:spLocks noGrp="1"/>
          </p:cNvSpPr>
          <p:nvPr>
            <p:ph idx="1"/>
          </p:nvPr>
        </p:nvSpPr>
        <p:spPr>
          <a:xfrm>
            <a:off x="1463040" y="2492895"/>
            <a:ext cx="6196405" cy="3230173"/>
          </a:xfrm>
        </p:spPr>
        <p:txBody>
          <a:bodyPr/>
          <a:lstStyle/>
          <a:p>
            <a:r>
              <a:rPr lang="en-US" dirty="0"/>
              <a:t>“He spent a lot of his time giving [free] legal service … because he just did not have the heart to send a bill. … He was perceived as a friend, guide, counselor, and a professional who was much more concerned about seeing that people got the help they needed than that he got compensated for it.</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5085184"/>
            <a:ext cx="2857500" cy="1600200"/>
          </a:xfrm>
          <a:prstGeom prst="rect">
            <a:avLst/>
          </a:prstGeom>
        </p:spPr>
      </p:pic>
    </p:spTree>
    <p:extLst>
      <p:ext uri="{BB962C8B-B14F-4D97-AF65-F5344CB8AC3E}">
        <p14:creationId xmlns:p14="http://schemas.microsoft.com/office/powerpoint/2010/main" val="24240516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A woman from President Hunter’s stake in California paid this tribute:</a:t>
            </a:r>
            <a:endParaRPr lang="es-ES" dirty="0"/>
          </a:p>
        </p:txBody>
      </p:sp>
      <p:sp>
        <p:nvSpPr>
          <p:cNvPr id="3" name="2 Marcador de contenido"/>
          <p:cNvSpPr>
            <a:spLocks noGrp="1"/>
          </p:cNvSpPr>
          <p:nvPr>
            <p:ph idx="1"/>
          </p:nvPr>
        </p:nvSpPr>
        <p:spPr/>
        <p:txBody>
          <a:bodyPr/>
          <a:lstStyle/>
          <a:p>
            <a:pPr algn="just"/>
            <a:r>
              <a:rPr lang="en-US" dirty="0"/>
              <a:t>“President Howard W. Hunter was our stake president years ago when our family lived in the Pasadena Stake. My father had died, leaving my mother to rear my older sister and me. Although we were not a prominent family in the stake, which covered a huge geographical area, President Hunter still knew us personally.</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797152"/>
            <a:ext cx="2409825" cy="1895475"/>
          </a:xfrm>
          <a:prstGeom prst="rect">
            <a:avLst/>
          </a:prstGeom>
        </p:spPr>
      </p:pic>
    </p:spTree>
    <p:extLst>
      <p:ext uri="{BB962C8B-B14F-4D97-AF65-F5344CB8AC3E}">
        <p14:creationId xmlns:p14="http://schemas.microsoft.com/office/powerpoint/2010/main" val="284043546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556792"/>
            <a:ext cx="6196405" cy="3603812"/>
          </a:xfrm>
        </p:spPr>
        <p:txBody>
          <a:bodyPr>
            <a:normAutofit lnSpcReduction="10000"/>
          </a:bodyPr>
          <a:lstStyle/>
          <a:p>
            <a:r>
              <a:rPr lang="en-US" dirty="0"/>
              <a:t>“My most significant memory of him is one that contributed to my sense of self-worth. After each stake conference, we would wait in line to shake hands with him. He always took my mother’s hand and said, ‘How are you, Sister Sessions, and how are Betty and Carolyn?’ It gave me a thrill to hear him call us by name. I knew he knew us and cared about our well-being. The memory still warms my heart.</a:t>
            </a:r>
            <a:endParaRPr lang="es-ES" dirty="0"/>
          </a:p>
        </p:txBody>
      </p:sp>
    </p:spTree>
    <p:extLst>
      <p:ext uri="{BB962C8B-B14F-4D97-AF65-F5344CB8AC3E}">
        <p14:creationId xmlns:p14="http://schemas.microsoft.com/office/powerpoint/2010/main" val="6612203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07" y="548680"/>
            <a:ext cx="7775125" cy="5760639"/>
          </a:xfrm>
        </p:spPr>
      </p:pic>
    </p:spTree>
    <p:extLst>
      <p:ext uri="{BB962C8B-B14F-4D97-AF65-F5344CB8AC3E}">
        <p14:creationId xmlns:p14="http://schemas.microsoft.com/office/powerpoint/2010/main" val="24700258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The two great commandments are the Lord’s touchstone for our discipleship.</a:t>
            </a:r>
            <a:endParaRPr lang="es-ES" dirty="0"/>
          </a:p>
        </p:txBody>
      </p:sp>
      <p:sp>
        <p:nvSpPr>
          <p:cNvPr id="3" name="2 Marcador de contenido"/>
          <p:cNvSpPr>
            <a:spLocks noGrp="1"/>
          </p:cNvSpPr>
          <p:nvPr>
            <p:ph idx="1"/>
          </p:nvPr>
        </p:nvSpPr>
        <p:spPr/>
        <p:txBody>
          <a:bodyPr/>
          <a:lstStyle/>
          <a:p>
            <a:pPr algn="just"/>
            <a:r>
              <a:rPr lang="en-US" dirty="0"/>
              <a:t>I suggest to you that the Lord has prepared a touchstone for you and me, an outward measurement of inward discipleship that marks our faithfulness and will survive the fires yet to come.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509120"/>
            <a:ext cx="3028950" cy="1514475"/>
          </a:xfrm>
          <a:prstGeom prst="rect">
            <a:avLst/>
          </a:prstGeom>
        </p:spPr>
      </p:pic>
    </p:spTree>
    <p:extLst>
      <p:ext uri="{BB962C8B-B14F-4D97-AF65-F5344CB8AC3E}">
        <p14:creationId xmlns:p14="http://schemas.microsoft.com/office/powerpoint/2010/main" val="392535958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6016" y="2852936"/>
            <a:ext cx="3344252" cy="1202485"/>
          </a:xfrm>
        </p:spPr>
        <p:txBody>
          <a:bodyPr>
            <a:noAutofit/>
          </a:bodyPr>
          <a:lstStyle/>
          <a:p>
            <a:r>
              <a:rPr lang="en-US" sz="2800" dirty="0"/>
              <a:t>“Inasmuch as ye have done it unto one of the least of these my brethren, ye have done it unto me” (Matthew 25:40)</a:t>
            </a:r>
            <a:endParaRPr lang="es-ES" sz="2800"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916832"/>
            <a:ext cx="3268569" cy="2448272"/>
          </a:xfrm>
        </p:spPr>
      </p:pic>
    </p:spTree>
    <p:extLst>
      <p:ext uri="{BB962C8B-B14F-4D97-AF65-F5344CB8AC3E}">
        <p14:creationId xmlns:p14="http://schemas.microsoft.com/office/powerpoint/2010/main" val="381473412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6965245" cy="1202485"/>
          </a:xfrm>
        </p:spPr>
        <p:txBody>
          <a:bodyPr>
            <a:normAutofit fontScale="90000"/>
          </a:bodyPr>
          <a:lstStyle/>
          <a:p>
            <a:r>
              <a:rPr lang="en-US" dirty="0"/>
              <a:t>The Savior taught us to love everyone, including those who may be difficult to love</a:t>
            </a:r>
            <a:endParaRPr lang="es-ES" dirty="0"/>
          </a:p>
        </p:txBody>
      </p:sp>
      <p:sp>
        <p:nvSpPr>
          <p:cNvPr id="3" name="2 Marcador de contenido"/>
          <p:cNvSpPr>
            <a:spLocks noGrp="1"/>
          </p:cNvSpPr>
          <p:nvPr>
            <p:ph idx="1"/>
          </p:nvPr>
        </p:nvSpPr>
        <p:spPr>
          <a:xfrm>
            <a:off x="1463040" y="2492895"/>
            <a:ext cx="6196405" cy="3230173"/>
          </a:xfrm>
        </p:spPr>
        <p:txBody>
          <a:bodyPr>
            <a:normAutofit lnSpcReduction="10000"/>
          </a:bodyPr>
          <a:lstStyle/>
          <a:p>
            <a:r>
              <a:rPr lang="en-US" dirty="0"/>
              <a:t> “And who is my </a:t>
            </a:r>
            <a:r>
              <a:rPr lang="en-US" dirty="0" err="1"/>
              <a:t>neighbour</a:t>
            </a:r>
            <a:r>
              <a:rPr lang="en-US" dirty="0"/>
              <a:t>?” (Luke 10:29</a:t>
            </a:r>
            <a:r>
              <a:rPr lang="en-US" dirty="0" smtClean="0"/>
              <a:t>).</a:t>
            </a:r>
          </a:p>
          <a:p>
            <a:pPr algn="just"/>
            <a:r>
              <a:rPr lang="en-US" dirty="0"/>
              <a:t>The Samaritan gave us an example of pure Christian love. He had compassion; he went to the man who had been injured by the thieves and bound up his wounds. He took him to an inn, cared for him, paid his expenses, and offered more if needed for his care. This is a story of the love of a neighbor for his neighbor.</a:t>
            </a:r>
            <a:endParaRPr lang="es-ES" dirty="0"/>
          </a:p>
        </p:txBody>
      </p:sp>
    </p:spTree>
    <p:extLst>
      <p:ext uri="{BB962C8B-B14F-4D97-AF65-F5344CB8AC3E}">
        <p14:creationId xmlns:p14="http://schemas.microsoft.com/office/powerpoint/2010/main" val="40342366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TotalTime>
  <Words>988</Words>
  <Application>Microsoft Office PowerPoint</Application>
  <PresentationFormat>Presentación en pantalla (4:3)</PresentationFormat>
  <Paragraphs>26</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Chincheta</vt:lpstr>
      <vt:lpstr>Chapter 20: Walking the Savior’s Path of Charity</vt:lpstr>
      <vt:lpstr>From the Life of Howard W. Hunter</vt:lpstr>
      <vt:lpstr>Acts of charity were a defining aspect of Howard W. Hunter’s career in the legal profession</vt:lpstr>
      <vt:lpstr>A woman from President Hunter’s stake in California paid this tribute:</vt:lpstr>
      <vt:lpstr>Presentación de PowerPoint</vt:lpstr>
      <vt:lpstr>Presentación de PowerPoint</vt:lpstr>
      <vt:lpstr>The two great commandments are the Lord’s touchstone for our discipleship.</vt:lpstr>
      <vt:lpstr>“Inasmuch as ye have done it unto one of the least of these my brethren, ye have done it unto me” (Matthew 25:40)</vt:lpstr>
      <vt:lpstr>The Savior taught us to love everyone, including those who may be difficult to love</vt:lpstr>
      <vt:lpstr>We should love and serve others in their affliction.</vt:lpstr>
      <vt:lpstr>Presentación de PowerPoint</vt:lpstr>
      <vt:lpstr>Presentación de PowerPoint</vt:lpstr>
      <vt:lpstr>Presentación de PowerPoint</vt:lpstr>
      <vt:lpstr>Charity is the pure love of Christ and will not fail.</vt:lpstr>
      <vt:lpstr>Presentación de PowerPoint</vt:lpstr>
      <vt:lpstr>Presentación de PowerPoint</vt:lpstr>
      <vt:lpstr>Loving others is “a more excellent way.”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Walking the Savior’s Path of Charity</dc:title>
  <dc:creator>SVG41</dc:creator>
  <cp:lastModifiedBy>SVG41</cp:lastModifiedBy>
  <cp:revision>2</cp:revision>
  <dcterms:created xsi:type="dcterms:W3CDTF">2016-02-14T23:56:22Z</dcterms:created>
  <dcterms:modified xsi:type="dcterms:W3CDTF">2016-02-15T00:09:57Z</dcterms:modified>
</cp:coreProperties>
</file>