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08D7306-F997-4009-9908-FF847CE14731}" type="datetimeFigureOut">
              <a:rPr lang="es-ES" smtClean="0"/>
              <a:t>14/02/2016</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9F5EC9DD-4527-44A3-A11C-37118815F3F7}"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8D7306-F997-4009-9908-FF847CE14731}"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F5EC9DD-4527-44A3-A11C-37118815F3F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8D7306-F997-4009-9908-FF847CE14731}"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F5EC9DD-4527-44A3-A11C-37118815F3F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8D7306-F997-4009-9908-FF847CE14731}"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F5EC9DD-4527-44A3-A11C-37118815F3F7}"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08D7306-F997-4009-9908-FF847CE14731}"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F5EC9DD-4527-44A3-A11C-37118815F3F7}"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08D7306-F997-4009-9908-FF847CE14731}" type="datetimeFigureOut">
              <a:rPr lang="es-ES" smtClean="0"/>
              <a:t>14/02/2016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F5EC9DD-4527-44A3-A11C-37118815F3F7}"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08D7306-F997-4009-9908-FF847CE14731}" type="datetimeFigureOut">
              <a:rPr lang="es-ES" smtClean="0"/>
              <a:t>14/02/2016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9F5EC9DD-4527-44A3-A11C-37118815F3F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A08D7306-F997-4009-9908-FF847CE14731}" type="datetimeFigureOut">
              <a:rPr lang="es-ES" smtClean="0"/>
              <a:t>14/02/2016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9F5EC9DD-4527-44A3-A11C-37118815F3F7}"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08D7306-F997-4009-9908-FF847CE14731}" type="datetimeFigureOut">
              <a:rPr lang="es-ES" smtClean="0"/>
              <a:t>14/02/2016</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9F5EC9DD-4527-44A3-A11C-37118815F3F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A08D7306-F997-4009-9908-FF847CE14731}" type="datetimeFigureOut">
              <a:rPr lang="es-ES" smtClean="0"/>
              <a:t>14/02/2016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F5EC9DD-4527-44A3-A11C-37118815F3F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A08D7306-F997-4009-9908-FF847CE14731}" type="datetimeFigureOut">
              <a:rPr lang="es-ES" smtClean="0"/>
              <a:t>14/02/2016</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9F5EC9DD-4527-44A3-A11C-37118815F3F7}"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08D7306-F997-4009-9908-FF847CE14731}" type="datetimeFigureOut">
              <a:rPr lang="es-ES" smtClean="0"/>
              <a:t>14/02/2016</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F5EC9DD-4527-44A3-A11C-37118815F3F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dirty="0"/>
              <a:t>Chapter 16: </a:t>
            </a:r>
            <a:r>
              <a:rPr lang="en-US" dirty="0" err="1"/>
              <a:t>MarriageAn</a:t>
            </a:r>
            <a:r>
              <a:rPr lang="en-US" dirty="0"/>
              <a:t> Eternal Partnership</a:t>
            </a:r>
            <a:endParaRPr lang="es-ES" dirty="0"/>
          </a:p>
        </p:txBody>
      </p:sp>
      <p:sp>
        <p:nvSpPr>
          <p:cNvPr id="3" name="2 Subtítulo"/>
          <p:cNvSpPr>
            <a:spLocks noGrp="1"/>
          </p:cNvSpPr>
          <p:nvPr>
            <p:ph type="subTitle" idx="1"/>
          </p:nvPr>
        </p:nvSpPr>
        <p:spPr/>
        <p:txBody>
          <a:bodyPr>
            <a:normAutofit fontScale="92500" lnSpcReduction="10000"/>
          </a:bodyPr>
          <a:lstStyle/>
          <a:p>
            <a:r>
              <a:rPr lang="en-US" dirty="0"/>
              <a:t>“Life’s greatest partnership is in marriage—that relationship which has lasting and eternal significance.”</a:t>
            </a:r>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60648"/>
            <a:ext cx="2752725" cy="1657350"/>
          </a:xfrm>
          <a:prstGeom prst="rect">
            <a:avLst/>
          </a:prstGeom>
        </p:spPr>
      </p:pic>
    </p:spTree>
    <p:extLst>
      <p:ext uri="{BB962C8B-B14F-4D97-AF65-F5344CB8AC3E}">
        <p14:creationId xmlns:p14="http://schemas.microsoft.com/office/powerpoint/2010/main" val="376525809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1268760"/>
            <a:ext cx="4320480" cy="3816424"/>
          </a:xfrm>
        </p:spPr>
      </p:pic>
    </p:spTree>
    <p:extLst>
      <p:ext uri="{BB962C8B-B14F-4D97-AF65-F5344CB8AC3E}">
        <p14:creationId xmlns:p14="http://schemas.microsoft.com/office/powerpoint/2010/main" val="97250027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980728"/>
            <a:ext cx="8229600" cy="4525963"/>
          </a:xfrm>
        </p:spPr>
        <p:txBody>
          <a:bodyPr>
            <a:normAutofit fontScale="77500" lnSpcReduction="20000"/>
          </a:bodyPr>
          <a:lstStyle/>
          <a:p>
            <a:pPr algn="just"/>
            <a:r>
              <a:rPr lang="en-US" dirty="0"/>
              <a:t>Do not … rush into a relationship without proper forethought and inspiration. Prayerfully seek the Lord’s guidance on this matter. Stay worthy of receiving that divine assistance</a:t>
            </a:r>
            <a:r>
              <a:rPr lang="en-US" dirty="0" smtClean="0"/>
              <a:t>.</a:t>
            </a:r>
          </a:p>
          <a:p>
            <a:pPr algn="just"/>
            <a:endParaRPr lang="en-US" dirty="0"/>
          </a:p>
          <a:p>
            <a:pPr algn="just"/>
            <a:r>
              <a:rPr lang="en-US" dirty="0" smtClean="0"/>
              <a:t>Many </a:t>
            </a:r>
            <a:r>
              <a:rPr lang="en-US" dirty="0"/>
              <a:t>of you … worry about courtship, marriage, and starting a family. You probably will not find the name of your future spouse in Nephi’s vision or the book of Revelation; you probably will not be told it by an angel or even by your bishop. Some things you must work out for yourself. Have faith and be obedient, and blessings will come</a:t>
            </a:r>
            <a:r>
              <a:rPr lang="en-US" dirty="0" smtClean="0"/>
              <a:t>.</a:t>
            </a:r>
          </a:p>
          <a:p>
            <a:pPr algn="just"/>
            <a:endParaRPr lang="en-US" dirty="0"/>
          </a:p>
          <a:p>
            <a:pPr algn="just"/>
            <a:r>
              <a:rPr lang="en-US" dirty="0" smtClean="0"/>
              <a:t>“</a:t>
            </a:r>
            <a:r>
              <a:rPr lang="en-US" dirty="0"/>
              <a:t>While waiting for promised blessings, … be anxiously engaged in good causes, including your own development.”</a:t>
            </a:r>
            <a:endParaRPr lang="es-ES" dirty="0"/>
          </a:p>
        </p:txBody>
      </p:sp>
    </p:spTree>
    <p:extLst>
      <p:ext uri="{BB962C8B-B14F-4D97-AF65-F5344CB8AC3E}">
        <p14:creationId xmlns:p14="http://schemas.microsoft.com/office/powerpoint/2010/main" val="279850383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306" y="0"/>
            <a:ext cx="9239306" cy="6858000"/>
          </a:xfrm>
        </p:spPr>
      </p:pic>
      <p:sp>
        <p:nvSpPr>
          <p:cNvPr id="3" name="2 Título"/>
          <p:cNvSpPr>
            <a:spLocks noGrp="1"/>
          </p:cNvSpPr>
          <p:nvPr>
            <p:ph type="title"/>
          </p:nvPr>
        </p:nvSpPr>
        <p:spPr/>
        <p:txBody>
          <a:bodyPr>
            <a:normAutofit fontScale="90000"/>
          </a:bodyPr>
          <a:lstStyle/>
          <a:p>
            <a:r>
              <a:rPr lang="en-US" b="0" dirty="0">
                <a:solidFill>
                  <a:schemeClr val="bg1"/>
                </a:solidFill>
              </a:rPr>
              <a:t>No blessing will be denied to worthy individuals who are not married.</a:t>
            </a:r>
            <a:endParaRPr lang="es-ES" b="0" dirty="0">
              <a:solidFill>
                <a:schemeClr val="bg1"/>
              </a:solidFill>
            </a:endParaRPr>
          </a:p>
        </p:txBody>
      </p:sp>
      <p:sp>
        <p:nvSpPr>
          <p:cNvPr id="5" name="4 CuadroTexto"/>
          <p:cNvSpPr txBox="1"/>
          <p:nvPr/>
        </p:nvSpPr>
        <p:spPr>
          <a:xfrm>
            <a:off x="1470364" y="4601437"/>
            <a:ext cx="5688632" cy="2308324"/>
          </a:xfrm>
          <a:prstGeom prst="rect">
            <a:avLst/>
          </a:prstGeom>
          <a:noFill/>
        </p:spPr>
        <p:txBody>
          <a:bodyPr wrap="square" rtlCol="0">
            <a:spAutoFit/>
          </a:bodyPr>
          <a:lstStyle/>
          <a:p>
            <a:r>
              <a:rPr lang="en-US" b="1" dirty="0" smtClean="0">
                <a:solidFill>
                  <a:schemeClr val="bg1"/>
                </a:solidFill>
              </a:rPr>
              <a:t>This is the church of Jesus Christ, not the church of marrieds or singles or any other group or individual. The gospel we preach is the gospel of Jesus Christ, which encompasses all the saving ordinances and covenants necessary to save and exalt every individual who is willing to accept Christ and keep the commandments that he and our Father in Heaven have given.</a:t>
            </a:r>
            <a:endParaRPr lang="es-ES" b="1" dirty="0">
              <a:solidFill>
                <a:schemeClr val="bg1"/>
              </a:solidFill>
            </a:endParaRPr>
          </a:p>
        </p:txBody>
      </p:sp>
    </p:spTree>
    <p:extLst>
      <p:ext uri="{BB962C8B-B14F-4D97-AF65-F5344CB8AC3E}">
        <p14:creationId xmlns:p14="http://schemas.microsoft.com/office/powerpoint/2010/main" val="46692251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r>
              <a:rPr lang="en-US" dirty="0"/>
              <a:t>Men: Don’t put off marriage because you are not in a perfect career and financial position. … Remember that as a priesthood bearer you have the obligation to take the lead in seeking eternal companionship</a:t>
            </a:r>
            <a:r>
              <a:rPr lang="en-US" dirty="0" smtClean="0"/>
              <a:t>.</a:t>
            </a:r>
          </a:p>
          <a:p>
            <a:r>
              <a:rPr lang="en-US" dirty="0"/>
              <a:t>Women: To you unmarried women: The promises of the prophets of God have always been that the Lord is mindful of you; if you are faithful, all blessings will be yours</a:t>
            </a:r>
            <a:r>
              <a:rPr lang="en-US" dirty="0" smtClean="0"/>
              <a:t>.</a:t>
            </a:r>
          </a:p>
          <a:p>
            <a:r>
              <a:rPr lang="en-US" dirty="0"/>
              <a:t>To you who have experienced divorce: Don’t let disappointment or a sense of failure color your perception of marriage or of life. Do not lose faith in marriage or allow bitterness to canker your soul and destroy you or those you love or have loved.</a:t>
            </a:r>
            <a:endParaRPr lang="es-ES" dirty="0"/>
          </a:p>
        </p:txBody>
      </p:sp>
      <p:sp>
        <p:nvSpPr>
          <p:cNvPr id="3" name="2 Título"/>
          <p:cNvSpPr>
            <a:spLocks noGrp="1"/>
          </p:cNvSpPr>
          <p:nvPr>
            <p:ph type="title"/>
          </p:nvPr>
        </p:nvSpPr>
        <p:spPr/>
        <p:txBody>
          <a:bodyPr>
            <a:normAutofit fontScale="90000"/>
          </a:bodyPr>
          <a:lstStyle/>
          <a:p>
            <a:r>
              <a:rPr lang="en-US" dirty="0"/>
              <a:t>To you who are unmarried men, women  and divorces: </a:t>
            </a:r>
            <a:endParaRPr lang="es-ES" dirty="0"/>
          </a:p>
        </p:txBody>
      </p:sp>
    </p:spTree>
    <p:extLst>
      <p:ext uri="{BB962C8B-B14F-4D97-AF65-F5344CB8AC3E}">
        <p14:creationId xmlns:p14="http://schemas.microsoft.com/office/powerpoint/2010/main" val="189330745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628800"/>
            <a:ext cx="8229600" cy="4378491"/>
          </a:xfrm>
        </p:spPr>
        <p:txBody>
          <a:bodyPr/>
          <a:lstStyle/>
          <a:p>
            <a:r>
              <a:rPr lang="en-US" dirty="0"/>
              <a:t>Prior to marriage we looked at life from our own point of view, but after stepping over that threshold, we began to consider it from another’s viewpoint also. There is a necessity to make sacrifices and adjustments as manifestations of reassurance and love.</a:t>
            </a:r>
            <a:endParaRPr lang="es-ES" dirty="0"/>
          </a:p>
        </p:txBody>
      </p:sp>
      <p:sp>
        <p:nvSpPr>
          <p:cNvPr id="3" name="2 Título"/>
          <p:cNvSpPr>
            <a:spLocks noGrp="1"/>
          </p:cNvSpPr>
          <p:nvPr>
            <p:ph type="title"/>
          </p:nvPr>
        </p:nvSpPr>
        <p:spPr/>
        <p:txBody>
          <a:bodyPr>
            <a:normAutofit fontScale="90000"/>
          </a:bodyPr>
          <a:lstStyle/>
          <a:p>
            <a:r>
              <a:rPr lang="en-US" dirty="0"/>
              <a:t>Successful marriage requires our best efforts to live the principles of the gospel.</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4149080"/>
            <a:ext cx="3057897" cy="2405223"/>
          </a:xfrm>
          <a:prstGeom prst="rect">
            <a:avLst/>
          </a:prstGeom>
        </p:spPr>
      </p:pic>
    </p:spTree>
    <p:extLst>
      <p:ext uri="{BB962C8B-B14F-4D97-AF65-F5344CB8AC3E}">
        <p14:creationId xmlns:p14="http://schemas.microsoft.com/office/powerpoint/2010/main" val="327687996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16832"/>
            <a:ext cx="8229600" cy="4090459"/>
          </a:xfrm>
        </p:spPr>
        <p:txBody>
          <a:bodyPr/>
          <a:lstStyle/>
          <a:p>
            <a:r>
              <a:rPr lang="en-US" dirty="0"/>
              <a:t> Charity … The Bible tells us: “Charity </a:t>
            </a:r>
            <a:r>
              <a:rPr lang="en-US" dirty="0" err="1"/>
              <a:t>suffereth</a:t>
            </a:r>
            <a:r>
              <a:rPr lang="en-US" dirty="0"/>
              <a:t> long, and is kind” (see 1 Corinthians 13:4). That kind of love, the kind that is not taken lightly, not terminated at pleasure and thrown away like disposable plastic, but which faces all of life’s little difficulties hand in hand entwining the souls, is the ultimate expression of human happiness.</a:t>
            </a:r>
            <a:endParaRPr lang="es-ES" dirty="0"/>
          </a:p>
        </p:txBody>
      </p:sp>
      <p:sp>
        <p:nvSpPr>
          <p:cNvPr id="3" name="2 Título"/>
          <p:cNvSpPr>
            <a:spLocks noGrp="1"/>
          </p:cNvSpPr>
          <p:nvPr>
            <p:ph type="title"/>
          </p:nvPr>
        </p:nvSpPr>
        <p:spPr/>
        <p:txBody>
          <a:bodyPr>
            <a:normAutofit fontScale="90000"/>
          </a:bodyPr>
          <a:lstStyle/>
          <a:p>
            <a:r>
              <a:rPr lang="en-US" dirty="0"/>
              <a:t>Husbands and wives should work together to strengthen the bonds of marriage.</a:t>
            </a:r>
            <a:endParaRPr lang="es-ES" dirty="0"/>
          </a:p>
        </p:txBody>
      </p:sp>
    </p:spTree>
    <p:extLst>
      <p:ext uri="{BB962C8B-B14F-4D97-AF65-F5344CB8AC3E}">
        <p14:creationId xmlns:p14="http://schemas.microsoft.com/office/powerpoint/2010/main" val="26178870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7312" y="1610519"/>
            <a:ext cx="6429375" cy="4267200"/>
          </a:xfrm>
        </p:spPr>
      </p:pic>
    </p:spTree>
    <p:extLst>
      <p:ext uri="{BB962C8B-B14F-4D97-AF65-F5344CB8AC3E}">
        <p14:creationId xmlns:p14="http://schemas.microsoft.com/office/powerpoint/2010/main" val="388630257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Surely the happiest marriages are those where your hurt is my hurt, my pain is your pain, my victory, your victory, my concerns, your concerns. The oneness of heart, of soul, of flesh seems to be more of a challenge than ever before in the world in which the question seems to be: “What is there in this for me?” </a:t>
            </a:r>
            <a:endParaRPr lang="es-ES" dirty="0"/>
          </a:p>
        </p:txBody>
      </p:sp>
      <p:sp>
        <p:nvSpPr>
          <p:cNvPr id="3" name="2 Título"/>
          <p:cNvSpPr>
            <a:spLocks noGrp="1"/>
          </p:cNvSpPr>
          <p:nvPr>
            <p:ph type="title"/>
          </p:nvPr>
        </p:nvSpPr>
        <p:spPr/>
        <p:txBody>
          <a:bodyPr/>
          <a:lstStyle/>
          <a:p>
            <a:r>
              <a:rPr lang="es-ES" dirty="0" err="1"/>
              <a:t>Oneness</a:t>
            </a:r>
            <a:r>
              <a:rPr lang="es-ES" dirty="0"/>
              <a:t> of </a:t>
            </a:r>
            <a:r>
              <a:rPr lang="es-ES" dirty="0" err="1"/>
              <a:t>heart</a:t>
            </a:r>
            <a:endParaRPr lang="es-ES" dirty="0"/>
          </a:p>
        </p:txBody>
      </p:sp>
    </p:spTree>
    <p:extLst>
      <p:ext uri="{BB962C8B-B14F-4D97-AF65-F5344CB8AC3E}">
        <p14:creationId xmlns:p14="http://schemas.microsoft.com/office/powerpoint/2010/main" val="24981220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11960" y="4153148"/>
            <a:ext cx="3990709" cy="2622054"/>
          </a:xfrm>
        </p:spPr>
      </p:pic>
      <p:sp>
        <p:nvSpPr>
          <p:cNvPr id="3" name="2 Título"/>
          <p:cNvSpPr>
            <a:spLocks noGrp="1"/>
          </p:cNvSpPr>
          <p:nvPr>
            <p:ph type="title"/>
          </p:nvPr>
        </p:nvSpPr>
        <p:spPr/>
        <p:txBody>
          <a:bodyPr>
            <a:normAutofit fontScale="90000"/>
          </a:bodyPr>
          <a:lstStyle/>
          <a:p>
            <a:r>
              <a:rPr lang="en-US" dirty="0"/>
              <a:t>Fidelity in thought, word, and deed</a:t>
            </a:r>
            <a:endParaRPr lang="es-ES" dirty="0"/>
          </a:p>
        </p:txBody>
      </p:sp>
      <p:sp>
        <p:nvSpPr>
          <p:cNvPr id="5" name="4 CuadroTexto"/>
          <p:cNvSpPr txBox="1"/>
          <p:nvPr/>
        </p:nvSpPr>
        <p:spPr>
          <a:xfrm>
            <a:off x="467544" y="1844824"/>
            <a:ext cx="4680520" cy="2308324"/>
          </a:xfrm>
          <a:prstGeom prst="rect">
            <a:avLst/>
          </a:prstGeom>
          <a:noFill/>
        </p:spPr>
        <p:txBody>
          <a:bodyPr wrap="square" rtlCol="0">
            <a:spAutoFit/>
          </a:bodyPr>
          <a:lstStyle/>
          <a:p>
            <a:pPr algn="just"/>
            <a:r>
              <a:rPr lang="en-US" dirty="0" smtClean="0"/>
              <a:t>“The words none else eliminate everyone and everything. The spouse then becomes pre-eminent in the life of the husband or wife and neither social life nor occupational life nor political life nor any other interest nor person nor thing shall ever take precedence over the companion spouse”</a:t>
            </a:r>
            <a:endParaRPr lang="es-ES" dirty="0"/>
          </a:p>
        </p:txBody>
      </p:sp>
    </p:spTree>
    <p:extLst>
      <p:ext uri="{BB962C8B-B14F-4D97-AF65-F5344CB8AC3E}">
        <p14:creationId xmlns:p14="http://schemas.microsoft.com/office/powerpoint/2010/main" val="158921244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268760"/>
            <a:ext cx="8495358" cy="4000872"/>
          </a:xfrm>
        </p:spPr>
      </p:pic>
    </p:spTree>
    <p:extLst>
      <p:ext uri="{BB962C8B-B14F-4D97-AF65-F5344CB8AC3E}">
        <p14:creationId xmlns:p14="http://schemas.microsoft.com/office/powerpoint/2010/main" val="22143627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dirty="0"/>
              <a:t>When Howard W. Hunter was 20 years old, he met Claire </a:t>
            </a:r>
            <a:r>
              <a:rPr lang="en-US" dirty="0" err="1"/>
              <a:t>Jeffs</a:t>
            </a:r>
            <a:r>
              <a:rPr lang="en-US" dirty="0"/>
              <a:t> at a Church dance in Los Angeles, California, while she was on a date with one of his friends. After the dance, a few of the young adults went wading in the ocean surf. Howard lost his tie, and Claire volunteered to walk along the beach with him to help find it. Howard later said, “The next time we went out, I took Claire, and [my friend] went with someone else.”</a:t>
            </a:r>
            <a:endParaRPr lang="es-ES" dirty="0"/>
          </a:p>
        </p:txBody>
      </p:sp>
      <p:sp>
        <p:nvSpPr>
          <p:cNvPr id="3" name="2 Título"/>
          <p:cNvSpPr>
            <a:spLocks noGrp="1"/>
          </p:cNvSpPr>
          <p:nvPr>
            <p:ph type="title"/>
          </p:nvPr>
        </p:nvSpPr>
        <p:spPr/>
        <p:txBody>
          <a:bodyPr>
            <a:normAutofit fontScale="90000"/>
          </a:bodyPr>
          <a:lstStyle/>
          <a:p>
            <a:r>
              <a:rPr lang="es-VE" dirty="0" err="1" smtClean="0"/>
              <a:t>From</a:t>
            </a:r>
            <a:r>
              <a:rPr lang="es-VE" dirty="0" smtClean="0"/>
              <a:t> </a:t>
            </a:r>
            <a:r>
              <a:rPr lang="es-VE" dirty="0" err="1" smtClean="0"/>
              <a:t>the</a:t>
            </a:r>
            <a:r>
              <a:rPr lang="es-VE" dirty="0" smtClean="0"/>
              <a:t> </a:t>
            </a:r>
            <a:r>
              <a:rPr lang="es-VE" dirty="0" err="1" smtClean="0"/>
              <a:t>life</a:t>
            </a:r>
            <a:r>
              <a:rPr lang="es-VE" dirty="0" smtClean="0"/>
              <a:t> of Howard W. Hunter</a:t>
            </a:r>
            <a:endParaRPr lang="es-ES" dirty="0"/>
          </a:p>
        </p:txBody>
      </p:sp>
    </p:spTree>
    <p:extLst>
      <p:ext uri="{BB962C8B-B14F-4D97-AF65-F5344CB8AC3E}">
        <p14:creationId xmlns:p14="http://schemas.microsoft.com/office/powerpoint/2010/main" val="398871288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171195"/>
            <a:ext cx="3600400" cy="3434333"/>
          </a:xfrm>
        </p:spPr>
      </p:pic>
      <p:sp>
        <p:nvSpPr>
          <p:cNvPr id="5" name="4 CuadroTexto"/>
          <p:cNvSpPr txBox="1"/>
          <p:nvPr/>
        </p:nvSpPr>
        <p:spPr>
          <a:xfrm>
            <a:off x="4355976" y="764704"/>
            <a:ext cx="4104456" cy="4247317"/>
          </a:xfrm>
          <a:prstGeom prst="rect">
            <a:avLst/>
          </a:prstGeom>
          <a:noFill/>
        </p:spPr>
        <p:txBody>
          <a:bodyPr wrap="square" rtlCol="0">
            <a:spAutoFit/>
          </a:bodyPr>
          <a:lstStyle/>
          <a:p>
            <a:pPr algn="just"/>
            <a:r>
              <a:rPr lang="en-US" dirty="0" smtClean="0"/>
              <a:t>The following year they began dating seriously, and on a spring evening nearly three years after they met, Howard took Claire to a beautiful overlook above the ocean. “We [watched] the waves roll in from the Pacific and break over the rocks in the light of a full moon,” he wrote. That night Howard proposed marriage, and Claire accepted. “We talked about our plans,” he said, “[and] made many decisions that night and some strong resolutions regarding our lives.”</a:t>
            </a:r>
            <a:endParaRPr lang="es-ES" dirty="0"/>
          </a:p>
        </p:txBody>
      </p:sp>
    </p:spTree>
    <p:extLst>
      <p:ext uri="{BB962C8B-B14F-4D97-AF65-F5344CB8AC3E}">
        <p14:creationId xmlns:p14="http://schemas.microsoft.com/office/powerpoint/2010/main" val="298210922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dirty="0"/>
              <a:t>Howard and Claire were married in the Salt Lake Temple on June 10, 1931. During the next 52 years, their love deepened as they raised their sons, served in the Church, and faced their challenges with faith.</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3789040"/>
            <a:ext cx="3770601" cy="2592288"/>
          </a:xfrm>
          <a:prstGeom prst="rect">
            <a:avLst/>
          </a:prstGeom>
        </p:spPr>
      </p:pic>
    </p:spTree>
    <p:extLst>
      <p:ext uri="{BB962C8B-B14F-4D97-AF65-F5344CB8AC3E}">
        <p14:creationId xmlns:p14="http://schemas.microsoft.com/office/powerpoint/2010/main" val="249642039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88840"/>
            <a:ext cx="8229600" cy="4018451"/>
          </a:xfrm>
        </p:spPr>
        <p:txBody>
          <a:bodyPr>
            <a:normAutofit fontScale="92500"/>
          </a:bodyPr>
          <a:lstStyle/>
          <a:p>
            <a:pPr algn="just"/>
            <a:r>
              <a:rPr lang="en-US" dirty="0"/>
              <a:t>Life’s greatest partnership is in marriage—that relationship which has lasting and eternal significance</a:t>
            </a:r>
            <a:r>
              <a:rPr lang="en-US" dirty="0" smtClean="0"/>
              <a:t>.</a:t>
            </a:r>
          </a:p>
          <a:p>
            <a:pPr algn="just"/>
            <a:r>
              <a:rPr lang="en-US" dirty="0" smtClean="0"/>
              <a:t>Marriage </a:t>
            </a:r>
            <a:r>
              <a:rPr lang="en-US" dirty="0"/>
              <a:t>is often referred to as a partnership with God. </a:t>
            </a:r>
            <a:endParaRPr lang="en-US" dirty="0" smtClean="0"/>
          </a:p>
          <a:p>
            <a:pPr algn="just"/>
            <a:r>
              <a:rPr lang="en-US" dirty="0" smtClean="0"/>
              <a:t>This </a:t>
            </a:r>
            <a:r>
              <a:rPr lang="en-US" dirty="0"/>
              <a:t>is not just a figure of speech. If this partnership remains strong and active, the man and woman will love each other as they love God, and there will come into their home a sweetness and affection that will bring eternal success.</a:t>
            </a:r>
            <a:endParaRPr lang="es-ES" dirty="0"/>
          </a:p>
        </p:txBody>
      </p:sp>
      <p:sp>
        <p:nvSpPr>
          <p:cNvPr id="3" name="2 Título"/>
          <p:cNvSpPr>
            <a:spLocks noGrp="1"/>
          </p:cNvSpPr>
          <p:nvPr>
            <p:ph type="title"/>
          </p:nvPr>
        </p:nvSpPr>
        <p:spPr/>
        <p:txBody>
          <a:bodyPr>
            <a:normAutofit fontScale="90000"/>
          </a:bodyPr>
          <a:lstStyle/>
          <a:p>
            <a:r>
              <a:rPr lang="en-US" dirty="0"/>
              <a:t>Marriage between a man and a woman is ordained of God and is intended to be eternal.</a:t>
            </a:r>
            <a:endParaRPr lang="es-ES" dirty="0"/>
          </a:p>
        </p:txBody>
      </p:sp>
    </p:spTree>
    <p:extLst>
      <p:ext uri="{BB962C8B-B14F-4D97-AF65-F5344CB8AC3E}">
        <p14:creationId xmlns:p14="http://schemas.microsoft.com/office/powerpoint/2010/main" val="52076733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58000"/>
          </a:xfrm>
        </p:spPr>
      </p:pic>
    </p:spTree>
    <p:extLst>
      <p:ext uri="{BB962C8B-B14F-4D97-AF65-F5344CB8AC3E}">
        <p14:creationId xmlns:p14="http://schemas.microsoft.com/office/powerpoint/2010/main" val="185317029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628800"/>
            <a:ext cx="6768751" cy="4392487"/>
          </a:xfrm>
        </p:spPr>
      </p:pic>
      <p:sp>
        <p:nvSpPr>
          <p:cNvPr id="3" name="2 Título"/>
          <p:cNvSpPr>
            <a:spLocks noGrp="1"/>
          </p:cNvSpPr>
          <p:nvPr>
            <p:ph type="title"/>
          </p:nvPr>
        </p:nvSpPr>
        <p:spPr/>
        <p:txBody>
          <a:bodyPr>
            <a:noAutofit/>
          </a:bodyPr>
          <a:lstStyle/>
          <a:p>
            <a:r>
              <a:rPr lang="en-US" sz="2800" dirty="0"/>
              <a:t>In the temple we receive the highest ordinance available to men and women, the sealing of husbands and wives together for eternity</a:t>
            </a:r>
            <a:endParaRPr lang="es-ES" sz="2800" dirty="0"/>
          </a:p>
        </p:txBody>
      </p:sp>
    </p:spTree>
    <p:extLst>
      <p:ext uri="{BB962C8B-B14F-4D97-AF65-F5344CB8AC3E}">
        <p14:creationId xmlns:p14="http://schemas.microsoft.com/office/powerpoint/2010/main" val="124157083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The first marriage was performed by the Lord. It was an eternal marriage because there was no such thing as time when that ceremony took place. The ceremony was performed for a couple not then subject to death; thus, under the circumstances the relationship would never be terminated.</a:t>
            </a:r>
            <a:endParaRPr lang="es-ES" dirty="0"/>
          </a:p>
        </p:txBody>
      </p:sp>
      <p:sp>
        <p:nvSpPr>
          <p:cNvPr id="3" name="2 Título"/>
          <p:cNvSpPr>
            <a:spLocks noGrp="1"/>
          </p:cNvSpPr>
          <p:nvPr>
            <p:ph type="title"/>
          </p:nvPr>
        </p:nvSpPr>
        <p:spPr/>
        <p:txBody>
          <a:bodyPr/>
          <a:lstStyle/>
          <a:p>
            <a:pPr algn="ctr"/>
            <a:r>
              <a:rPr lang="es-ES" dirty="0"/>
              <a:t>Adam &amp; </a:t>
            </a:r>
            <a:r>
              <a:rPr lang="es-ES" dirty="0" err="1"/>
              <a:t>Eve</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4293096"/>
            <a:ext cx="1743075" cy="2377868"/>
          </a:xfrm>
          <a:prstGeom prst="rect">
            <a:avLst/>
          </a:prstGeom>
        </p:spPr>
      </p:pic>
    </p:spTree>
    <p:extLst>
      <p:ext uri="{BB962C8B-B14F-4D97-AF65-F5344CB8AC3E}">
        <p14:creationId xmlns:p14="http://schemas.microsoft.com/office/powerpoint/2010/main" val="6876380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844824"/>
            <a:ext cx="8229600" cy="4162467"/>
          </a:xfrm>
        </p:spPr>
        <p:txBody>
          <a:bodyPr/>
          <a:lstStyle/>
          <a:p>
            <a:pPr algn="just"/>
            <a:r>
              <a:rPr lang="en-US" dirty="0"/>
              <a:t>I think the greatest decision you must make … is the decision that’s going to shape your life for eternity, and that is your marriage. I’m sure that you would agree with me that this is going to be far more important than anything else you do in life, because your work and your profession or whatever you’re going to do is not nearly as important as eternal values. …</a:t>
            </a:r>
            <a:endParaRPr lang="es-ES" dirty="0"/>
          </a:p>
        </p:txBody>
      </p:sp>
      <p:sp>
        <p:nvSpPr>
          <p:cNvPr id="3" name="2 Título"/>
          <p:cNvSpPr>
            <a:spLocks noGrp="1"/>
          </p:cNvSpPr>
          <p:nvPr>
            <p:ph type="title"/>
          </p:nvPr>
        </p:nvSpPr>
        <p:spPr/>
        <p:txBody>
          <a:bodyPr>
            <a:noAutofit/>
          </a:bodyPr>
          <a:lstStyle/>
          <a:p>
            <a:r>
              <a:rPr lang="en-US" sz="3200" dirty="0"/>
              <a:t>When deciding whom to marry, be patient, have faith, and stay worthy of receiving divine assistance.</a:t>
            </a:r>
            <a:endParaRPr lang="es-ES" sz="3200" dirty="0"/>
          </a:p>
        </p:txBody>
      </p:sp>
    </p:spTree>
    <p:extLst>
      <p:ext uri="{BB962C8B-B14F-4D97-AF65-F5344CB8AC3E}">
        <p14:creationId xmlns:p14="http://schemas.microsoft.com/office/powerpoint/2010/main" val="194286849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1140</Words>
  <Application>Microsoft Office PowerPoint</Application>
  <PresentationFormat>Presentación en pantalla (4:3)</PresentationFormat>
  <Paragraphs>34</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Concurrencia</vt:lpstr>
      <vt:lpstr>Chapter 16: MarriageAn Eternal Partnership</vt:lpstr>
      <vt:lpstr>From the life of Howard W. Hunter</vt:lpstr>
      <vt:lpstr>Presentación de PowerPoint</vt:lpstr>
      <vt:lpstr>Presentación de PowerPoint</vt:lpstr>
      <vt:lpstr>Marriage between a man and a woman is ordained of God and is intended to be eternal.</vt:lpstr>
      <vt:lpstr>Presentación de PowerPoint</vt:lpstr>
      <vt:lpstr>In the temple we receive the highest ordinance available to men and women, the sealing of husbands and wives together for eternity</vt:lpstr>
      <vt:lpstr>Adam &amp; Eve</vt:lpstr>
      <vt:lpstr>When deciding whom to marry, be patient, have faith, and stay worthy of receiving divine assistance.</vt:lpstr>
      <vt:lpstr>Presentación de PowerPoint</vt:lpstr>
      <vt:lpstr>Presentación de PowerPoint</vt:lpstr>
      <vt:lpstr>No blessing will be denied to worthy individuals who are not married.</vt:lpstr>
      <vt:lpstr>To you who are unmarried men, women  and divorces: </vt:lpstr>
      <vt:lpstr>Successful marriage requires our best efforts to live the principles of the gospel.</vt:lpstr>
      <vt:lpstr>Husbands and wives should work together to strengthen the bonds of marriage.</vt:lpstr>
      <vt:lpstr>Presentación de PowerPoint</vt:lpstr>
      <vt:lpstr>Oneness of heart</vt:lpstr>
      <vt:lpstr>Fidelity in thought, word, and deed</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MarriageAn Eternal Partnership</dc:title>
  <dc:creator>SVG41</dc:creator>
  <cp:lastModifiedBy>SVG41</cp:lastModifiedBy>
  <cp:revision>2</cp:revision>
  <dcterms:created xsi:type="dcterms:W3CDTF">2016-02-14T22:29:09Z</dcterms:created>
  <dcterms:modified xsi:type="dcterms:W3CDTF">2016-02-14T22:51:30Z</dcterms:modified>
</cp:coreProperties>
</file>