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EECD122-D9C5-4573-9F77-A7B43D8EF649}" type="datetimeFigureOut">
              <a:rPr lang="es-ES" smtClean="0"/>
              <a:t>14/02/2016</a:t>
            </a:fld>
            <a:endParaRPr lang="es-ES"/>
          </a:p>
        </p:txBody>
      </p:sp>
      <p:sp>
        <p:nvSpPr>
          <p:cNvPr id="8" name="Slide Number Placeholder 7"/>
          <p:cNvSpPr>
            <a:spLocks noGrp="1"/>
          </p:cNvSpPr>
          <p:nvPr>
            <p:ph type="sldNum" sz="quarter" idx="11"/>
          </p:nvPr>
        </p:nvSpPr>
        <p:spPr/>
        <p:txBody>
          <a:bodyPr/>
          <a:lstStyle/>
          <a:p>
            <a:fld id="{5DBD23DA-4F08-494D-BD1F-AA6994101CF7}"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EECD122-D9C5-4573-9F77-A7B43D8EF649}"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EECD122-D9C5-4573-9F77-A7B43D8EF649}"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7EECD122-D9C5-4573-9F77-A7B43D8EF649}"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EECD122-D9C5-4573-9F77-A7B43D8EF649}"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DBD23DA-4F08-494D-BD1F-AA6994101CF7}"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7EECD122-D9C5-4573-9F77-A7B43D8EF649}"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DBD23DA-4F08-494D-BD1F-AA6994101CF7}"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EECD122-D9C5-4573-9F77-A7B43D8EF649}" type="datetimeFigureOut">
              <a:rPr lang="es-ES" smtClean="0"/>
              <a:t>14/02/2016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DBD23DA-4F08-494D-BD1F-AA6994101CF7}"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EECD122-D9C5-4573-9F77-A7B43D8EF649}" type="datetimeFigureOut">
              <a:rPr lang="es-ES" smtClean="0"/>
              <a:t>14/02/2016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CD122-D9C5-4573-9F77-A7B43D8EF649}" type="datetimeFigureOut">
              <a:rPr lang="es-ES" smtClean="0"/>
              <a:t>14/02/2016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EECD122-D9C5-4573-9F77-A7B43D8EF649}"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EECD122-D9C5-4573-9F77-A7B43D8EF649}"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DBD23DA-4F08-494D-BD1F-AA6994101CF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EECD122-D9C5-4573-9F77-A7B43D8EF649}" type="datetimeFigureOut">
              <a:rPr lang="es-ES" smtClean="0"/>
              <a:t>14/02/2016</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DBD23DA-4F08-494D-BD1F-AA6994101CF7}"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Título"/>
          <p:cNvSpPr>
            <a:spLocks noGrp="1"/>
          </p:cNvSpPr>
          <p:nvPr>
            <p:ph type="ctrTitle"/>
          </p:nvPr>
        </p:nvSpPr>
        <p:spPr>
          <a:xfrm>
            <a:off x="4788024" y="609601"/>
            <a:ext cx="3670176" cy="1451247"/>
          </a:xfrm>
        </p:spPr>
        <p:txBody>
          <a:bodyPr/>
          <a:lstStyle/>
          <a:p>
            <a:r>
              <a:rPr lang="en-US" sz="2800" b="1" dirty="0">
                <a:solidFill>
                  <a:schemeClr val="bg1"/>
                </a:solidFill>
              </a:rPr>
              <a:t>Chapter 15: The Sacrament of the Lord’s Supper</a:t>
            </a:r>
            <a:endParaRPr lang="es-ES" sz="2800" b="1" dirty="0">
              <a:solidFill>
                <a:schemeClr val="bg1"/>
              </a:solidFill>
            </a:endParaRPr>
          </a:p>
        </p:txBody>
      </p:sp>
      <p:sp>
        <p:nvSpPr>
          <p:cNvPr id="3" name="2 Subtítulo"/>
          <p:cNvSpPr>
            <a:spLocks noGrp="1"/>
          </p:cNvSpPr>
          <p:nvPr>
            <p:ph type="subTitle" idx="1"/>
          </p:nvPr>
        </p:nvSpPr>
        <p:spPr>
          <a:xfrm>
            <a:off x="1371600" y="5445224"/>
            <a:ext cx="6400800" cy="1152128"/>
          </a:xfrm>
        </p:spPr>
        <p:txBody>
          <a:bodyPr>
            <a:normAutofit fontScale="85000" lnSpcReduction="20000"/>
          </a:bodyPr>
          <a:lstStyle/>
          <a:p>
            <a:r>
              <a:rPr lang="en-US" b="1" dirty="0">
                <a:solidFill>
                  <a:schemeClr val="bg1"/>
                </a:solidFill>
              </a:rPr>
              <a:t>“As Jesus took the bread and broke it, and took the cup and blessed it, he was presenting himself as the Lamb of God who would provide spiritual nourishment and eternal salvation.”</a:t>
            </a:r>
            <a:endParaRPr lang="es-ES" b="1" dirty="0">
              <a:solidFill>
                <a:schemeClr val="bg1"/>
              </a:solidFill>
            </a:endParaRPr>
          </a:p>
        </p:txBody>
      </p:sp>
    </p:spTree>
    <p:extLst>
      <p:ext uri="{BB962C8B-B14F-4D97-AF65-F5344CB8AC3E}">
        <p14:creationId xmlns:p14="http://schemas.microsoft.com/office/powerpoint/2010/main" val="82059002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94907811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From the Life of Howard W. Hunter</a:t>
            </a:r>
            <a:endParaRPr lang="es-ES" dirty="0"/>
          </a:p>
        </p:txBody>
      </p:sp>
      <p:sp>
        <p:nvSpPr>
          <p:cNvPr id="3" name="2 Marcador de contenido"/>
          <p:cNvSpPr>
            <a:spLocks noGrp="1"/>
          </p:cNvSpPr>
          <p:nvPr>
            <p:ph idx="1"/>
          </p:nvPr>
        </p:nvSpPr>
        <p:spPr/>
        <p:txBody>
          <a:bodyPr/>
          <a:lstStyle/>
          <a:p>
            <a:pPr algn="just"/>
            <a:r>
              <a:rPr lang="en-US" dirty="0"/>
              <a:t>"As I have listened to him ask our Heavenly Father to bless the sacrament, I have felt of the deep spirituality in his soul. Every word was clear and meaningful. He was not in a hurry, not rushed. He was the spokesman for all of the Apostles in addressing our Heavenly Father"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077072"/>
            <a:ext cx="2448272" cy="2592288"/>
          </a:xfrm>
          <a:prstGeom prst="rect">
            <a:avLst/>
          </a:prstGeom>
        </p:spPr>
      </p:pic>
    </p:spTree>
    <p:extLst>
      <p:ext uri="{BB962C8B-B14F-4D97-AF65-F5344CB8AC3E}">
        <p14:creationId xmlns:p14="http://schemas.microsoft.com/office/powerpoint/2010/main" val="103796512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200" dirty="0"/>
              <a:t>The Passover declares that death has no permanent power on us.</a:t>
            </a:r>
            <a:endParaRPr lang="es-ES" sz="3200" dirty="0"/>
          </a:p>
        </p:txBody>
      </p:sp>
      <p:sp>
        <p:nvSpPr>
          <p:cNvPr id="3" name="2 Marcador de contenido"/>
          <p:cNvSpPr>
            <a:spLocks noGrp="1"/>
          </p:cNvSpPr>
          <p:nvPr>
            <p:ph idx="1"/>
          </p:nvPr>
        </p:nvSpPr>
        <p:spPr/>
        <p:txBody>
          <a:bodyPr/>
          <a:lstStyle/>
          <a:p>
            <a:pPr algn="just"/>
            <a:r>
              <a:rPr lang="en-US" dirty="0"/>
              <a:t>The Passover [and Easter] testify of the great gift God has given and of the sacrifice that was involved in its bestowal. Both of these great religious commemorations declare that death would “pass over” us and could have no permanent power upon us, and that the grave would have no victory.</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077072"/>
            <a:ext cx="4285365" cy="2232248"/>
          </a:xfrm>
          <a:prstGeom prst="rect">
            <a:avLst/>
          </a:prstGeom>
        </p:spPr>
      </p:pic>
    </p:spTree>
    <p:extLst>
      <p:ext uri="{BB962C8B-B14F-4D97-AF65-F5344CB8AC3E}">
        <p14:creationId xmlns:p14="http://schemas.microsoft.com/office/powerpoint/2010/main" val="370905266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04664"/>
            <a:ext cx="8352927" cy="6264696"/>
          </a:xfrm>
          <a:prstGeom prst="rect">
            <a:avLst/>
          </a:prstGeom>
        </p:spPr>
      </p:pic>
      <p:sp>
        <p:nvSpPr>
          <p:cNvPr id="3" name="2 Marcador de contenido"/>
          <p:cNvSpPr>
            <a:spLocks noGrp="1"/>
          </p:cNvSpPr>
          <p:nvPr>
            <p:ph idx="1"/>
          </p:nvPr>
        </p:nvSpPr>
        <p:spPr>
          <a:xfrm>
            <a:off x="2915816" y="2492897"/>
            <a:ext cx="2448272" cy="3384375"/>
          </a:xfrm>
        </p:spPr>
        <p:txBody>
          <a:bodyPr>
            <a:normAutofit fontScale="92500" lnSpcReduction="20000"/>
          </a:bodyPr>
          <a:lstStyle/>
          <a:p>
            <a:pPr algn="just"/>
            <a:r>
              <a:rPr lang="en-US" dirty="0">
                <a:solidFill>
                  <a:schemeClr val="bg1"/>
                </a:solidFill>
              </a:rPr>
              <a:t>“That ye shall say, It is the sacrifice of the Lord’s </a:t>
            </a:r>
            <a:r>
              <a:rPr lang="en-US" dirty="0" err="1">
                <a:solidFill>
                  <a:schemeClr val="bg1"/>
                </a:solidFill>
              </a:rPr>
              <a:t>passover</a:t>
            </a:r>
            <a:r>
              <a:rPr lang="en-US" dirty="0">
                <a:solidFill>
                  <a:schemeClr val="bg1"/>
                </a:solidFill>
              </a:rPr>
              <a:t>, who passed over the houses of the children of Israel in Egypt.”</a:t>
            </a:r>
            <a:endParaRPr lang="es-ES" dirty="0">
              <a:solidFill>
                <a:schemeClr val="bg1"/>
              </a:solidFill>
            </a:endParaRPr>
          </a:p>
        </p:txBody>
      </p:sp>
    </p:spTree>
    <p:extLst>
      <p:ext uri="{BB962C8B-B14F-4D97-AF65-F5344CB8AC3E}">
        <p14:creationId xmlns:p14="http://schemas.microsoft.com/office/powerpoint/2010/main" val="323253657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n-US" sz="2800" dirty="0"/>
              <a:t>During a feast commemorating the Passover, the Savior instituted the ordinance of the sacrament.</a:t>
            </a:r>
            <a:endParaRPr lang="es-ES" sz="2800" dirty="0"/>
          </a:p>
        </p:txBody>
      </p:sp>
      <p:sp>
        <p:nvSpPr>
          <p:cNvPr id="3" name="2 Marcador de contenido"/>
          <p:cNvSpPr>
            <a:spLocks noGrp="1"/>
          </p:cNvSpPr>
          <p:nvPr>
            <p:ph idx="1"/>
          </p:nvPr>
        </p:nvSpPr>
        <p:spPr/>
        <p:txBody>
          <a:bodyPr/>
          <a:lstStyle/>
          <a:p>
            <a:pPr algn="just"/>
            <a:r>
              <a:rPr lang="en-US" dirty="0"/>
              <a:t>Christ here introduced the symbols that would later have even greater meaning in the Upper Room. “I am the bread of life,” he said. “He that cometh to me shall never hunger; and he that believeth on me shall never thirst.” (John 6:35.)</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573016"/>
            <a:ext cx="5760640" cy="3100381"/>
          </a:xfrm>
          <a:prstGeom prst="rect">
            <a:avLst/>
          </a:prstGeom>
        </p:spPr>
      </p:pic>
    </p:spTree>
    <p:extLst>
      <p:ext uri="{BB962C8B-B14F-4D97-AF65-F5344CB8AC3E}">
        <p14:creationId xmlns:p14="http://schemas.microsoft.com/office/powerpoint/2010/main" val="37733736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200" dirty="0"/>
              <a:t>"He taught them a newer and holier meaning of that ancient blessing from God."</a:t>
            </a:r>
            <a:endParaRPr lang="es-ES" sz="3200" dirty="0"/>
          </a:p>
        </p:txBody>
      </p:sp>
      <p:sp>
        <p:nvSpPr>
          <p:cNvPr id="3" name="2 Marcador de contenido"/>
          <p:cNvSpPr>
            <a:spLocks noGrp="1"/>
          </p:cNvSpPr>
          <p:nvPr>
            <p:ph idx="1"/>
          </p:nvPr>
        </p:nvSpPr>
        <p:spPr/>
        <p:txBody>
          <a:bodyPr/>
          <a:lstStyle/>
          <a:p>
            <a:pPr algn="just"/>
            <a:r>
              <a:rPr lang="en-US" dirty="0"/>
              <a:t>“Ye know that after two days is the feast of the </a:t>
            </a:r>
            <a:r>
              <a:rPr lang="en-US" dirty="0" err="1"/>
              <a:t>passover</a:t>
            </a:r>
            <a:r>
              <a:rPr lang="en-US" dirty="0"/>
              <a:t>, and the Son of man is betrayed to be crucified.” (Matt. 26:1–2</a:t>
            </a:r>
            <a:r>
              <a:rPr lang="en-US" dirty="0" smtClean="0"/>
              <a:t>.)</a:t>
            </a:r>
          </a:p>
          <a:p>
            <a:pPr algn="just"/>
            <a:endParaRPr lang="en-US" dirty="0"/>
          </a:p>
          <a:p>
            <a:pPr algn="just"/>
            <a:r>
              <a:rPr lang="en-US" dirty="0" smtClean="0"/>
              <a:t>Knowing </a:t>
            </a:r>
            <a:r>
              <a:rPr lang="en-US" dirty="0"/>
              <a:t>full well what awaited him, Jesus asked Peter and John to make arrangements for the paschal meal. He told them to ask of the master of a local house, “Where is the </a:t>
            </a:r>
            <a:r>
              <a:rPr lang="en-US" dirty="0" err="1"/>
              <a:t>guestchamber</a:t>
            </a:r>
            <a:r>
              <a:rPr lang="en-US" dirty="0"/>
              <a:t>, where I shall eat the </a:t>
            </a:r>
            <a:r>
              <a:rPr lang="en-US" dirty="0" err="1"/>
              <a:t>passover</a:t>
            </a:r>
            <a:r>
              <a:rPr lang="en-US" dirty="0"/>
              <a:t> with my disciples?” (Luke 22:11.)</a:t>
            </a:r>
            <a:endParaRPr lang="es-ES" dirty="0"/>
          </a:p>
        </p:txBody>
      </p:sp>
    </p:spTree>
    <p:extLst>
      <p:ext uri="{BB962C8B-B14F-4D97-AF65-F5344CB8AC3E}">
        <p14:creationId xmlns:p14="http://schemas.microsoft.com/office/powerpoint/2010/main" val="204757901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916832"/>
            <a:ext cx="6006569" cy="3395017"/>
          </a:xfrm>
        </p:spPr>
      </p:pic>
    </p:spTree>
    <p:extLst>
      <p:ext uri="{BB962C8B-B14F-4D97-AF65-F5344CB8AC3E}">
        <p14:creationId xmlns:p14="http://schemas.microsoft.com/office/powerpoint/2010/main" val="419150622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32"/>
            <a:ext cx="9144000" cy="6891232"/>
          </a:xfrm>
          <a:prstGeom prst="rect">
            <a:avLst/>
          </a:prstGeom>
        </p:spPr>
      </p:pic>
      <p:sp>
        <p:nvSpPr>
          <p:cNvPr id="3" name="2 Marcador de contenido"/>
          <p:cNvSpPr>
            <a:spLocks noGrp="1"/>
          </p:cNvSpPr>
          <p:nvPr>
            <p:ph idx="1"/>
          </p:nvPr>
        </p:nvSpPr>
        <p:spPr/>
        <p:txBody>
          <a:bodyPr/>
          <a:lstStyle/>
          <a:p>
            <a:r>
              <a:rPr lang="en-US" b="1" dirty="0">
                <a:solidFill>
                  <a:schemeClr val="bg1"/>
                </a:solidFill>
              </a:rPr>
              <a:t>In this simple but impressive manner the Savior instituted the ordinance now known as the sacrament of the Lord’s Supper. With the suffering of Gethsemane, the sacrifice of Calvary, and the resurrection from a garden tomb, Jesus fulfilled the ancient law and ushered in a new dispensation based on a higher, holier understanding of the law of sacrifice. No more would men be required to offer the firstborn lamb from their flock, because the Firstborn of God had come to offer himself as an “infinite and eternal sacrifice.”</a:t>
            </a:r>
            <a:endParaRPr lang="es-ES" b="1" dirty="0">
              <a:solidFill>
                <a:schemeClr val="bg1"/>
              </a:solidFill>
            </a:endParaRPr>
          </a:p>
        </p:txBody>
      </p:sp>
    </p:spTree>
    <p:extLst>
      <p:ext uri="{BB962C8B-B14F-4D97-AF65-F5344CB8AC3E}">
        <p14:creationId xmlns:p14="http://schemas.microsoft.com/office/powerpoint/2010/main" val="89571808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2400" dirty="0"/>
              <a:t>Our participation in the sacrament is an opportunity to review our lives and renew our covenants.</a:t>
            </a:r>
            <a:endParaRPr lang="es-ES" sz="2400" dirty="0"/>
          </a:p>
        </p:txBody>
      </p:sp>
      <p:sp>
        <p:nvSpPr>
          <p:cNvPr id="3" name="2 Marcador de contenido"/>
          <p:cNvSpPr>
            <a:spLocks noGrp="1"/>
          </p:cNvSpPr>
          <p:nvPr>
            <p:ph idx="1"/>
          </p:nvPr>
        </p:nvSpPr>
        <p:spPr/>
        <p:txBody>
          <a:bodyPr/>
          <a:lstStyle/>
          <a:p>
            <a:r>
              <a:rPr lang="en-US" dirty="0"/>
              <a:t>Having attended sacrament meeting and partaken of the sacrament made the day more meaningful, and I felt that I better understood the reason why the Lord said, “And that thou </a:t>
            </a:r>
            <a:r>
              <a:rPr lang="en-US" dirty="0" err="1"/>
              <a:t>mayest</a:t>
            </a:r>
            <a:r>
              <a:rPr lang="en-US" dirty="0"/>
              <a:t> more fully keep thyself unspotted from the world, thou shalt go to the house of prayer and offer up thy sacraments upon my holy </a:t>
            </a:r>
            <a:r>
              <a:rPr lang="en-US" dirty="0" smtClean="0"/>
              <a:t>day.</a:t>
            </a:r>
          </a:p>
          <a:p>
            <a:endParaRPr lang="en-US" dirty="0"/>
          </a:p>
          <a:p>
            <a:r>
              <a:rPr lang="en-US" dirty="0" smtClean="0"/>
              <a:t>“For </a:t>
            </a:r>
            <a:r>
              <a:rPr lang="en-US" dirty="0"/>
              <a:t>verily this is a day appointed unto you to rest from your labors, and to pay thy devotions unto the Most High.” (</a:t>
            </a:r>
            <a:r>
              <a:rPr lang="en-US" dirty="0" err="1"/>
              <a:t>D&amp;C</a:t>
            </a:r>
            <a:r>
              <a:rPr lang="en-US" dirty="0"/>
              <a:t> 59:9–10</a:t>
            </a:r>
            <a:r>
              <a:rPr lang="en-US" dirty="0" smtClean="0"/>
              <a:t>.)</a:t>
            </a:r>
            <a:endParaRPr lang="es-ES" dirty="0"/>
          </a:p>
        </p:txBody>
      </p:sp>
    </p:spTree>
    <p:extLst>
      <p:ext uri="{BB962C8B-B14F-4D97-AF65-F5344CB8AC3E}">
        <p14:creationId xmlns:p14="http://schemas.microsoft.com/office/powerpoint/2010/main" val="207447606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TotalTime>
  <Words>582</Words>
  <Application>Microsoft Office PowerPoint</Application>
  <PresentationFormat>Presentación en pantalla (4:3)</PresentationFormat>
  <Paragraphs>18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Ejecutivo</vt:lpstr>
      <vt:lpstr>Chapter 15: The Sacrament of the Lord’s Supper</vt:lpstr>
      <vt:lpstr>From the Life of Howard W. Hunter</vt:lpstr>
      <vt:lpstr>The Passover declares that death has no permanent power on us.</vt:lpstr>
      <vt:lpstr>Presentación de PowerPoint</vt:lpstr>
      <vt:lpstr>During a feast commemorating the Passover, the Savior instituted the ordinance of the sacrament.</vt:lpstr>
      <vt:lpstr>"He taught them a newer and holier meaning of that ancient blessing from God."</vt:lpstr>
      <vt:lpstr>Presentación de PowerPoint</vt:lpstr>
      <vt:lpstr>Presentación de PowerPoint</vt:lpstr>
      <vt:lpstr>Our participation in the sacrament is an opportunity to review our lives and renew our covenants.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The Sacrament of the Lord’s Supper</dc:title>
  <dc:creator>SVG41</dc:creator>
  <cp:lastModifiedBy>SVG41</cp:lastModifiedBy>
  <cp:revision>3</cp:revision>
  <dcterms:created xsi:type="dcterms:W3CDTF">2016-02-14T22:04:00Z</dcterms:created>
  <dcterms:modified xsi:type="dcterms:W3CDTF">2016-02-14T22:28:29Z</dcterms:modified>
</cp:coreProperties>
</file>