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Hoja1!$B$1</c:f>
              <c:strCache>
                <c:ptCount val="1"/>
                <c:pt idx="0">
                  <c:v>PRESIDENT HUNTER</c:v>
                </c:pt>
              </c:strCache>
            </c:strRef>
          </c:tx>
          <c:explosion val="25"/>
          <c:cat>
            <c:strRef>
              <c:f>Hoja1!$A$2:$A$3</c:f>
              <c:strCache>
                <c:ptCount val="2"/>
                <c:pt idx="0">
                  <c:v>ORDINANCES 3%</c:v>
                </c:pt>
                <c:pt idx="1">
                  <c:v>DEATH 96 %</c:v>
                </c:pt>
              </c:strCache>
            </c:strRef>
          </c:cat>
          <c:val>
            <c:numRef>
              <c:f>Hoja1!$B$2:$B$3</c:f>
              <c:numCache>
                <c:formatCode>General</c:formatCode>
                <c:ptCount val="2"/>
                <c:pt idx="0">
                  <c:v>3</c:v>
                </c:pt>
                <c:pt idx="1">
                  <c:v>96</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800"/>
      </a:pPr>
      <a:endParaRPr lang="es-E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s-ES" smtClean="0"/>
              <a:t>Haga clic para modificar el estilo de título del patrón</a:t>
            </a:r>
            <a:endParaRPr lang="en-US" dirty="0"/>
          </a:p>
        </p:txBody>
      </p:sp>
      <p:sp>
        <p:nvSpPr>
          <p:cNvPr id="11" name="Date Placeholder 10"/>
          <p:cNvSpPr>
            <a:spLocks noGrp="1"/>
          </p:cNvSpPr>
          <p:nvPr>
            <p:ph type="dt" sz="half" idx="10"/>
          </p:nvPr>
        </p:nvSpPr>
        <p:spPr bwMode="black"/>
        <p:txBody>
          <a:bodyPr/>
          <a:lstStyle/>
          <a:p>
            <a:fld id="{0C30A579-23B9-4724-A421-423A19A9B3A6}" type="datetimeFigureOut">
              <a:rPr lang="es-ES" smtClean="0"/>
              <a:t>14/02/2016</a:t>
            </a:fld>
            <a:endParaRPr lang="es-ES"/>
          </a:p>
        </p:txBody>
      </p:sp>
      <p:sp>
        <p:nvSpPr>
          <p:cNvPr id="17" name="Slide Number Placeholder 16"/>
          <p:cNvSpPr>
            <a:spLocks noGrp="1"/>
          </p:cNvSpPr>
          <p:nvPr>
            <p:ph type="sldNum" sz="quarter" idx="11"/>
          </p:nvPr>
        </p:nvSpPr>
        <p:spPr/>
        <p:txBody>
          <a:bodyPr/>
          <a:lstStyle/>
          <a:p>
            <a:fld id="{60C13CC4-1D2A-49A5-B556-559B248C096D}" type="slidenum">
              <a:rPr lang="es-ES" smtClean="0"/>
              <a:t>‹Nº›</a:t>
            </a:fld>
            <a:endParaRPr lang="es-ES"/>
          </a:p>
        </p:txBody>
      </p:sp>
      <p:sp>
        <p:nvSpPr>
          <p:cNvPr id="19" name="Footer Placeholder 18"/>
          <p:cNvSpPr>
            <a:spLocks noGrp="1"/>
          </p:cNvSpPr>
          <p:nvPr>
            <p:ph type="ftr" sz="quarter" idx="12"/>
          </p:nvPr>
        </p:nvSpPr>
        <p:spPr/>
        <p:txBody>
          <a:bodyPr/>
          <a:lstStyle/>
          <a:p>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C30A579-23B9-4724-A421-423A19A9B3A6}" type="datetimeFigureOut">
              <a:rPr lang="es-ES" smtClean="0"/>
              <a:t>14/02/2016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0C13CC4-1D2A-49A5-B556-559B248C096D}"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C30A579-23B9-4724-A421-423A19A9B3A6}" type="datetimeFigureOut">
              <a:rPr lang="es-ES" smtClean="0"/>
              <a:t>14/02/2016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0C13CC4-1D2A-49A5-B556-559B248C096D}" type="slidenum">
              <a:rPr lang="es-ES" smtClean="0"/>
              <a:t>‹Nº›</a:t>
            </a:fld>
            <a:endParaRPr lang="es-ES"/>
          </a:p>
        </p:txBody>
      </p:sp>
      <p:sp>
        <p:nvSpPr>
          <p:cNvPr id="2" name="Vertical Title 1"/>
          <p:cNvSpPr>
            <a:spLocks noGrp="1"/>
          </p:cNvSpPr>
          <p:nvPr>
            <p:ph type="title" orient="vert"/>
          </p:nvPr>
        </p:nvSpPr>
        <p:spPr>
          <a:xfrm>
            <a:off x="7239000" y="914401"/>
            <a:ext cx="926980" cy="5029200"/>
          </a:xfrm>
        </p:spPr>
        <p:txBody>
          <a:bodyPr vert="eaVert"/>
          <a:lstStyle/>
          <a:p>
            <a:r>
              <a:rPr lang="es-ES" smtClean="0"/>
              <a:t>Haga clic para modificar el estilo de título del patrón</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9" name="Title 8"/>
          <p:cNvSpPr>
            <a:spLocks noGrp="1"/>
          </p:cNvSpPr>
          <p:nvPr>
            <p:ph type="title"/>
          </p:nvPr>
        </p:nvSpPr>
        <p:spPr/>
        <p:txBody>
          <a:bodyPr/>
          <a:lstStyle/>
          <a:p>
            <a:r>
              <a:rPr lang="es-ES" smtClean="0"/>
              <a:t>Haga clic para modificar el estilo de título del patrón</a:t>
            </a:r>
            <a:endParaRPr lang="en-US"/>
          </a:p>
        </p:txBody>
      </p:sp>
      <p:sp>
        <p:nvSpPr>
          <p:cNvPr id="11" name="Date Placeholder 10"/>
          <p:cNvSpPr>
            <a:spLocks noGrp="1"/>
          </p:cNvSpPr>
          <p:nvPr>
            <p:ph type="dt" sz="half" idx="14"/>
          </p:nvPr>
        </p:nvSpPr>
        <p:spPr/>
        <p:txBody>
          <a:bodyPr/>
          <a:lstStyle/>
          <a:p>
            <a:fld id="{0C30A579-23B9-4724-A421-423A19A9B3A6}" type="datetimeFigureOut">
              <a:rPr lang="es-ES" smtClean="0"/>
              <a:t>14/02/2016</a:t>
            </a:fld>
            <a:endParaRPr lang="es-ES"/>
          </a:p>
        </p:txBody>
      </p:sp>
      <p:sp>
        <p:nvSpPr>
          <p:cNvPr id="12" name="Slide Number Placeholder 11"/>
          <p:cNvSpPr>
            <a:spLocks noGrp="1"/>
          </p:cNvSpPr>
          <p:nvPr>
            <p:ph type="sldNum" sz="quarter" idx="15"/>
          </p:nvPr>
        </p:nvSpPr>
        <p:spPr/>
        <p:txBody>
          <a:bodyPr/>
          <a:lstStyle/>
          <a:p>
            <a:fld id="{60C13CC4-1D2A-49A5-B556-559B248C096D}" type="slidenum">
              <a:rPr lang="es-ES" smtClean="0"/>
              <a:t>‹Nº›</a:t>
            </a:fld>
            <a:endParaRPr lang="es-ES"/>
          </a:p>
        </p:txBody>
      </p:sp>
      <p:sp>
        <p:nvSpPr>
          <p:cNvPr id="13" name="Footer Placeholder 12"/>
          <p:cNvSpPr>
            <a:spLocks noGrp="1"/>
          </p:cNvSpPr>
          <p:nvPr>
            <p:ph type="ftr" sz="quarter" idx="16"/>
          </p:nvPr>
        </p:nvSpPr>
        <p:spPr/>
        <p:txBody>
          <a:bodyPr/>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s-ES" smtClean="0"/>
              <a:t>Haga clic para modificar el estilo de título del patrón</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13" name="Date Placeholder 12"/>
          <p:cNvSpPr>
            <a:spLocks noGrp="1"/>
          </p:cNvSpPr>
          <p:nvPr>
            <p:ph type="dt" sz="half" idx="10"/>
          </p:nvPr>
        </p:nvSpPr>
        <p:spPr/>
        <p:txBody>
          <a:bodyPr/>
          <a:lstStyle/>
          <a:p>
            <a:fld id="{0C30A579-23B9-4724-A421-423A19A9B3A6}" type="datetimeFigureOut">
              <a:rPr lang="es-ES" smtClean="0"/>
              <a:t>14/02/2016</a:t>
            </a:fld>
            <a:endParaRPr lang="es-ES"/>
          </a:p>
        </p:txBody>
      </p:sp>
      <p:sp>
        <p:nvSpPr>
          <p:cNvPr id="14" name="Slide Number Placeholder 13"/>
          <p:cNvSpPr>
            <a:spLocks noGrp="1"/>
          </p:cNvSpPr>
          <p:nvPr>
            <p:ph type="sldNum" sz="quarter" idx="11"/>
          </p:nvPr>
        </p:nvSpPr>
        <p:spPr/>
        <p:txBody>
          <a:bodyPr/>
          <a:lstStyle/>
          <a:p>
            <a:fld id="{60C13CC4-1D2A-49A5-B556-559B248C096D}" type="slidenum">
              <a:rPr lang="es-ES" smtClean="0"/>
              <a:t>‹Nº›</a:t>
            </a:fld>
            <a:endParaRPr lang="es-ES"/>
          </a:p>
        </p:txBody>
      </p:sp>
      <p:sp>
        <p:nvSpPr>
          <p:cNvPr id="15" name="Footer Placeholder 14"/>
          <p:cNvSpPr>
            <a:spLocks noGrp="1"/>
          </p:cNvSpPr>
          <p:nvPr>
            <p:ph type="ftr" sz="quarter" idx="12"/>
          </p:nvPr>
        </p:nvSpPr>
        <p:spPr/>
        <p:txBody>
          <a:bodyPr/>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9" name="Date Placeholder 8"/>
          <p:cNvSpPr>
            <a:spLocks noGrp="1"/>
          </p:cNvSpPr>
          <p:nvPr>
            <p:ph type="dt" sz="half" idx="15"/>
          </p:nvPr>
        </p:nvSpPr>
        <p:spPr/>
        <p:txBody>
          <a:bodyPr/>
          <a:lstStyle/>
          <a:p>
            <a:fld id="{0C30A579-23B9-4724-A421-423A19A9B3A6}" type="datetimeFigureOut">
              <a:rPr lang="es-ES" smtClean="0"/>
              <a:t>14/02/2016</a:t>
            </a:fld>
            <a:endParaRPr lang="es-ES"/>
          </a:p>
        </p:txBody>
      </p:sp>
      <p:sp>
        <p:nvSpPr>
          <p:cNvPr id="12" name="Slide Number Placeholder 11"/>
          <p:cNvSpPr>
            <a:spLocks noGrp="1"/>
          </p:cNvSpPr>
          <p:nvPr>
            <p:ph type="sldNum" sz="quarter" idx="16"/>
          </p:nvPr>
        </p:nvSpPr>
        <p:spPr/>
        <p:txBody>
          <a:bodyPr/>
          <a:lstStyle/>
          <a:p>
            <a:fld id="{60C13CC4-1D2A-49A5-B556-559B248C096D}" type="slidenum">
              <a:rPr lang="es-ES" smtClean="0"/>
              <a:t>‹Nº›</a:t>
            </a:fld>
            <a:endParaRPr lang="es-ES"/>
          </a:p>
        </p:txBody>
      </p:sp>
      <p:sp>
        <p:nvSpPr>
          <p:cNvPr id="13" name="Footer Placeholder 12"/>
          <p:cNvSpPr>
            <a:spLocks noGrp="1"/>
          </p:cNvSpPr>
          <p:nvPr>
            <p:ph type="ftr" sz="quarter" idx="17"/>
          </p:nvPr>
        </p:nvSpPr>
        <p:spPr/>
        <p:txBody>
          <a:bodyPr/>
          <a:lstStyle/>
          <a:p>
            <a:endParaRPr lang="es-ES"/>
          </a:p>
        </p:txBody>
      </p:sp>
      <p:sp>
        <p:nvSpPr>
          <p:cNvPr id="16" name="Title 15"/>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s-ES" smtClean="0"/>
              <a:t>Haga clic para modificar el estilo de texto del patrón</a:t>
            </a:r>
          </a:p>
        </p:txBody>
      </p:sp>
      <p:sp>
        <p:nvSpPr>
          <p:cNvPr id="11" name="Date Placeholder 10"/>
          <p:cNvSpPr>
            <a:spLocks noGrp="1"/>
          </p:cNvSpPr>
          <p:nvPr>
            <p:ph type="dt" sz="half" idx="16"/>
          </p:nvPr>
        </p:nvSpPr>
        <p:spPr/>
        <p:txBody>
          <a:bodyPr/>
          <a:lstStyle/>
          <a:p>
            <a:fld id="{0C30A579-23B9-4724-A421-423A19A9B3A6}" type="datetimeFigureOut">
              <a:rPr lang="es-ES" smtClean="0"/>
              <a:t>14/02/2016</a:t>
            </a:fld>
            <a:endParaRPr lang="es-ES"/>
          </a:p>
        </p:txBody>
      </p:sp>
      <p:sp>
        <p:nvSpPr>
          <p:cNvPr id="12" name="Slide Number Placeholder 11"/>
          <p:cNvSpPr>
            <a:spLocks noGrp="1"/>
          </p:cNvSpPr>
          <p:nvPr>
            <p:ph type="sldNum" sz="quarter" idx="17"/>
          </p:nvPr>
        </p:nvSpPr>
        <p:spPr/>
        <p:txBody>
          <a:bodyPr/>
          <a:lstStyle/>
          <a:p>
            <a:fld id="{60C13CC4-1D2A-49A5-B556-559B248C096D}" type="slidenum">
              <a:rPr lang="es-ES" smtClean="0"/>
              <a:t>‹Nº›</a:t>
            </a:fld>
            <a:endParaRPr lang="es-ES"/>
          </a:p>
        </p:txBody>
      </p:sp>
      <p:sp>
        <p:nvSpPr>
          <p:cNvPr id="13" name="Footer Placeholder 12"/>
          <p:cNvSpPr>
            <a:spLocks noGrp="1"/>
          </p:cNvSpPr>
          <p:nvPr>
            <p:ph type="ftr" sz="quarter" idx="18"/>
          </p:nvPr>
        </p:nvSpPr>
        <p:spPr/>
        <p:txBody>
          <a:bodyPr/>
          <a:lstStyle/>
          <a:p>
            <a:endParaRPr lang="es-ES"/>
          </a:p>
        </p:txBody>
      </p:sp>
      <p:sp>
        <p:nvSpPr>
          <p:cNvPr id="18" name="Title 1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s-ES" smtClean="0"/>
              <a:t>Haga clic para modificar el estilo de título del patrón</a:t>
            </a:r>
            <a:endParaRPr lang="en-US"/>
          </a:p>
        </p:txBody>
      </p:sp>
      <p:sp>
        <p:nvSpPr>
          <p:cNvPr id="15" name="Date Placeholder 14"/>
          <p:cNvSpPr>
            <a:spLocks noGrp="1"/>
          </p:cNvSpPr>
          <p:nvPr>
            <p:ph type="dt" sz="half" idx="10"/>
          </p:nvPr>
        </p:nvSpPr>
        <p:spPr/>
        <p:txBody>
          <a:bodyPr/>
          <a:lstStyle/>
          <a:p>
            <a:fld id="{0C30A579-23B9-4724-A421-423A19A9B3A6}" type="datetimeFigureOut">
              <a:rPr lang="es-ES" smtClean="0"/>
              <a:t>14/02/2016</a:t>
            </a:fld>
            <a:endParaRPr lang="es-ES"/>
          </a:p>
        </p:txBody>
      </p:sp>
      <p:sp>
        <p:nvSpPr>
          <p:cNvPr id="16" name="Slide Number Placeholder 15"/>
          <p:cNvSpPr>
            <a:spLocks noGrp="1"/>
          </p:cNvSpPr>
          <p:nvPr>
            <p:ph type="sldNum" sz="quarter" idx="11"/>
          </p:nvPr>
        </p:nvSpPr>
        <p:spPr/>
        <p:txBody>
          <a:bodyPr/>
          <a:lstStyle/>
          <a:p>
            <a:fld id="{60C13CC4-1D2A-49A5-B556-559B248C096D}" type="slidenum">
              <a:rPr lang="es-ES" smtClean="0"/>
              <a:t>‹Nº›</a:t>
            </a:fld>
            <a:endParaRPr lang="es-ES"/>
          </a:p>
        </p:txBody>
      </p:sp>
      <p:sp>
        <p:nvSpPr>
          <p:cNvPr id="17" name="Footer Placeholder 16"/>
          <p:cNvSpPr>
            <a:spLocks noGrp="1"/>
          </p:cNvSpPr>
          <p:nvPr>
            <p:ph type="ftr" sz="quarter" idx="12"/>
          </p:nvPr>
        </p:nvSpPr>
        <p:spPr/>
        <p:txBody>
          <a:bodyPr/>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0C30A579-23B9-4724-A421-423A19A9B3A6}" type="datetimeFigureOut">
              <a:rPr lang="es-ES" smtClean="0"/>
              <a:t>14/02/2016</a:t>
            </a:fld>
            <a:endParaRPr lang="es-ES"/>
          </a:p>
        </p:txBody>
      </p:sp>
      <p:sp>
        <p:nvSpPr>
          <p:cNvPr id="8" name="Slide Number Placeholder 7"/>
          <p:cNvSpPr>
            <a:spLocks noGrp="1"/>
          </p:cNvSpPr>
          <p:nvPr>
            <p:ph type="sldNum" sz="quarter" idx="11"/>
          </p:nvPr>
        </p:nvSpPr>
        <p:spPr/>
        <p:txBody>
          <a:bodyPr/>
          <a:lstStyle/>
          <a:p>
            <a:fld id="{60C13CC4-1D2A-49A5-B556-559B248C096D}" type="slidenum">
              <a:rPr lang="es-ES" smtClean="0"/>
              <a:t>‹Nº›</a:t>
            </a:fld>
            <a:endParaRPr lang="es-ES"/>
          </a:p>
        </p:txBody>
      </p:sp>
      <p:sp>
        <p:nvSpPr>
          <p:cNvPr id="9" name="Footer Placeholder 8"/>
          <p:cNvSpPr>
            <a:spLocks noGrp="1"/>
          </p:cNvSpPr>
          <p:nvPr>
            <p:ph type="ftr" sz="quarter" idx="12"/>
          </p:nvPr>
        </p:nvSpPr>
        <p:spPr/>
        <p:txBody>
          <a:bodyPr/>
          <a:lstStyle/>
          <a:p>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3" name="Title 12"/>
          <p:cNvSpPr>
            <a:spLocks noGrp="1"/>
          </p:cNvSpPr>
          <p:nvPr>
            <p:ph type="title"/>
          </p:nvPr>
        </p:nvSpPr>
        <p:spPr/>
        <p:txBody>
          <a:bodyPr/>
          <a:lstStyle/>
          <a:p>
            <a:r>
              <a:rPr lang="es-ES" smtClean="0"/>
              <a:t>Haga clic para modificar el estilo de título del patrón</a:t>
            </a:r>
            <a:endParaRPr lang="en-US"/>
          </a:p>
        </p:txBody>
      </p:sp>
      <p:sp>
        <p:nvSpPr>
          <p:cNvPr id="16" name="Date Placeholder 15"/>
          <p:cNvSpPr>
            <a:spLocks noGrp="1"/>
          </p:cNvSpPr>
          <p:nvPr>
            <p:ph type="dt" sz="half" idx="15"/>
          </p:nvPr>
        </p:nvSpPr>
        <p:spPr/>
        <p:txBody>
          <a:bodyPr/>
          <a:lstStyle/>
          <a:p>
            <a:fld id="{0C30A579-23B9-4724-A421-423A19A9B3A6}" type="datetimeFigureOut">
              <a:rPr lang="es-ES" smtClean="0"/>
              <a:t>14/02/2016</a:t>
            </a:fld>
            <a:endParaRPr lang="es-ES"/>
          </a:p>
        </p:txBody>
      </p:sp>
      <p:sp>
        <p:nvSpPr>
          <p:cNvPr id="19" name="Slide Number Placeholder 18"/>
          <p:cNvSpPr>
            <a:spLocks noGrp="1"/>
          </p:cNvSpPr>
          <p:nvPr>
            <p:ph type="sldNum" sz="quarter" idx="16"/>
          </p:nvPr>
        </p:nvSpPr>
        <p:spPr/>
        <p:txBody>
          <a:bodyPr/>
          <a:lstStyle/>
          <a:p>
            <a:fld id="{60C13CC4-1D2A-49A5-B556-559B248C096D}" type="slidenum">
              <a:rPr lang="es-ES" smtClean="0"/>
              <a:t>‹Nº›</a:t>
            </a:fld>
            <a:endParaRPr lang="es-ES"/>
          </a:p>
        </p:txBody>
      </p:sp>
      <p:sp>
        <p:nvSpPr>
          <p:cNvPr id="23" name="Footer Placeholder 22"/>
          <p:cNvSpPr>
            <a:spLocks noGrp="1"/>
          </p:cNvSpPr>
          <p:nvPr>
            <p:ph type="ftr" sz="quarter" idx="17"/>
          </p:nvPr>
        </p:nvSpPr>
        <p:spPr/>
        <p:txBody>
          <a:bodyPr/>
          <a:lstStyle/>
          <a:p>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s-ES" smtClean="0"/>
              <a:t>Haga clic para modificar el estilo de texto del patrón</a:t>
            </a:r>
          </a:p>
        </p:txBody>
      </p:sp>
      <p:sp>
        <p:nvSpPr>
          <p:cNvPr id="12" name="Title 11"/>
          <p:cNvSpPr>
            <a:spLocks noGrp="1"/>
          </p:cNvSpPr>
          <p:nvPr>
            <p:ph type="title"/>
          </p:nvPr>
        </p:nvSpPr>
        <p:spPr>
          <a:xfrm>
            <a:off x="2514600" y="975360"/>
            <a:ext cx="4114800" cy="701040"/>
          </a:xfrm>
        </p:spPr>
        <p:txBody>
          <a:bodyPr/>
          <a:lstStyle/>
          <a:p>
            <a:r>
              <a:rPr lang="es-ES" smtClean="0"/>
              <a:t>Haga clic para modificar el estilo de título del patrón</a:t>
            </a:r>
            <a:endParaRPr lang="en-US"/>
          </a:p>
        </p:txBody>
      </p:sp>
      <p:sp>
        <p:nvSpPr>
          <p:cNvPr id="13" name="Date Placeholder 12"/>
          <p:cNvSpPr>
            <a:spLocks noGrp="1"/>
          </p:cNvSpPr>
          <p:nvPr>
            <p:ph type="dt" sz="half" idx="14"/>
          </p:nvPr>
        </p:nvSpPr>
        <p:spPr>
          <a:xfrm>
            <a:off x="2981325" y="273180"/>
            <a:ext cx="3181350" cy="292100"/>
          </a:xfrm>
        </p:spPr>
        <p:txBody>
          <a:bodyPr/>
          <a:lstStyle/>
          <a:p>
            <a:fld id="{0C30A579-23B9-4724-A421-423A19A9B3A6}" type="datetimeFigureOut">
              <a:rPr lang="es-ES" smtClean="0"/>
              <a:t>14/02/2016</a:t>
            </a:fld>
            <a:endParaRPr lang="es-ES"/>
          </a:p>
        </p:txBody>
      </p:sp>
      <p:sp>
        <p:nvSpPr>
          <p:cNvPr id="14" name="Slide Number Placeholder 13"/>
          <p:cNvSpPr>
            <a:spLocks noGrp="1"/>
          </p:cNvSpPr>
          <p:nvPr>
            <p:ph type="sldNum" sz="quarter" idx="15"/>
          </p:nvPr>
        </p:nvSpPr>
        <p:spPr>
          <a:xfrm>
            <a:off x="4038600" y="6172200"/>
            <a:ext cx="1066800" cy="304800"/>
          </a:xfrm>
        </p:spPr>
        <p:txBody>
          <a:bodyPr/>
          <a:lstStyle/>
          <a:p>
            <a:fld id="{60C13CC4-1D2A-49A5-B556-559B248C096D}" type="slidenum">
              <a:rPr lang="es-ES" smtClean="0"/>
              <a:t>‹Nº›</a:t>
            </a:fld>
            <a:endParaRPr lang="es-ES"/>
          </a:p>
        </p:txBody>
      </p:sp>
      <p:sp>
        <p:nvSpPr>
          <p:cNvPr id="15" name="Footer Placeholder 14"/>
          <p:cNvSpPr>
            <a:spLocks noGrp="1"/>
          </p:cNvSpPr>
          <p:nvPr>
            <p:ph type="ftr" sz="quarter" idx="16"/>
          </p:nvPr>
        </p:nvSpPr>
        <p:spPr>
          <a:xfrm>
            <a:off x="1447800" y="6486525"/>
            <a:ext cx="6248400" cy="292100"/>
          </a:xfrm>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0C30A579-23B9-4724-A421-423A19A9B3A6}" type="datetimeFigureOut">
              <a:rPr lang="es-ES" smtClean="0"/>
              <a:t>14/02/2016</a:t>
            </a:fld>
            <a:endParaRPr lang="es-E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s-E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60C13CC4-1D2A-49A5-B556-559B248C096D}" type="slidenum">
              <a:rPr lang="es-ES" smtClean="0"/>
              <a:t>‹Nº›</a:t>
            </a:fld>
            <a:endParaRPr lang="es-E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s-ES" smtClean="0"/>
              <a:t>Haga clic para modificar el estilo de título del patrón</a:t>
            </a:r>
            <a:endParaRPr lang="en-U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2555776" y="3045460"/>
            <a:ext cx="4022824" cy="887596"/>
          </a:xfrm>
        </p:spPr>
        <p:txBody>
          <a:bodyPr/>
          <a:lstStyle/>
          <a:p>
            <a:r>
              <a:rPr lang="en-US" dirty="0"/>
              <a:t>“Surely the Lord will support us if we use our best efforts in carrying out the commandment to do family history research and temple work.”</a:t>
            </a:r>
            <a:endParaRPr lang="es-ES" dirty="0"/>
          </a:p>
        </p:txBody>
      </p:sp>
      <p:sp>
        <p:nvSpPr>
          <p:cNvPr id="2" name="1 Título"/>
          <p:cNvSpPr>
            <a:spLocks noGrp="1"/>
          </p:cNvSpPr>
          <p:nvPr>
            <p:ph type="title"/>
          </p:nvPr>
        </p:nvSpPr>
        <p:spPr/>
        <p:txBody>
          <a:bodyPr>
            <a:normAutofit fontScale="90000"/>
          </a:bodyPr>
          <a:lstStyle/>
          <a:p>
            <a:r>
              <a:rPr lang="en-US" dirty="0"/>
              <a:t>Chapter 14: Hastening Family History and Temple Work</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3903177"/>
            <a:ext cx="4290417" cy="2520280"/>
          </a:xfrm>
          <a:prstGeom prst="rect">
            <a:avLst/>
          </a:prstGeom>
        </p:spPr>
      </p:pic>
    </p:spTree>
    <p:extLst>
      <p:ext uri="{BB962C8B-B14F-4D97-AF65-F5344CB8AC3E}">
        <p14:creationId xmlns:p14="http://schemas.microsoft.com/office/powerpoint/2010/main" val="3949274765"/>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p:txBody>
          <a:bodyPr>
            <a:normAutofit/>
          </a:bodyPr>
          <a:lstStyle/>
          <a:p>
            <a:pPr algn="just"/>
            <a:r>
              <a:rPr lang="en-US" sz="2800" dirty="0"/>
              <a:t>The building of temples has deep significance for ourselves and mankind, and our responsibilities become clear. We must accomplish the priesthood temple ordinance work necessary for our own exaltation; then we must do the necessary work for those who did not have the opportunity to accept the gospel in life.</a:t>
            </a:r>
            <a:endParaRPr lang="es-ES" sz="2800" dirty="0"/>
          </a:p>
        </p:txBody>
      </p:sp>
    </p:spTree>
    <p:extLst>
      <p:ext uri="{BB962C8B-B14F-4D97-AF65-F5344CB8AC3E}">
        <p14:creationId xmlns:p14="http://schemas.microsoft.com/office/powerpoint/2010/main" val="2094713111"/>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a:xfrm>
            <a:off x="539552" y="1628800"/>
            <a:ext cx="8229600" cy="4075176"/>
          </a:xfrm>
        </p:spPr>
        <p:txBody>
          <a:bodyPr>
            <a:noAutofit/>
          </a:bodyPr>
          <a:lstStyle/>
          <a:p>
            <a:pPr algn="just"/>
            <a:r>
              <a:rPr lang="en-US" sz="2800" dirty="0"/>
              <a:t>I have learned that those who engage in family history research and then perform the temple ordinance work for those whose names they have found will know the additional joy of receiving both halves of the blessing</a:t>
            </a:r>
            <a:r>
              <a:rPr lang="en-US" sz="2800" dirty="0" smtClean="0"/>
              <a:t>.</a:t>
            </a:r>
          </a:p>
          <a:p>
            <a:pPr algn="just"/>
            <a:r>
              <a:rPr lang="en-US" sz="2800" dirty="0" smtClean="0"/>
              <a:t>Furthermore</a:t>
            </a:r>
            <a:r>
              <a:rPr lang="en-US" sz="2800" dirty="0"/>
              <a:t>, the dead are anxiously waiting for the Latter-day Saints to search out their names and then go into the temples to officiate in their behalf, that they may be liberated from their prison house in the spirit world. All of us should find joy in this magnificent labor of love</a:t>
            </a:r>
            <a:endParaRPr lang="es-ES" sz="2800" dirty="0"/>
          </a:p>
        </p:txBody>
      </p:sp>
    </p:spTree>
    <p:extLst>
      <p:ext uri="{BB962C8B-B14F-4D97-AF65-F5344CB8AC3E}">
        <p14:creationId xmlns:p14="http://schemas.microsoft.com/office/powerpoint/2010/main" val="4014848833"/>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p:txBody>
          <a:bodyPr/>
          <a:lstStyle/>
          <a:p>
            <a:pPr algn="just"/>
            <a:r>
              <a:rPr lang="en-US" sz="2800" dirty="0"/>
              <a:t>"This sacred work has a prominent place in the hearts and minds of the First Presidency and Quorum of the Twelve. I speak for all of the Brethren when I thank those who have given valuable contributions in providing the saving ordinances for those beyond the veil. … We are grateful to the army of volunteers who move this mighty work forward throughout the world. Thank you all for what you are doing so well."</a:t>
            </a:r>
            <a:endParaRPr lang="es-ES" sz="2800" dirty="0"/>
          </a:p>
        </p:txBody>
      </p:sp>
      <p:sp>
        <p:nvSpPr>
          <p:cNvPr id="3" name="2 Título"/>
          <p:cNvSpPr>
            <a:spLocks noGrp="1"/>
          </p:cNvSpPr>
          <p:nvPr>
            <p:ph type="title"/>
          </p:nvPr>
        </p:nvSpPr>
        <p:spPr>
          <a:xfrm>
            <a:off x="2483768" y="548680"/>
            <a:ext cx="4145632" cy="1127720"/>
          </a:xfrm>
        </p:spPr>
        <p:txBody>
          <a:bodyPr>
            <a:normAutofit/>
          </a:bodyPr>
          <a:lstStyle/>
          <a:p>
            <a:r>
              <a:rPr lang="en-US" dirty="0"/>
              <a:t>May we be valiant in hastening our family history and temple work.</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2345"/>
            <a:ext cx="2466975" cy="1847850"/>
          </a:xfrm>
          <a:prstGeom prst="rect">
            <a:avLst/>
          </a:prstGeom>
        </p:spPr>
      </p:pic>
    </p:spTree>
    <p:extLst>
      <p:ext uri="{BB962C8B-B14F-4D97-AF65-F5344CB8AC3E}">
        <p14:creationId xmlns:p14="http://schemas.microsoft.com/office/powerpoint/2010/main" val="2613854895"/>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p:txBody>
          <a:bodyPr>
            <a:normAutofit/>
          </a:bodyPr>
          <a:lstStyle/>
          <a:p>
            <a:pPr algn="just"/>
            <a:r>
              <a:rPr lang="en-US" sz="2800" dirty="0"/>
              <a:t>The Prophet Joseph Smith stated, “The greatest responsibility in this world that God has laid upon us is to seek after our dead” “Those Saints who neglect it in behalf of their deceased relatives, do it at the peril of their own salvation” </a:t>
            </a:r>
            <a:endParaRPr lang="es-ES" sz="2800"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4048" y="3789040"/>
            <a:ext cx="1847850" cy="2476500"/>
          </a:xfrm>
          <a:prstGeom prst="rect">
            <a:avLst/>
          </a:prstGeom>
        </p:spPr>
      </p:pic>
    </p:spTree>
    <p:extLst>
      <p:ext uri="{BB962C8B-B14F-4D97-AF65-F5344CB8AC3E}">
        <p14:creationId xmlns:p14="http://schemas.microsoft.com/office/powerpoint/2010/main" val="322136028"/>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p:txBody>
          <a:bodyPr>
            <a:normAutofit/>
          </a:bodyPr>
          <a:lstStyle/>
          <a:p>
            <a:pPr algn="just"/>
            <a:r>
              <a:rPr lang="en-US" sz="2800" dirty="0"/>
              <a:t>Last year [1993] we performed proxy temple endowments for about five and a half million persons, but during that year about fifty million persons died. This might suggest futility in the work that lies before us, but we cannot think of futility. Surely the Lord will support us if we use our best efforts in carrying out the commandment to do family history research and temple work.</a:t>
            </a:r>
            <a:endParaRPr lang="es-ES" sz="2800" dirty="0"/>
          </a:p>
        </p:txBody>
      </p:sp>
      <p:sp>
        <p:nvSpPr>
          <p:cNvPr id="3" name="2 Título"/>
          <p:cNvSpPr>
            <a:spLocks noGrp="1"/>
          </p:cNvSpPr>
          <p:nvPr>
            <p:ph type="title"/>
          </p:nvPr>
        </p:nvSpPr>
        <p:spPr/>
        <p:txBody>
          <a:bodyPr/>
          <a:lstStyle/>
          <a:p>
            <a:r>
              <a:rPr lang="en-US" dirty="0"/>
              <a:t>Statistics by President Howard W Hunter</a:t>
            </a:r>
            <a:endParaRPr lang="es-ES" dirty="0"/>
          </a:p>
        </p:txBody>
      </p:sp>
    </p:spTree>
    <p:extLst>
      <p:ext uri="{BB962C8B-B14F-4D97-AF65-F5344CB8AC3E}">
        <p14:creationId xmlns:p14="http://schemas.microsoft.com/office/powerpoint/2010/main" val="3331346421"/>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sz="quarter" idx="13"/>
            <p:extLst>
              <p:ext uri="{D42A27DB-BD31-4B8C-83A1-F6EECF244321}">
                <p14:modId xmlns:p14="http://schemas.microsoft.com/office/powerpoint/2010/main" val="2276916827"/>
              </p:ext>
            </p:extLst>
          </p:nvPr>
        </p:nvGraphicFramePr>
        <p:xfrm>
          <a:off x="457200" y="2020888"/>
          <a:ext cx="8229600" cy="4075112"/>
        </p:xfrm>
        <a:graphic>
          <a:graphicData uri="http://schemas.openxmlformats.org/drawingml/2006/chart">
            <c:chart xmlns:c="http://schemas.openxmlformats.org/drawingml/2006/chart" xmlns:r="http://schemas.openxmlformats.org/officeDocument/2006/relationships" r:id="rId2"/>
          </a:graphicData>
        </a:graphic>
      </p:graphicFrame>
      <p:sp>
        <p:nvSpPr>
          <p:cNvPr id="3" name="2 Título"/>
          <p:cNvSpPr>
            <a:spLocks noGrp="1"/>
          </p:cNvSpPr>
          <p:nvPr>
            <p:ph type="title"/>
          </p:nvPr>
        </p:nvSpPr>
        <p:spPr/>
        <p:txBody>
          <a:bodyPr/>
          <a:lstStyle/>
          <a:p>
            <a:endParaRPr lang="es-ES"/>
          </a:p>
        </p:txBody>
      </p:sp>
    </p:spTree>
    <p:extLst>
      <p:ext uri="{BB962C8B-B14F-4D97-AF65-F5344CB8AC3E}">
        <p14:creationId xmlns:p14="http://schemas.microsoft.com/office/powerpoint/2010/main" val="2011717060"/>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p:txBody>
          <a:bodyPr>
            <a:normAutofit/>
          </a:bodyPr>
          <a:lstStyle/>
          <a:p>
            <a:pPr algn="just"/>
            <a:r>
              <a:rPr lang="en-US" sz="3200" dirty="0"/>
              <a:t>“Let the work of my temple, and all the works which I have appointed unto you, be continued on and not cease; and let your diligence, and your perseverance, and patience, and your works be redoubled, and you shall in nowise lose your reward, </a:t>
            </a:r>
            <a:r>
              <a:rPr lang="en-US" sz="3200" dirty="0" err="1"/>
              <a:t>saith</a:t>
            </a:r>
            <a:r>
              <a:rPr lang="en-US" sz="3200" dirty="0"/>
              <a:t> the Lord of Hosts” (</a:t>
            </a:r>
            <a:r>
              <a:rPr lang="en-US" sz="3200" dirty="0" err="1"/>
              <a:t>D&amp;C</a:t>
            </a:r>
            <a:r>
              <a:rPr lang="en-US" sz="3200" dirty="0"/>
              <a:t> 127:4).</a:t>
            </a:r>
            <a:endParaRPr lang="es-ES" sz="3200" dirty="0"/>
          </a:p>
        </p:txBody>
      </p:sp>
    </p:spTree>
    <p:extLst>
      <p:ext uri="{BB962C8B-B14F-4D97-AF65-F5344CB8AC3E}">
        <p14:creationId xmlns:p14="http://schemas.microsoft.com/office/powerpoint/2010/main" val="1167935970"/>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p:txBody>
          <a:bodyPr>
            <a:normAutofit/>
          </a:bodyPr>
          <a:lstStyle/>
          <a:p>
            <a:pPr algn="just"/>
            <a:r>
              <a:rPr lang="en-US" sz="3200" dirty="0"/>
              <a:t>I encourage you in your efforts with these words of the Prophet Joseph Smith: “Brethren, shall we not go on in so great a cause? Go forward and not backward. Courage, brethren; and on, on to the victory! Let your hearts rejoice, and be exceedingly glad.</a:t>
            </a:r>
            <a:endParaRPr lang="es-ES" sz="3200"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52120" y="4509120"/>
            <a:ext cx="1559818" cy="2090478"/>
          </a:xfrm>
          <a:prstGeom prst="rect">
            <a:avLst/>
          </a:prstGeom>
        </p:spPr>
      </p:pic>
    </p:spTree>
    <p:extLst>
      <p:ext uri="{BB962C8B-B14F-4D97-AF65-F5344CB8AC3E}">
        <p14:creationId xmlns:p14="http://schemas.microsoft.com/office/powerpoint/2010/main" val="206094524"/>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763688" y="2060848"/>
            <a:ext cx="5256584" cy="4176464"/>
          </a:xfrm>
        </p:spPr>
      </p:pic>
      <p:sp>
        <p:nvSpPr>
          <p:cNvPr id="3" name="2 Título"/>
          <p:cNvSpPr>
            <a:spLocks noGrp="1"/>
          </p:cNvSpPr>
          <p:nvPr>
            <p:ph type="title"/>
          </p:nvPr>
        </p:nvSpPr>
        <p:spPr/>
        <p:txBody>
          <a:bodyPr/>
          <a:lstStyle/>
          <a:p>
            <a:r>
              <a:rPr lang="es-ES" dirty="0" err="1"/>
              <a:t>Hastening</a:t>
            </a:r>
            <a:r>
              <a:rPr lang="es-ES" dirty="0"/>
              <a:t> </a:t>
            </a:r>
            <a:r>
              <a:rPr lang="es-ES" dirty="0" err="1"/>
              <a:t>the</a:t>
            </a:r>
            <a:r>
              <a:rPr lang="es-ES" dirty="0"/>
              <a:t> </a:t>
            </a:r>
            <a:r>
              <a:rPr lang="es-ES" dirty="0" err="1"/>
              <a:t>work</a:t>
            </a:r>
            <a:endParaRPr lang="es-ES" dirty="0"/>
          </a:p>
        </p:txBody>
      </p:sp>
    </p:spTree>
    <p:extLst>
      <p:ext uri="{BB962C8B-B14F-4D97-AF65-F5344CB8AC3E}">
        <p14:creationId xmlns:p14="http://schemas.microsoft.com/office/powerpoint/2010/main" val="2693192808"/>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p:txBody>
          <a:bodyPr>
            <a:normAutofit/>
          </a:bodyPr>
          <a:lstStyle/>
          <a:p>
            <a:r>
              <a:rPr lang="en-US" sz="2400" dirty="0"/>
              <a:t>Family history was always close to President Howard W. Hunter’s heart</a:t>
            </a:r>
            <a:r>
              <a:rPr lang="en-US" sz="2400" dirty="0" smtClean="0"/>
              <a:t>.</a:t>
            </a:r>
          </a:p>
          <a:p>
            <a:r>
              <a:rPr lang="en-US" sz="2400" dirty="0"/>
              <a:t>He and his wife, Claire, visited places in Denmark where his ancestors had lived. In one of the villages, they found the church where President Hunter’s great-grandfather Rasmussen had been christened and where the family had worshipped. This experience deepened President Hunter’s appreciation for his maternal ancestors. He made similar visits to areas of Norway and Scotland where other ancestors had lived.</a:t>
            </a:r>
            <a:endParaRPr lang="es-ES" sz="2400" dirty="0"/>
          </a:p>
        </p:txBody>
      </p:sp>
      <p:sp>
        <p:nvSpPr>
          <p:cNvPr id="3" name="2 Título"/>
          <p:cNvSpPr>
            <a:spLocks noGrp="1"/>
          </p:cNvSpPr>
          <p:nvPr>
            <p:ph type="title"/>
          </p:nvPr>
        </p:nvSpPr>
        <p:spPr/>
        <p:txBody>
          <a:bodyPr/>
          <a:lstStyle/>
          <a:p>
            <a:r>
              <a:rPr lang="en-US" dirty="0"/>
              <a:t>From the Life of Howard W. Hunter</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4248" y="582966"/>
            <a:ext cx="2339752" cy="1230257"/>
          </a:xfrm>
          <a:prstGeom prst="rect">
            <a:avLst/>
          </a:prstGeom>
        </p:spPr>
      </p:pic>
    </p:spTree>
    <p:extLst>
      <p:ext uri="{BB962C8B-B14F-4D97-AF65-F5344CB8AC3E}">
        <p14:creationId xmlns:p14="http://schemas.microsoft.com/office/powerpoint/2010/main" val="4015363193"/>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p:txBody>
          <a:bodyPr>
            <a:normAutofit/>
          </a:bodyPr>
          <a:lstStyle/>
          <a:p>
            <a:r>
              <a:rPr lang="en-US" sz="2400" dirty="0"/>
              <a:t>I look back in wonder at the tapestry woven by the Lord in the furthering of temple and </a:t>
            </a:r>
            <a:r>
              <a:rPr lang="en-US" sz="2400" dirty="0" smtClean="0"/>
              <a:t>family History Work.</a:t>
            </a:r>
          </a:p>
          <a:p>
            <a:r>
              <a:rPr lang="en-US" sz="2400" dirty="0" smtClean="0"/>
              <a:t>When </a:t>
            </a:r>
            <a:r>
              <a:rPr lang="en-US" sz="2400" dirty="0"/>
              <a:t>I was president of the Genealogical Society of Utah, we had visions of how it would move forward mightily. Now we are observing something glorious occurring throughout the world. The gospel is moving forward to encompass every nation, kindred, tongue, and people. Temples are located throughout the earth, and the spirit of Elijah is touching the hearts of many members, who are doing family history and temple ordinance work at an unprecedented </a:t>
            </a:r>
            <a:r>
              <a:rPr lang="en-US" sz="2400" dirty="0" err="1"/>
              <a:t>pace.ily</a:t>
            </a:r>
            <a:r>
              <a:rPr lang="en-US" sz="2400" dirty="0"/>
              <a:t> history work</a:t>
            </a:r>
            <a:endParaRPr lang="es-ES" sz="2400"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5816" y="0"/>
            <a:ext cx="2913856" cy="1916832"/>
          </a:xfrm>
          <a:prstGeom prst="rect">
            <a:avLst/>
          </a:prstGeom>
        </p:spPr>
      </p:pic>
    </p:spTree>
    <p:extLst>
      <p:ext uri="{BB962C8B-B14F-4D97-AF65-F5344CB8AC3E}">
        <p14:creationId xmlns:p14="http://schemas.microsoft.com/office/powerpoint/2010/main" val="140834911"/>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p:txBody>
          <a:bodyPr/>
          <a:lstStyle/>
          <a:p>
            <a:pPr algn="just"/>
            <a:r>
              <a:rPr lang="en-US" dirty="0"/>
              <a:t>The gospel proclaimed to the world by the Latter-day Saints is the gospel of Jesus Christ as restored to the earth in this dispensation and is for the redemption of all mankind. The Lord himself has revealed what is essential for the salvation and exaltation of his children</a:t>
            </a:r>
            <a:r>
              <a:rPr lang="en-US" dirty="0" smtClean="0"/>
              <a:t>.</a:t>
            </a:r>
          </a:p>
          <a:p>
            <a:pPr algn="just"/>
            <a:r>
              <a:rPr lang="en-US" dirty="0" smtClean="0"/>
              <a:t> President Brigham Young said: Let </a:t>
            </a:r>
            <a:r>
              <a:rPr lang="en-US" dirty="0"/>
              <a:t>me give you a definition in brief. Your endowment is, to receive all those ordinances in the house of the Lord, which are necessary for you, after you have departed this life, to enable you to walk back to the presence of the Father, passing the angels who stand as sentinels (</a:t>
            </a:r>
            <a:r>
              <a:rPr lang="en-US" i="1" dirty="0" err="1"/>
              <a:t>DBY</a:t>
            </a:r>
            <a:r>
              <a:rPr lang="en-US" i="1" dirty="0"/>
              <a:t>,</a:t>
            </a:r>
            <a:r>
              <a:rPr lang="en-US" dirty="0"/>
              <a:t> 416).</a:t>
            </a:r>
            <a:endParaRPr lang="es-ES" dirty="0"/>
          </a:p>
        </p:txBody>
      </p:sp>
      <p:sp>
        <p:nvSpPr>
          <p:cNvPr id="3" name="2 Título"/>
          <p:cNvSpPr>
            <a:spLocks noGrp="1"/>
          </p:cNvSpPr>
          <p:nvPr>
            <p:ph type="title"/>
          </p:nvPr>
        </p:nvSpPr>
        <p:spPr>
          <a:xfrm>
            <a:off x="2267744" y="692696"/>
            <a:ext cx="4289648" cy="983704"/>
          </a:xfrm>
        </p:spPr>
        <p:txBody>
          <a:bodyPr>
            <a:noAutofit/>
          </a:bodyPr>
          <a:lstStyle/>
          <a:p>
            <a:r>
              <a:rPr lang="en-US" sz="1400" dirty="0"/>
              <a:t>Temples are built for performing ordinances that are essential for the salvation and exaltation of God’s children</a:t>
            </a:r>
            <a:r>
              <a:rPr lang="en-US" sz="1200" dirty="0"/>
              <a:t>.</a:t>
            </a:r>
            <a:endParaRPr lang="es-ES" sz="1200"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66656" y="4725144"/>
            <a:ext cx="1549152" cy="1809827"/>
          </a:xfrm>
          <a:prstGeom prst="rect">
            <a:avLst/>
          </a:prstGeom>
        </p:spPr>
      </p:pic>
    </p:spTree>
    <p:extLst>
      <p:ext uri="{BB962C8B-B14F-4D97-AF65-F5344CB8AC3E}">
        <p14:creationId xmlns:p14="http://schemas.microsoft.com/office/powerpoint/2010/main" val="75653358"/>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461940" y="1988840"/>
            <a:ext cx="6062388" cy="4248472"/>
          </a:xfrm>
        </p:spPr>
      </p:pic>
      <p:sp>
        <p:nvSpPr>
          <p:cNvPr id="3" name="2 Título"/>
          <p:cNvSpPr>
            <a:spLocks noGrp="1"/>
          </p:cNvSpPr>
          <p:nvPr>
            <p:ph type="title"/>
          </p:nvPr>
        </p:nvSpPr>
        <p:spPr>
          <a:xfrm>
            <a:off x="2267744" y="476672"/>
            <a:ext cx="4361656" cy="1199728"/>
          </a:xfrm>
        </p:spPr>
        <p:txBody>
          <a:bodyPr>
            <a:normAutofit/>
          </a:bodyPr>
          <a:lstStyle/>
          <a:p>
            <a:r>
              <a:rPr lang="en-US" dirty="0"/>
              <a:t>The question these people most frequently ask is, what are the ordinances that are performed in temples?</a:t>
            </a:r>
            <a:endParaRPr lang="es-ES" dirty="0"/>
          </a:p>
        </p:txBody>
      </p:sp>
    </p:spTree>
    <p:extLst>
      <p:ext uri="{BB962C8B-B14F-4D97-AF65-F5344CB8AC3E}">
        <p14:creationId xmlns:p14="http://schemas.microsoft.com/office/powerpoint/2010/main" val="1915481823"/>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p:txBody>
          <a:bodyPr/>
          <a:lstStyle/>
          <a:p>
            <a:r>
              <a:rPr lang="en-US" dirty="0"/>
              <a:t>“</a:t>
            </a:r>
            <a:r>
              <a:rPr lang="en-US" sz="2400" dirty="0"/>
              <a:t>Verily, verily, I say unto thee, Except a man be born of water and of the Spirit, he cannot enter into the kingdom of God” (John 3:5)“Else what shall they do which are baptized for the dead, if the dead rise not at all? why are they then baptized for the dead?” (1 Cor. 15:29.)</a:t>
            </a:r>
            <a:endParaRPr lang="es-ES" sz="2400" dirty="0"/>
          </a:p>
        </p:txBody>
      </p:sp>
      <p:sp>
        <p:nvSpPr>
          <p:cNvPr id="3" name="2 Título"/>
          <p:cNvSpPr>
            <a:spLocks noGrp="1"/>
          </p:cNvSpPr>
          <p:nvPr>
            <p:ph type="title"/>
          </p:nvPr>
        </p:nvSpPr>
        <p:spPr/>
        <p:txBody>
          <a:bodyPr/>
          <a:lstStyle/>
          <a:p>
            <a:r>
              <a:rPr lang="es-ES" dirty="0" err="1"/>
              <a:t>Baptism</a:t>
            </a:r>
            <a:r>
              <a:rPr lang="es-ES" dirty="0"/>
              <a:t> </a:t>
            </a:r>
            <a:r>
              <a:rPr lang="es-ES" dirty="0" err="1"/>
              <a:t>for</a:t>
            </a:r>
            <a:r>
              <a:rPr lang="es-ES" dirty="0"/>
              <a:t> </a:t>
            </a:r>
            <a:r>
              <a:rPr lang="es-ES" dirty="0" err="1"/>
              <a:t>the</a:t>
            </a:r>
            <a:r>
              <a:rPr lang="es-ES" dirty="0"/>
              <a:t> </a:t>
            </a:r>
            <a:r>
              <a:rPr lang="es-ES" dirty="0" err="1"/>
              <a:t>dead</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7784" y="4077072"/>
            <a:ext cx="3533577" cy="2664296"/>
          </a:xfrm>
          <a:prstGeom prst="rect">
            <a:avLst/>
          </a:prstGeom>
        </p:spPr>
      </p:pic>
    </p:spTree>
    <p:extLst>
      <p:ext uri="{BB962C8B-B14F-4D97-AF65-F5344CB8AC3E}">
        <p14:creationId xmlns:p14="http://schemas.microsoft.com/office/powerpoint/2010/main" val="34636262"/>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p:txBody>
          <a:bodyPr>
            <a:normAutofit/>
          </a:bodyPr>
          <a:lstStyle/>
          <a:p>
            <a:pPr algn="just"/>
            <a:r>
              <a:rPr lang="en-US" sz="2800" dirty="0"/>
              <a:t>It consists of two parts: first, a series of instructions, and second, promises or covenants that the person receiving the endowment makes - promises to live righteously and comply with the requirements of the gospel of Jesus Christ.- </a:t>
            </a:r>
            <a:endParaRPr lang="es-ES" sz="2800" dirty="0"/>
          </a:p>
        </p:txBody>
      </p:sp>
      <p:sp>
        <p:nvSpPr>
          <p:cNvPr id="3" name="2 Título"/>
          <p:cNvSpPr>
            <a:spLocks noGrp="1"/>
          </p:cNvSpPr>
          <p:nvPr>
            <p:ph type="title"/>
          </p:nvPr>
        </p:nvSpPr>
        <p:spPr/>
        <p:txBody>
          <a:bodyPr/>
          <a:lstStyle/>
          <a:p>
            <a:r>
              <a:rPr lang="es-ES" dirty="0" err="1"/>
              <a:t>The</a:t>
            </a:r>
            <a:r>
              <a:rPr lang="es-ES" dirty="0"/>
              <a:t> </a:t>
            </a:r>
            <a:r>
              <a:rPr lang="es-ES" dirty="0" err="1"/>
              <a:t>endowment</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5736" y="4221089"/>
            <a:ext cx="4608512" cy="2520280"/>
          </a:xfrm>
          <a:prstGeom prst="rect">
            <a:avLst/>
          </a:prstGeom>
        </p:spPr>
      </p:pic>
    </p:spTree>
    <p:extLst>
      <p:ext uri="{BB962C8B-B14F-4D97-AF65-F5344CB8AC3E}">
        <p14:creationId xmlns:p14="http://schemas.microsoft.com/office/powerpoint/2010/main" val="1449615714"/>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p:txBody>
          <a:bodyPr>
            <a:normAutofit/>
          </a:bodyPr>
          <a:lstStyle/>
          <a:p>
            <a:pPr algn="just"/>
            <a:r>
              <a:rPr lang="en-US" sz="2800" dirty="0"/>
              <a:t>Another temple ordinance is that of celestial marriage, where wife is sealed to husband and husband sealed to wife for </a:t>
            </a:r>
            <a:r>
              <a:rPr lang="en-US" sz="2800" dirty="0" err="1"/>
              <a:t>eternity.Children</a:t>
            </a:r>
            <a:r>
              <a:rPr lang="en-US" sz="2800" dirty="0"/>
              <a:t> born to a husband and wife after an eternal marriage are automatically sealed to their parents for eternity.</a:t>
            </a:r>
            <a:endParaRPr lang="es-ES" sz="2800" dirty="0"/>
          </a:p>
        </p:txBody>
      </p:sp>
      <p:sp>
        <p:nvSpPr>
          <p:cNvPr id="3" name="2 Título"/>
          <p:cNvSpPr>
            <a:spLocks noGrp="1"/>
          </p:cNvSpPr>
          <p:nvPr>
            <p:ph type="title"/>
          </p:nvPr>
        </p:nvSpPr>
        <p:spPr/>
        <p:txBody>
          <a:bodyPr/>
          <a:lstStyle/>
          <a:p>
            <a:r>
              <a:rPr lang="es-ES" dirty="0"/>
              <a:t>Celestial </a:t>
            </a:r>
            <a:r>
              <a:rPr lang="es-ES" dirty="0" err="1"/>
              <a:t>marriage</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9986" y="3933056"/>
            <a:ext cx="1724025" cy="2647950"/>
          </a:xfrm>
          <a:prstGeom prst="rect">
            <a:avLst/>
          </a:prstGeom>
        </p:spPr>
      </p:pic>
    </p:spTree>
    <p:extLst>
      <p:ext uri="{BB962C8B-B14F-4D97-AF65-F5344CB8AC3E}">
        <p14:creationId xmlns:p14="http://schemas.microsoft.com/office/powerpoint/2010/main" val="2514175341"/>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71600" y="2204864"/>
            <a:ext cx="3456384" cy="3312368"/>
          </a:xfrm>
        </p:spPr>
      </p:pic>
      <p:sp>
        <p:nvSpPr>
          <p:cNvPr id="3" name="2 Título"/>
          <p:cNvSpPr>
            <a:spLocks noGrp="1"/>
          </p:cNvSpPr>
          <p:nvPr>
            <p:ph type="title"/>
          </p:nvPr>
        </p:nvSpPr>
        <p:spPr>
          <a:xfrm>
            <a:off x="2483768" y="692696"/>
            <a:ext cx="4145632" cy="983704"/>
          </a:xfrm>
        </p:spPr>
        <p:txBody>
          <a:bodyPr>
            <a:normAutofit fontScale="90000"/>
          </a:bodyPr>
          <a:lstStyle/>
          <a:p>
            <a:r>
              <a:rPr lang="en-US" dirty="0"/>
              <a:t>The objective of family history work is to make the blessings of the temple available to all people.</a:t>
            </a:r>
            <a:endParaRPr lang="es-ES" dirty="0"/>
          </a:p>
        </p:txBody>
      </p:sp>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92080" y="2996952"/>
            <a:ext cx="1752600" cy="1600200"/>
          </a:xfrm>
          <a:prstGeom prst="rect">
            <a:avLst/>
          </a:prstGeom>
        </p:spPr>
      </p:pic>
    </p:spTree>
    <p:extLst>
      <p:ext uri="{BB962C8B-B14F-4D97-AF65-F5344CB8AC3E}">
        <p14:creationId xmlns:p14="http://schemas.microsoft.com/office/powerpoint/2010/main" val="3617878703"/>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30</TotalTime>
  <Words>1061</Words>
  <Application>Microsoft Office PowerPoint</Application>
  <PresentationFormat>Presentación en pantalla (4:3)</PresentationFormat>
  <Paragraphs>30</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BlackTie</vt:lpstr>
      <vt:lpstr>Chapter 14: Hastening Family History and Temple Work</vt:lpstr>
      <vt:lpstr>From the Life of Howard W. Hunter</vt:lpstr>
      <vt:lpstr>Presentación de PowerPoint</vt:lpstr>
      <vt:lpstr>Temples are built for performing ordinances that are essential for the salvation and exaltation of God’s children.</vt:lpstr>
      <vt:lpstr>The question these people most frequently ask is, what are the ordinances that are performed in temples?</vt:lpstr>
      <vt:lpstr>Baptism for the dead</vt:lpstr>
      <vt:lpstr>The endowment</vt:lpstr>
      <vt:lpstr>Celestial marriage</vt:lpstr>
      <vt:lpstr>The objective of family history work is to make the blessings of the temple available to all people.</vt:lpstr>
      <vt:lpstr>Presentación de PowerPoint</vt:lpstr>
      <vt:lpstr>Presentación de PowerPoint</vt:lpstr>
      <vt:lpstr>May we be valiant in hastening our family history and temple work.</vt:lpstr>
      <vt:lpstr>Presentación de PowerPoint</vt:lpstr>
      <vt:lpstr>Statistics by President Howard W Hunter</vt:lpstr>
      <vt:lpstr>Presentación de PowerPoint</vt:lpstr>
      <vt:lpstr>Presentación de PowerPoint</vt:lpstr>
      <vt:lpstr>Presentación de PowerPoint</vt:lpstr>
      <vt:lpstr>Hastening the 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14: Hastening Family History and Temple Work</dc:title>
  <dc:creator>SVG41</dc:creator>
  <cp:lastModifiedBy>SVG41</cp:lastModifiedBy>
  <cp:revision>3</cp:revision>
  <dcterms:created xsi:type="dcterms:W3CDTF">2016-02-14T21:34:06Z</dcterms:created>
  <dcterms:modified xsi:type="dcterms:W3CDTF">2016-02-14T22:04:26Z</dcterms:modified>
</cp:coreProperties>
</file>