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AF4634F8-9783-452A-8D80-D26195811D21}" type="datetimeFigureOut">
              <a:rPr lang="es-ES" smtClean="0"/>
              <a:t>14/02/2016</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8908268-CC23-4877-A02C-489918EB37EA}" type="slidenum">
              <a:rPr lang="es-ES" smtClean="0"/>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8908268-CC23-4877-A02C-489918EB37E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8908268-CC23-4877-A02C-489918EB37E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8908268-CC23-4877-A02C-489918EB37E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AF4634F8-9783-452A-8D80-D26195811D21}" type="datetimeFigureOut">
              <a:rPr lang="es-ES" smtClean="0"/>
              <a:t>14/02/2016</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8908268-CC23-4877-A02C-489918EB37EA}" type="slidenum">
              <a:rPr lang="es-ES" smtClean="0"/>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78908268-CC23-4877-A02C-489918EB37EA}" type="slidenum">
              <a:rPr lang="es-ES" smtClean="0"/>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78908268-CC23-4877-A02C-489918EB37E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8908268-CC23-4877-A02C-489918EB37EA}" type="slidenum">
              <a:rPr lang="es-ES" smtClean="0"/>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F4634F8-9783-452A-8D80-D26195811D21}" type="datetimeFigureOut">
              <a:rPr lang="es-ES" smtClean="0"/>
              <a:t>14/02/2016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8908268-CC23-4877-A02C-489918EB37E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AF4634F8-9783-452A-8D80-D26195811D21}" type="datetimeFigureOut">
              <a:rPr lang="es-ES" smtClean="0"/>
              <a:t>14/02/2016</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8908268-CC23-4877-A02C-489918EB37EA}" type="slidenum">
              <a:rPr lang="es-ES" smtClean="0"/>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AF4634F8-9783-452A-8D80-D26195811D21}" type="datetimeFigureOut">
              <a:rPr lang="es-ES" smtClean="0"/>
              <a:t>14/02/2016</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8908268-CC23-4877-A02C-489918EB37EA}" type="slidenum">
              <a:rPr lang="es-ES" smtClean="0"/>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F4634F8-9783-452A-8D80-D26195811D21}" type="datetimeFigureOut">
              <a:rPr lang="es-ES" smtClean="0"/>
              <a:t>14/02/2016</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8908268-CC23-4877-A02C-489918EB37EA}" type="slidenum">
              <a:rPr lang="es-ES" smtClean="0"/>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a:t>Chapter 12: Come Back and Feast at the Table of the Lord</a:t>
            </a:r>
            <a:endParaRPr lang="es-ES" dirty="0"/>
          </a:p>
        </p:txBody>
      </p:sp>
      <p:sp>
        <p:nvSpPr>
          <p:cNvPr id="3" name="2 Subtítulo"/>
          <p:cNvSpPr>
            <a:spLocks noGrp="1"/>
          </p:cNvSpPr>
          <p:nvPr>
            <p:ph type="subTitle" idx="1"/>
          </p:nvPr>
        </p:nvSpPr>
        <p:spPr/>
        <p:txBody>
          <a:bodyPr/>
          <a:lstStyle/>
          <a:p>
            <a:r>
              <a:rPr lang="en-US" dirty="0"/>
              <a:t>“Reach out to the less active and realize the joy that will come to you and those you help.”</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437112"/>
            <a:ext cx="3361556" cy="1882471"/>
          </a:xfrm>
          <a:prstGeom prst="rect">
            <a:avLst/>
          </a:prstGeom>
        </p:spPr>
      </p:pic>
    </p:spTree>
    <p:extLst>
      <p:ext uri="{BB962C8B-B14F-4D97-AF65-F5344CB8AC3E}">
        <p14:creationId xmlns:p14="http://schemas.microsoft.com/office/powerpoint/2010/main" val="6720035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980728"/>
            <a:ext cx="3384376" cy="4525962"/>
          </a:xfrm>
        </p:spPr>
      </p:pic>
      <p:sp>
        <p:nvSpPr>
          <p:cNvPr id="5" name="4 CuadroTexto"/>
          <p:cNvSpPr txBox="1"/>
          <p:nvPr/>
        </p:nvSpPr>
        <p:spPr>
          <a:xfrm>
            <a:off x="4427984" y="908720"/>
            <a:ext cx="4248472" cy="5324535"/>
          </a:xfrm>
          <a:prstGeom prst="rect">
            <a:avLst/>
          </a:prstGeom>
          <a:noFill/>
        </p:spPr>
        <p:txBody>
          <a:bodyPr wrap="square" rtlCol="0">
            <a:spAutoFit/>
          </a:bodyPr>
          <a:lstStyle/>
          <a:p>
            <a:pPr algn="just"/>
            <a:r>
              <a:rPr lang="en-US" sz="2000" dirty="0" smtClean="0"/>
              <a:t>The words of a familiar hymn contain the Savior’s appeal to us:</a:t>
            </a:r>
          </a:p>
          <a:p>
            <a:pPr algn="just"/>
            <a:r>
              <a:rPr lang="en-US" sz="2000" dirty="0" smtClean="0"/>
              <a:t>Hark! he is earnestly calling,</a:t>
            </a:r>
          </a:p>
          <a:p>
            <a:pPr algn="just"/>
            <a:r>
              <a:rPr lang="en-US" sz="2000" dirty="0" smtClean="0"/>
              <a:t>Tenderly pleading today:</a:t>
            </a:r>
          </a:p>
          <a:p>
            <a:pPr algn="just"/>
            <a:r>
              <a:rPr lang="en-US" sz="2000" dirty="0" smtClean="0"/>
              <a:t>“Will you not seek for my lost </a:t>
            </a:r>
            <a:r>
              <a:rPr lang="en-US" sz="2000" dirty="0" err="1" smtClean="0"/>
              <a:t>ones,Off</a:t>
            </a:r>
            <a:r>
              <a:rPr lang="en-US" sz="2000" dirty="0" smtClean="0"/>
              <a:t> from my shelter astray?”</a:t>
            </a:r>
          </a:p>
          <a:p>
            <a:pPr algn="just"/>
            <a:r>
              <a:rPr lang="en-US" sz="2000" dirty="0" smtClean="0"/>
              <a:t>And that hymn, sung often, indicates what our response should be:</a:t>
            </a:r>
          </a:p>
          <a:p>
            <a:pPr algn="just"/>
            <a:r>
              <a:rPr lang="en-US" sz="2000" dirty="0" smtClean="0"/>
              <a:t>“Make us thy true </a:t>
            </a:r>
            <a:r>
              <a:rPr lang="en-US" sz="2000" dirty="0" err="1" smtClean="0"/>
              <a:t>undershepherds</a:t>
            </a:r>
            <a:r>
              <a:rPr lang="en-US" sz="2000" dirty="0" smtClean="0"/>
              <a:t>;</a:t>
            </a:r>
          </a:p>
          <a:p>
            <a:pPr algn="just"/>
            <a:r>
              <a:rPr lang="en-US" sz="2000" dirty="0" smtClean="0"/>
              <a:t>Give us a love that is deep.</a:t>
            </a:r>
          </a:p>
          <a:p>
            <a:pPr algn="just"/>
            <a:r>
              <a:rPr lang="en-US" sz="2000" dirty="0" smtClean="0"/>
              <a:t>Send us out into the </a:t>
            </a:r>
            <a:r>
              <a:rPr lang="en-US" sz="2000" dirty="0" err="1" smtClean="0"/>
              <a:t>desert,Seeking</a:t>
            </a:r>
            <a:r>
              <a:rPr lang="en-US" sz="2000" dirty="0" smtClean="0"/>
              <a:t> thy wandering sheep.”(Hymns, 1985, no. 221.)If we do this, eternal blessings will come to</a:t>
            </a:r>
            <a:endParaRPr lang="es-ES" sz="2000" dirty="0"/>
          </a:p>
        </p:txBody>
      </p:sp>
    </p:spTree>
    <p:extLst>
      <p:ext uri="{BB962C8B-B14F-4D97-AF65-F5344CB8AC3E}">
        <p14:creationId xmlns:p14="http://schemas.microsoft.com/office/powerpoint/2010/main" val="356662608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526280"/>
          </a:xfrm>
        </p:spPr>
        <p:txBody>
          <a:bodyPr/>
          <a:lstStyle/>
          <a:p>
            <a:r>
              <a:rPr lang="en-US" dirty="0"/>
              <a:t>Seeking after the lost, the wayward, and the straying is the Lord’s business. … The prayerful plea of Alma is a good reminder of the sacredness of our </a:t>
            </a:r>
            <a:r>
              <a:rPr lang="en-US" dirty="0" err="1"/>
              <a:t>task:“O</a:t>
            </a:r>
            <a:r>
              <a:rPr lang="en-US" dirty="0"/>
              <a:t> Lord, wilt thou grant unto us that we may have success in bringing [souls] again unto thee in </a:t>
            </a:r>
            <a:r>
              <a:rPr lang="en-US" dirty="0" err="1"/>
              <a:t>Christ.“Behold</a:t>
            </a:r>
            <a:r>
              <a:rPr lang="en-US" dirty="0"/>
              <a:t>, O Lord, their souls are precious.” (Alma 31:34–35.)</a:t>
            </a:r>
            <a:endParaRPr lang="es-ES" dirty="0"/>
          </a:p>
        </p:txBody>
      </p:sp>
    </p:spTree>
    <p:extLst>
      <p:ext uri="{BB962C8B-B14F-4D97-AF65-F5344CB8AC3E}">
        <p14:creationId xmlns:p14="http://schemas.microsoft.com/office/powerpoint/2010/main" val="42627644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Our grand objective is to help people return to God’s presence.</a:t>
            </a:r>
            <a:endParaRPr lang="es-ES" dirty="0"/>
          </a:p>
        </p:txBody>
      </p:sp>
      <p:sp>
        <p:nvSpPr>
          <p:cNvPr id="3" name="2 Marcador de contenido"/>
          <p:cNvSpPr>
            <a:spLocks noGrp="1"/>
          </p:cNvSpPr>
          <p:nvPr>
            <p:ph idx="1"/>
          </p:nvPr>
        </p:nvSpPr>
        <p:spPr/>
        <p:txBody>
          <a:bodyPr/>
          <a:lstStyle/>
          <a:p>
            <a:r>
              <a:rPr lang="en-US" dirty="0"/>
              <a:t>Over the years the Church has made some monumental efforts to recover those who are less active. … And all to what end? It is to save the souls of our brothers and sisters and see that they have the ordinances of exaltation.</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4653136"/>
            <a:ext cx="2647950" cy="1733550"/>
          </a:xfrm>
          <a:prstGeom prst="rect">
            <a:avLst/>
          </a:prstGeom>
        </p:spPr>
      </p:pic>
    </p:spTree>
    <p:extLst>
      <p:ext uri="{BB962C8B-B14F-4D97-AF65-F5344CB8AC3E}">
        <p14:creationId xmlns:p14="http://schemas.microsoft.com/office/powerpoint/2010/main" val="22504279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n-US" dirty="0"/>
              <a:t>Success did not come immediately, but those who visited the home kept stressing the couple’s relationship with the Lord. In time she became friendly, and finally consented to come with her husband to the stake class taught by members of the high council. We stressed the covenant one makes at baptism and other covenants. Eventually she became a member of the Church and he became a productive priesthood leader. …</a:t>
            </a:r>
            <a:endParaRPr lang="es-ES" dirty="0"/>
          </a:p>
        </p:txBody>
      </p:sp>
    </p:spTree>
    <p:extLst>
      <p:ext uri="{BB962C8B-B14F-4D97-AF65-F5344CB8AC3E}">
        <p14:creationId xmlns:p14="http://schemas.microsoft.com/office/powerpoint/2010/main" val="38186384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4526280"/>
          </a:xfrm>
        </p:spPr>
        <p:txBody>
          <a:bodyPr/>
          <a:lstStyle/>
          <a:p>
            <a:r>
              <a:rPr lang="en-US" dirty="0"/>
              <a:t>The whole purpose of the Church operating smoothly at the local level is to qualify individuals to return to the presence of God. That can only be done by their receiving the ordinances and making covenants in the temple.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645024"/>
            <a:ext cx="5112567" cy="2520280"/>
          </a:xfrm>
          <a:prstGeom prst="rect">
            <a:avLst/>
          </a:prstGeom>
        </p:spPr>
      </p:pic>
    </p:spTree>
    <p:extLst>
      <p:ext uri="{BB962C8B-B14F-4D97-AF65-F5344CB8AC3E}">
        <p14:creationId xmlns:p14="http://schemas.microsoft.com/office/powerpoint/2010/main" val="402671570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6280"/>
          </a:xfrm>
        </p:spPr>
        <p:txBody>
          <a:bodyPr>
            <a:normAutofit lnSpcReduction="10000"/>
          </a:bodyPr>
          <a:lstStyle/>
          <a:p>
            <a:pPr algn="just"/>
            <a:r>
              <a:rPr lang="en-US" dirty="0"/>
              <a:t>We are leading toward one objective for each individual member of the Church. That is for all to receive the ordinances of the gospel and make covenants with our Heavenly Father so they may return to his presence. That is our grand objective. The ordinances and covenants are the means to achieving that divine nature that will return us into his presence again. …</a:t>
            </a:r>
            <a:endParaRPr lang="es-ES" dirty="0"/>
          </a:p>
        </p:txBody>
      </p:sp>
    </p:spTree>
    <p:extLst>
      <p:ext uri="{BB962C8B-B14F-4D97-AF65-F5344CB8AC3E}">
        <p14:creationId xmlns:p14="http://schemas.microsoft.com/office/powerpoint/2010/main" val="36512197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dirty="0"/>
              <a:t>I testify, my brethren and sisters, to his divinity and power to save those who will come to him with broken hearts and contrite spirits. Through the ordinances and his Holy Spirit, each individual may become clean.</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4365104"/>
            <a:ext cx="2857500" cy="1600200"/>
          </a:xfrm>
          <a:prstGeom prst="rect">
            <a:avLst/>
          </a:prstGeom>
        </p:spPr>
      </p:pic>
    </p:spTree>
    <p:extLst>
      <p:ext uri="{BB962C8B-B14F-4D97-AF65-F5344CB8AC3E}">
        <p14:creationId xmlns:p14="http://schemas.microsoft.com/office/powerpoint/2010/main" val="304725061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From the Life of Howard W. Hunter</a:t>
            </a:r>
            <a:endParaRPr lang="es-ES" dirty="0"/>
          </a:p>
        </p:txBody>
      </p:sp>
      <p:sp>
        <p:nvSpPr>
          <p:cNvPr id="3" name="2 Marcador de contenido"/>
          <p:cNvSpPr>
            <a:spLocks noGrp="1"/>
          </p:cNvSpPr>
          <p:nvPr>
            <p:ph idx="1"/>
          </p:nvPr>
        </p:nvSpPr>
        <p:spPr/>
        <p:txBody>
          <a:bodyPr>
            <a:normAutofit fontScale="70000" lnSpcReduction="20000"/>
          </a:bodyPr>
          <a:lstStyle/>
          <a:p>
            <a:pPr algn="just"/>
            <a:r>
              <a:rPr lang="en-US" dirty="0"/>
              <a:t>Throughout his life, President Hunter helped many Church members return to activity. Relating such an experience from early adulthood, he </a:t>
            </a:r>
            <a:r>
              <a:rPr lang="en-US" dirty="0" err="1"/>
              <a:t>said:“My</a:t>
            </a:r>
            <a:r>
              <a:rPr lang="en-US" dirty="0"/>
              <a:t> ward bishop assigned me as a ward teacher to a brother who boasted he was the oldest deacon in the Church. Home teaching was ward teaching in those days. His problem was that he loved to play golf on Sunday. It was discouraging to meet month after month with him and his wife and see no apparent progress</a:t>
            </a:r>
            <a:r>
              <a:rPr lang="en-US" dirty="0" smtClean="0"/>
              <a:t>.</a:t>
            </a:r>
          </a:p>
          <a:p>
            <a:pPr algn="just"/>
            <a:endParaRPr lang="en-US" dirty="0" smtClean="0"/>
          </a:p>
          <a:p>
            <a:pPr algn="just"/>
            <a:r>
              <a:rPr lang="en-US" dirty="0" smtClean="0"/>
              <a:t> </a:t>
            </a:r>
            <a:r>
              <a:rPr lang="en-US" dirty="0"/>
              <a:t>But finally, the right word was said to him and it struck a responsive chord. The word was covenant. We asked him, ‘What does the covenant of baptism mean to you?’ His expression changed, and for the first time we saw a serious side to him. Eventually he came to our classes, gave up golf, and took his wife to the temple.”</a:t>
            </a:r>
            <a:endParaRPr lang="es-ES" dirty="0"/>
          </a:p>
        </p:txBody>
      </p:sp>
    </p:spTree>
    <p:extLst>
      <p:ext uri="{BB962C8B-B14F-4D97-AF65-F5344CB8AC3E}">
        <p14:creationId xmlns:p14="http://schemas.microsoft.com/office/powerpoint/2010/main" val="29848457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764704"/>
            <a:ext cx="5832648" cy="5310485"/>
          </a:xfrm>
        </p:spPr>
      </p:pic>
      <p:sp>
        <p:nvSpPr>
          <p:cNvPr id="5" name="4 CuadroTexto"/>
          <p:cNvSpPr txBox="1"/>
          <p:nvPr/>
        </p:nvSpPr>
        <p:spPr>
          <a:xfrm>
            <a:off x="4355976" y="4077072"/>
            <a:ext cx="3312368" cy="1754326"/>
          </a:xfrm>
          <a:prstGeom prst="rect">
            <a:avLst/>
          </a:prstGeom>
          <a:noFill/>
        </p:spPr>
        <p:txBody>
          <a:bodyPr wrap="square" rtlCol="0">
            <a:spAutoFit/>
          </a:bodyPr>
          <a:lstStyle/>
          <a:p>
            <a:r>
              <a:rPr lang="en-US" dirty="0" smtClean="0"/>
              <a:t>“Each of us should read and reread the parable of the lost sheep. … I hope the message of that parable will be impressed on the hearts of each of us.”</a:t>
            </a:r>
            <a:endParaRPr lang="es-ES" dirty="0"/>
          </a:p>
        </p:txBody>
      </p:sp>
    </p:spTree>
    <p:extLst>
      <p:ext uri="{BB962C8B-B14F-4D97-AF65-F5344CB8AC3E}">
        <p14:creationId xmlns:p14="http://schemas.microsoft.com/office/powerpoint/2010/main" val="29004285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dirty="0"/>
              <a:t>The parable of the lost sheep teaches us to seek after those who are lost.</a:t>
            </a:r>
            <a:endParaRPr lang="es-ES" sz="3200"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844824"/>
            <a:ext cx="2846437" cy="3849327"/>
          </a:xfrm>
        </p:spPr>
      </p:pic>
      <p:sp>
        <p:nvSpPr>
          <p:cNvPr id="5" name="4 CuadroTexto"/>
          <p:cNvSpPr txBox="1"/>
          <p:nvPr/>
        </p:nvSpPr>
        <p:spPr>
          <a:xfrm>
            <a:off x="4211960" y="1628800"/>
            <a:ext cx="4499992" cy="3970318"/>
          </a:xfrm>
          <a:prstGeom prst="rect">
            <a:avLst/>
          </a:prstGeom>
          <a:noFill/>
        </p:spPr>
        <p:txBody>
          <a:bodyPr wrap="square" rtlCol="0">
            <a:spAutoFit/>
          </a:bodyPr>
          <a:lstStyle/>
          <a:p>
            <a:pPr algn="just"/>
            <a:r>
              <a:rPr lang="en-US" dirty="0" smtClean="0"/>
              <a:t>The First Presidency [extended] to the membership of the Church a significant invitation … :“To those who have ceased activity and to those who have become critical, we say, ‘Come back. Come back and feast at the table of the Lord, and taste again the sweet and satisfying fruits of fellowship with the </a:t>
            </a:r>
            <a:r>
              <a:rPr lang="en-US" dirty="0" err="1" smtClean="0"/>
              <a:t>Saints.’“We</a:t>
            </a:r>
            <a:r>
              <a:rPr lang="en-US" dirty="0" smtClean="0"/>
              <a:t> are confident that many have longed to return, but have felt awkward about doing so. We assure you that you will find open arms to receive you and willing hands to assist you.” (Ensign, March 1986, p. 88.)</a:t>
            </a:r>
            <a:endParaRPr lang="es-ES" dirty="0"/>
          </a:p>
        </p:txBody>
      </p:sp>
    </p:spTree>
    <p:extLst>
      <p:ext uri="{BB962C8B-B14F-4D97-AF65-F5344CB8AC3E}">
        <p14:creationId xmlns:p14="http://schemas.microsoft.com/office/powerpoint/2010/main" val="23031661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96752"/>
            <a:ext cx="8229600" cy="4526280"/>
          </a:xfrm>
        </p:spPr>
        <p:txBody>
          <a:bodyPr>
            <a:normAutofit lnSpcReduction="10000"/>
          </a:bodyPr>
          <a:lstStyle/>
          <a:p>
            <a:pPr algn="just"/>
            <a:r>
              <a:rPr lang="en-US" dirty="0"/>
              <a:t>“Behold, he </a:t>
            </a:r>
            <a:r>
              <a:rPr lang="en-US" dirty="0" err="1"/>
              <a:t>sendeth</a:t>
            </a:r>
            <a:r>
              <a:rPr lang="en-US" dirty="0"/>
              <a:t> an invitation unto all men, for the arms of mercy are extended towards them, and he </a:t>
            </a:r>
            <a:r>
              <a:rPr lang="en-US" dirty="0" err="1"/>
              <a:t>saith</a:t>
            </a:r>
            <a:r>
              <a:rPr lang="en-US" dirty="0"/>
              <a:t>: Repent, and I will receive </a:t>
            </a:r>
            <a:r>
              <a:rPr lang="en-US" dirty="0" err="1"/>
              <a:t>you.“Yea</a:t>
            </a:r>
            <a:r>
              <a:rPr lang="en-US" dirty="0"/>
              <a:t>, he </a:t>
            </a:r>
            <a:r>
              <a:rPr lang="en-US" dirty="0" err="1"/>
              <a:t>saith</a:t>
            </a:r>
            <a:r>
              <a:rPr lang="en-US" dirty="0"/>
              <a:t>: Come unto me and ye shall partake of the fruit of the tree of life; yea, ye shall eat and drink of the bread and the waters of life </a:t>
            </a:r>
            <a:r>
              <a:rPr lang="en-US" dirty="0" err="1"/>
              <a:t>freely;“Yea</a:t>
            </a:r>
            <a:r>
              <a:rPr lang="en-US" dirty="0"/>
              <a:t>, come unto me and bring forth works of righteousness.” (Alma 5:33–35.</a:t>
            </a:r>
            <a:endParaRPr lang="es-ES" dirty="0"/>
          </a:p>
        </p:txBody>
      </p:sp>
    </p:spTree>
    <p:extLst>
      <p:ext uri="{BB962C8B-B14F-4D97-AF65-F5344CB8AC3E}">
        <p14:creationId xmlns:p14="http://schemas.microsoft.com/office/powerpoint/2010/main" val="1049178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268760"/>
            <a:ext cx="8229600" cy="4526280"/>
          </a:xfrm>
        </p:spPr>
        <p:txBody>
          <a:bodyPr>
            <a:normAutofit fontScale="92500" lnSpcReduction="10000"/>
          </a:bodyPr>
          <a:lstStyle/>
          <a:p>
            <a:pPr algn="just"/>
            <a:r>
              <a:rPr lang="en-US" dirty="0"/>
              <a:t>“What man of you, having an hundred sheep, if he lose one of them, doth not leave the ninety and nine in the wilderness, and go after that which is lost, until he find </a:t>
            </a:r>
            <a:r>
              <a:rPr lang="en-US" dirty="0" err="1"/>
              <a:t>it?“And</a:t>
            </a:r>
            <a:r>
              <a:rPr lang="en-US" dirty="0"/>
              <a:t> when he hath found it, he </a:t>
            </a:r>
            <a:r>
              <a:rPr lang="en-US" dirty="0" err="1"/>
              <a:t>layeth</a:t>
            </a:r>
            <a:r>
              <a:rPr lang="en-US" dirty="0"/>
              <a:t> it on his shoulders, </a:t>
            </a:r>
            <a:r>
              <a:rPr lang="en-US" dirty="0" err="1"/>
              <a:t>rejoicing.“And</a:t>
            </a:r>
            <a:r>
              <a:rPr lang="en-US" dirty="0"/>
              <a:t> when he cometh home, he </a:t>
            </a:r>
            <a:r>
              <a:rPr lang="en-US" dirty="0" err="1"/>
              <a:t>calleth</a:t>
            </a:r>
            <a:r>
              <a:rPr lang="en-US" dirty="0"/>
              <a:t> together his friends and </a:t>
            </a:r>
            <a:r>
              <a:rPr lang="en-US" dirty="0" err="1"/>
              <a:t>neighbours</a:t>
            </a:r>
            <a:r>
              <a:rPr lang="en-US" dirty="0"/>
              <a:t>, saying unto them, Rejoice with me; for I have found my sheep which was lost” [Luke 15:4–6]. …</a:t>
            </a:r>
            <a:endParaRPr lang="es-ES" dirty="0"/>
          </a:p>
        </p:txBody>
      </p:sp>
    </p:spTree>
    <p:extLst>
      <p:ext uri="{BB962C8B-B14F-4D97-AF65-F5344CB8AC3E}">
        <p14:creationId xmlns:p14="http://schemas.microsoft.com/office/powerpoint/2010/main" val="372078040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0"/>
            <a:ext cx="8784976" cy="6741368"/>
          </a:xfrm>
        </p:spPr>
      </p:pic>
    </p:spTree>
    <p:extLst>
      <p:ext uri="{BB962C8B-B14F-4D97-AF65-F5344CB8AC3E}">
        <p14:creationId xmlns:p14="http://schemas.microsoft.com/office/powerpoint/2010/main" val="37759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2800" dirty="0"/>
              <a:t>The Lord expects us to be His </a:t>
            </a:r>
            <a:r>
              <a:rPr lang="en-US" sz="2800" dirty="0" err="1"/>
              <a:t>undershepherds</a:t>
            </a:r>
            <a:r>
              <a:rPr lang="en-US" sz="2800" dirty="0"/>
              <a:t> and recover those who are struggling or lost.</a:t>
            </a:r>
            <a:endParaRPr lang="es-ES" sz="2800"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2420888"/>
            <a:ext cx="5821238" cy="3259893"/>
          </a:xfrm>
        </p:spPr>
      </p:pic>
    </p:spTree>
    <p:extLst>
      <p:ext uri="{BB962C8B-B14F-4D97-AF65-F5344CB8AC3E}">
        <p14:creationId xmlns:p14="http://schemas.microsoft.com/office/powerpoint/2010/main" val="5072318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n-US" sz="2800" dirty="0"/>
              <a:t>What should we do to help those who have lost their way in the wilderness?</a:t>
            </a:r>
            <a:endParaRPr lang="es-ES" sz="2800" dirty="0"/>
          </a:p>
        </p:txBody>
      </p:sp>
      <p:sp>
        <p:nvSpPr>
          <p:cNvPr id="3" name="2 Marcador de contenido"/>
          <p:cNvSpPr>
            <a:spLocks noGrp="1"/>
          </p:cNvSpPr>
          <p:nvPr>
            <p:ph idx="1"/>
          </p:nvPr>
        </p:nvSpPr>
        <p:spPr/>
        <p:txBody>
          <a:bodyPr/>
          <a:lstStyle/>
          <a:p>
            <a:pPr algn="just"/>
            <a:r>
              <a:rPr lang="en-US" dirty="0"/>
              <a:t>The Lord, our Good Shepherd, expects us to be his </a:t>
            </a:r>
            <a:r>
              <a:rPr lang="en-US" dirty="0" err="1"/>
              <a:t>undershepherds</a:t>
            </a:r>
            <a:r>
              <a:rPr lang="en-US" dirty="0"/>
              <a:t> and recover those who are struggling or are lost. We can’t tell you how to do it, but as you become involved and seek inspiration, success will result from efforts in your areas, … stakes, and wards.</a:t>
            </a:r>
            <a:endParaRPr lang="es-ES" dirty="0"/>
          </a:p>
        </p:txBody>
      </p:sp>
    </p:spTree>
    <p:extLst>
      <p:ext uri="{BB962C8B-B14F-4D97-AF65-F5344CB8AC3E}">
        <p14:creationId xmlns:p14="http://schemas.microsoft.com/office/powerpoint/2010/main" val="363510686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TotalTime>
  <Words>1086</Words>
  <Application>Microsoft Office PowerPoint</Application>
  <PresentationFormat>Presentación en pantalla (4:3)</PresentationFormat>
  <Paragraphs>29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Fundición</vt:lpstr>
      <vt:lpstr>Chapter 12: Come Back and Feast at the Table of the Lord</vt:lpstr>
      <vt:lpstr>From the Life of Howard W. Hunter</vt:lpstr>
      <vt:lpstr>Presentación de PowerPoint</vt:lpstr>
      <vt:lpstr>The parable of the lost sheep teaches us to seek after those who are lost.</vt:lpstr>
      <vt:lpstr>Presentación de PowerPoint</vt:lpstr>
      <vt:lpstr>Presentación de PowerPoint</vt:lpstr>
      <vt:lpstr>Presentación de PowerPoint</vt:lpstr>
      <vt:lpstr>The Lord expects us to be His undershepherds and recover those who are struggling or lost.</vt:lpstr>
      <vt:lpstr>What should we do to help those who have lost their way in the wilderness?</vt:lpstr>
      <vt:lpstr>Presentación de PowerPoint</vt:lpstr>
      <vt:lpstr>Presentación de PowerPoint</vt:lpstr>
      <vt:lpstr>Our grand objective is to help people return to God’s presence.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Come Back and Feast at the Table of the Lord</dc:title>
  <dc:creator>SVG41</dc:creator>
  <cp:lastModifiedBy>SVG41</cp:lastModifiedBy>
  <cp:revision>3</cp:revision>
  <dcterms:created xsi:type="dcterms:W3CDTF">2016-02-14T20:57:45Z</dcterms:created>
  <dcterms:modified xsi:type="dcterms:W3CDTF">2016-02-14T21:19:41Z</dcterms:modified>
</cp:coreProperties>
</file>